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</p:sldIdLst>
  <p:sldSz cx="16459200" cy="21945600"/>
  <p:notesSz cx="7315200" cy="96012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1E79C7-3A2C-456E-825C-E826F85F782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4660"/>
  </p:normalViewPr>
  <p:slideViewPr>
    <p:cSldViewPr snapToGrid="0">
      <p:cViewPr>
        <p:scale>
          <a:sx n="30" d="100"/>
          <a:sy n="30" d="100"/>
        </p:scale>
        <p:origin x="1446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591562"/>
            <a:ext cx="13990320" cy="764032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1526522"/>
            <a:ext cx="12344400" cy="529843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168400"/>
            <a:ext cx="3549015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1168400"/>
            <a:ext cx="10441305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7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5471167"/>
            <a:ext cx="14196060" cy="912875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4686287"/>
            <a:ext cx="14196060" cy="48005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5842000"/>
            <a:ext cx="699516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5842000"/>
            <a:ext cx="699516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168405"/>
            <a:ext cx="1419606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5379722"/>
            <a:ext cx="6963012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8016240"/>
            <a:ext cx="6963012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5379722"/>
            <a:ext cx="6997304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8016240"/>
            <a:ext cx="699730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3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3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3159765"/>
            <a:ext cx="8332470" cy="155956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3159765"/>
            <a:ext cx="8332470" cy="155956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5AE5-F9D2-455F-B8C6-8010F7E507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1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3495" y="1282811"/>
            <a:ext cx="11485881" cy="4914512"/>
          </a:xfrm>
          <a:prstGeom prst="roundRect">
            <a:avLst>
              <a:gd name="adj" fmla="val 3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3713746" cy="1249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Interfaces, Models and Monitoring for Resource Aware Transformations that Augment the Lifecycle of Systems (</a:t>
            </a:r>
            <a:r>
              <a:rPr lang="en-US" sz="3600" b="1" dirty="0" err="1">
                <a:solidFill>
                  <a:schemeClr val="tx1"/>
                </a:solidFill>
              </a:rPr>
              <a:t>IMMoRTALS</a:t>
            </a:r>
            <a:r>
              <a:rPr lang="en-US" sz="3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0646189"/>
            <a:ext cx="16459200" cy="1299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AFRL Shield transparent background 1IN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9898" y="143876"/>
            <a:ext cx="997869" cy="9855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3">
            <a:lum bright="18000"/>
          </a:blip>
          <a:srcRect/>
          <a:stretch>
            <a:fillRect/>
          </a:stretch>
        </p:blipFill>
        <p:spPr bwMode="auto">
          <a:xfrm>
            <a:off x="14791646" y="130580"/>
            <a:ext cx="1600200" cy="98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39" y="20503826"/>
            <a:ext cx="2890285" cy="111537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1598966" y="1910926"/>
            <a:ext cx="4729390" cy="4165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Applications are built as a software product line (well-defined architecture and components)</a:t>
            </a:r>
          </a:p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Functional specification is  </a:t>
            </a:r>
            <a:r>
              <a:rPr lang="en-US" sz="2400" i="1" dirty="0" smtClean="0">
                <a:solidFill>
                  <a:srgbClr val="00B050"/>
                </a:solidFill>
              </a:rPr>
              <a:t>provided</a:t>
            </a:r>
          </a:p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Extra functional dependency and specification is </a:t>
            </a:r>
            <a:r>
              <a:rPr lang="en-US" sz="2400" i="1" dirty="0" smtClean="0">
                <a:solidFill>
                  <a:srgbClr val="00B050"/>
                </a:solidFill>
              </a:rPr>
              <a:t>inferred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Not every line of the application is evolvable, only the point of use of PLA components </a:t>
            </a:r>
            <a:r>
              <a:rPr lang="en-US" sz="2400" dirty="0" smtClean="0">
                <a:solidFill>
                  <a:srgbClr val="00B050"/>
                </a:solidFill>
              </a:rPr>
              <a:t>are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16459200" cy="1273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2956" y="17162951"/>
            <a:ext cx="16348889" cy="3335529"/>
          </a:xfrm>
          <a:prstGeom prst="roundRect">
            <a:avLst>
              <a:gd name="adj" fmla="val 5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5"/>
          <a:srcRect b="22093"/>
          <a:stretch/>
        </p:blipFill>
        <p:spPr>
          <a:xfrm>
            <a:off x="157483" y="6822783"/>
            <a:ext cx="8340869" cy="33338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69621" y="1310203"/>
            <a:ext cx="344806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IMMoRTALS</a:t>
            </a:r>
            <a:r>
              <a:rPr lang="en-US" b="1" dirty="0" smtClean="0"/>
              <a:t> PLATFORM</a:t>
            </a:r>
            <a:endParaRPr lang="en-US" b="1" dirty="0"/>
          </a:p>
        </p:txBody>
      </p:sp>
      <p:sp>
        <p:nvSpPr>
          <p:cNvPr id="203" name="Rounded Rectangle 202"/>
          <p:cNvSpPr/>
          <p:nvPr/>
        </p:nvSpPr>
        <p:spPr>
          <a:xfrm>
            <a:off x="11499376" y="1273254"/>
            <a:ext cx="4905965" cy="4902779"/>
          </a:xfrm>
          <a:prstGeom prst="roundRect">
            <a:avLst>
              <a:gd name="adj" fmla="val 3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11998896" y="1307347"/>
            <a:ext cx="404266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IMMoRTALS</a:t>
            </a:r>
            <a:r>
              <a:rPr lang="en-US" b="1" dirty="0" smtClean="0"/>
              <a:t> ASSUMPTIONS</a:t>
            </a:r>
            <a:endParaRPr lang="en-US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292134" y="6168752"/>
            <a:ext cx="344806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IMMoRTALS</a:t>
            </a:r>
            <a:r>
              <a:rPr lang="en-US" b="1" dirty="0" smtClean="0"/>
              <a:t> DAS</a:t>
            </a:r>
            <a:endParaRPr lang="en-US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9061524" y="6227955"/>
            <a:ext cx="593082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IMMoRTALS</a:t>
            </a:r>
            <a:r>
              <a:rPr lang="en-US" b="1" dirty="0" smtClean="0"/>
              <a:t> DAS Initialization</a:t>
            </a:r>
            <a:endParaRPr lang="en-US" b="1" dirty="0"/>
          </a:p>
        </p:txBody>
      </p:sp>
      <p:sp>
        <p:nvSpPr>
          <p:cNvPr id="207" name="Rounded Rectangle 206"/>
          <p:cNvSpPr/>
          <p:nvPr/>
        </p:nvSpPr>
        <p:spPr>
          <a:xfrm>
            <a:off x="16222" y="6193327"/>
            <a:ext cx="8674274" cy="4030381"/>
          </a:xfrm>
          <a:prstGeom prst="roundRect">
            <a:avLst>
              <a:gd name="adj" fmla="val 3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>
            <a:off x="8690496" y="6174276"/>
            <a:ext cx="7701350" cy="4056713"/>
          </a:xfrm>
          <a:prstGeom prst="roundRect">
            <a:avLst>
              <a:gd name="adj" fmla="val 3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42956" y="10230988"/>
            <a:ext cx="16348889" cy="6939243"/>
          </a:xfrm>
          <a:prstGeom prst="roundRect">
            <a:avLst>
              <a:gd name="adj" fmla="val 3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 rot="16200000">
            <a:off x="-2626012" y="13613337"/>
            <a:ext cx="593082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IMMoRTALS</a:t>
            </a:r>
            <a:r>
              <a:rPr lang="en-US" b="1" dirty="0" smtClean="0"/>
              <a:t> DAS Workflow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230299" y="17220295"/>
            <a:ext cx="593082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Phase I Challenge Problems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30299" y="17701456"/>
            <a:ext cx="7904051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CP1: Mission </a:t>
            </a:r>
            <a:r>
              <a:rPr lang="en-US" sz="2400" dirty="0"/>
              <a:t>r</a:t>
            </a:r>
            <a:r>
              <a:rPr lang="en-US" sz="2400" dirty="0" smtClean="0"/>
              <a:t>equirement about location data collection changes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Baseline used </a:t>
            </a:r>
            <a:r>
              <a:rPr lang="en-US" sz="2200" dirty="0" err="1" smtClean="0"/>
              <a:t>GPSLocation</a:t>
            </a:r>
            <a:endParaRPr lang="en-US" sz="22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Sample perturbations in the new mission</a:t>
            </a:r>
          </a:p>
          <a:p>
            <a:pPr marL="1115568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New environment does not have GPS signal</a:t>
            </a:r>
          </a:p>
          <a:p>
            <a:pPr marL="1115568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New hardware does not have GPC receiver</a:t>
            </a:r>
          </a:p>
          <a:p>
            <a:pPr marL="1115568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New mission requires trusted location info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Adaptation: Offline/pre-deployment; find substitute component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Possible extensions: Data at rest requirements</a:t>
            </a:r>
            <a:r>
              <a:rPr lang="en-US" sz="2200" dirty="0" smtClean="0">
                <a:sym typeface="Wingdings" panose="05000000000000000000" pitchFamily="2" charset="2"/>
              </a:rPr>
              <a:t> </a:t>
            </a:r>
            <a:r>
              <a:rPr lang="en-US" sz="2200" dirty="0" smtClean="0"/>
              <a:t>composition </a:t>
            </a:r>
            <a:endParaRPr lang="en-US" sz="2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21693" y="17644382"/>
            <a:ext cx="800666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CP2: Handling the effect of deployment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Baseline application is sharing images for situational awareness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Sample perturbations</a:t>
            </a:r>
          </a:p>
          <a:p>
            <a:pPr marL="1115568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clients, resolution requirement, frequency</a:t>
            </a:r>
          </a:p>
          <a:p>
            <a:pPr marL="1115568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Available 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Adaptation: Offline and online (Phase 2); </a:t>
            </a:r>
            <a:r>
              <a:rPr lang="en-US" sz="2200" dirty="0" smtClean="0"/>
              <a:t>substitute or eliminate inefficient components, change </a:t>
            </a:r>
            <a:r>
              <a:rPr lang="en-US" sz="2200" dirty="0" smtClean="0"/>
              <a:t>parameters, composition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Possible extensions: </a:t>
            </a:r>
            <a:r>
              <a:rPr lang="en-US" sz="2000" dirty="0"/>
              <a:t> </a:t>
            </a:r>
            <a:r>
              <a:rPr lang="en-US" sz="2200" dirty="0" smtClean="0"/>
              <a:t>Add encryption requirement</a:t>
            </a:r>
            <a:r>
              <a:rPr lang="en-US" sz="2200" dirty="0" smtClean="0">
                <a:sym typeface="Wingdings" panose="05000000000000000000" pitchFamily="2" charset="2"/>
              </a:rPr>
              <a:t> composition</a:t>
            </a:r>
            <a:endParaRPr lang="en-US" sz="2200" dirty="0" smtClean="0"/>
          </a:p>
        </p:txBody>
      </p:sp>
      <p:sp>
        <p:nvSpPr>
          <p:cNvPr id="215" name="Rounded Rectangle 214"/>
          <p:cNvSpPr/>
          <p:nvPr/>
        </p:nvSpPr>
        <p:spPr>
          <a:xfrm>
            <a:off x="42956" y="17663290"/>
            <a:ext cx="8076704" cy="2835190"/>
          </a:xfrm>
          <a:prstGeom prst="roundRect">
            <a:avLst>
              <a:gd name="adj" fmla="val 61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ounded Rectangle 215"/>
          <p:cNvSpPr/>
          <p:nvPr/>
        </p:nvSpPr>
        <p:spPr>
          <a:xfrm>
            <a:off x="8119664" y="17657877"/>
            <a:ext cx="8285676" cy="2840603"/>
          </a:xfrm>
          <a:prstGeom prst="roundRect">
            <a:avLst>
              <a:gd name="adj" fmla="val 54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logo size requirements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5" t="27241" r="30474" b="34433"/>
          <a:stretch/>
        </p:blipFill>
        <p:spPr bwMode="auto">
          <a:xfrm>
            <a:off x="4461390" y="20613063"/>
            <a:ext cx="2906121" cy="910552"/>
          </a:xfrm>
          <a:prstGeom prst="rect">
            <a:avLst/>
          </a:prstGeom>
          <a:noFill/>
          <a:extLst/>
        </p:spPr>
      </p:pic>
      <p:pic>
        <p:nvPicPr>
          <p:cNvPr id="42" name="Picture 41" descr="http://connectivecorridor.syr.edu/wp-content/uploads/2012/04/SU-seal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5000" r="13750" b="-1"/>
          <a:stretch/>
        </p:blipFill>
        <p:spPr bwMode="auto">
          <a:xfrm>
            <a:off x="14950235" y="20562080"/>
            <a:ext cx="1283021" cy="11952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Picture 42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-1238" r="47312" b="18417"/>
          <a:stretch/>
        </p:blipFill>
        <p:spPr>
          <a:xfrm>
            <a:off x="8207990" y="20660935"/>
            <a:ext cx="2647901" cy="984600"/>
          </a:xfrm>
          <a:prstGeom prst="roundRect">
            <a:avLst>
              <a:gd name="adj" fmla="val 25954"/>
            </a:avLst>
          </a:prstGeom>
        </p:spPr>
      </p:pic>
      <p:pic>
        <p:nvPicPr>
          <p:cNvPr id="44" name="Picture 43" descr="http://www.vanderbilt.edu/publicaffairs/cs/graphicstandards/images/vu06a_slim.gif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6" b="18375"/>
          <a:stretch/>
        </p:blipFill>
        <p:spPr bwMode="auto">
          <a:xfrm>
            <a:off x="11571378" y="20621614"/>
            <a:ext cx="963420" cy="1000469"/>
          </a:xfrm>
          <a:prstGeom prst="rect">
            <a:avLst/>
          </a:prstGeom>
          <a:noFill/>
          <a:extLst/>
        </p:spPr>
      </p:pic>
      <p:pic>
        <p:nvPicPr>
          <p:cNvPr id="1026" name="Picture 2" descr="https://lh4.googleusercontent.com/FJUa6bwrHn_xnwb3_xpYPYxg383vkmP-ari6NAt7yGs7oHLT3aO2INrP4uxirej1Rguou0m9vkFyaX_tBh4-59SXrNZz_7Hx1uxPmmJpaK-0oQi_52otL8t-sEe9-rW0yvqP6huO7G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798" y="20653470"/>
            <a:ext cx="1343867" cy="7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134" y="21523615"/>
            <a:ext cx="977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Matt Gillen (PI), Austin Wellman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, Peter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Samouelian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, Partha Pal                          </a:t>
            </a:r>
            <a:r>
              <a:rPr lang="en-US" sz="7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7/11/2016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683" y="1814923"/>
            <a:ext cx="10303220" cy="4343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6507" y="6766688"/>
            <a:ext cx="7567073" cy="3243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184" y="10452942"/>
            <a:ext cx="15492007" cy="65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2116</TotalTime>
  <Words>200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Staples</dc:creator>
  <cp:lastModifiedBy>ppal</cp:lastModifiedBy>
  <cp:revision>194</cp:revision>
  <cp:lastPrinted>2016-07-11T15:15:26Z</cp:lastPrinted>
  <dcterms:created xsi:type="dcterms:W3CDTF">2016-06-06T13:00:29Z</dcterms:created>
  <dcterms:modified xsi:type="dcterms:W3CDTF">2016-07-12T01:50:19Z</dcterms:modified>
</cp:coreProperties>
</file>