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85" d="100"/>
          <a:sy n="85" d="100"/>
        </p:scale>
        <p:origin x="12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7E30AB-67EA-4272-8BC3-6218C1972A2E}" type="datetimeFigureOut">
              <a:rPr lang="en-US" smtClean="0"/>
              <a:t>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1B4B-3BEA-48AB-AB2C-BF4175410AFC}" type="slidenum">
              <a:rPr lang="en-US" smtClean="0"/>
              <a:t>‹#›</a:t>
            </a:fld>
            <a:endParaRPr lang="en-US"/>
          </a:p>
        </p:txBody>
      </p:sp>
    </p:spTree>
    <p:extLst>
      <p:ext uri="{BB962C8B-B14F-4D97-AF65-F5344CB8AC3E}">
        <p14:creationId xmlns:p14="http://schemas.microsoft.com/office/powerpoint/2010/main" val="583149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E30AB-67EA-4272-8BC3-6218C1972A2E}" type="datetimeFigureOut">
              <a:rPr lang="en-US" smtClean="0"/>
              <a:t>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1B4B-3BEA-48AB-AB2C-BF4175410AFC}" type="slidenum">
              <a:rPr lang="en-US" smtClean="0"/>
              <a:t>‹#›</a:t>
            </a:fld>
            <a:endParaRPr lang="en-US"/>
          </a:p>
        </p:txBody>
      </p:sp>
    </p:spTree>
    <p:extLst>
      <p:ext uri="{BB962C8B-B14F-4D97-AF65-F5344CB8AC3E}">
        <p14:creationId xmlns:p14="http://schemas.microsoft.com/office/powerpoint/2010/main" val="159808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E30AB-67EA-4272-8BC3-6218C1972A2E}" type="datetimeFigureOut">
              <a:rPr lang="en-US" smtClean="0"/>
              <a:t>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1B4B-3BEA-48AB-AB2C-BF4175410AFC}" type="slidenum">
              <a:rPr lang="en-US" smtClean="0"/>
              <a:t>‹#›</a:t>
            </a:fld>
            <a:endParaRPr lang="en-US"/>
          </a:p>
        </p:txBody>
      </p:sp>
    </p:spTree>
    <p:extLst>
      <p:ext uri="{BB962C8B-B14F-4D97-AF65-F5344CB8AC3E}">
        <p14:creationId xmlns:p14="http://schemas.microsoft.com/office/powerpoint/2010/main" val="236774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E30AB-67EA-4272-8BC3-6218C1972A2E}" type="datetimeFigureOut">
              <a:rPr lang="en-US" smtClean="0"/>
              <a:t>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1B4B-3BEA-48AB-AB2C-BF4175410AFC}" type="slidenum">
              <a:rPr lang="en-US" smtClean="0"/>
              <a:t>‹#›</a:t>
            </a:fld>
            <a:endParaRPr lang="en-US"/>
          </a:p>
        </p:txBody>
      </p:sp>
    </p:spTree>
    <p:extLst>
      <p:ext uri="{BB962C8B-B14F-4D97-AF65-F5344CB8AC3E}">
        <p14:creationId xmlns:p14="http://schemas.microsoft.com/office/powerpoint/2010/main" val="171589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7E30AB-67EA-4272-8BC3-6218C1972A2E}" type="datetimeFigureOut">
              <a:rPr lang="en-US" smtClean="0"/>
              <a:t>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21B4B-3BEA-48AB-AB2C-BF4175410AFC}" type="slidenum">
              <a:rPr lang="en-US" smtClean="0"/>
              <a:t>‹#›</a:t>
            </a:fld>
            <a:endParaRPr lang="en-US"/>
          </a:p>
        </p:txBody>
      </p:sp>
    </p:spTree>
    <p:extLst>
      <p:ext uri="{BB962C8B-B14F-4D97-AF65-F5344CB8AC3E}">
        <p14:creationId xmlns:p14="http://schemas.microsoft.com/office/powerpoint/2010/main" val="196429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7E30AB-67EA-4272-8BC3-6218C1972A2E}" type="datetimeFigureOut">
              <a:rPr lang="en-US" smtClean="0"/>
              <a:t>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21B4B-3BEA-48AB-AB2C-BF4175410AFC}" type="slidenum">
              <a:rPr lang="en-US" smtClean="0"/>
              <a:t>‹#›</a:t>
            </a:fld>
            <a:endParaRPr lang="en-US"/>
          </a:p>
        </p:txBody>
      </p:sp>
    </p:spTree>
    <p:extLst>
      <p:ext uri="{BB962C8B-B14F-4D97-AF65-F5344CB8AC3E}">
        <p14:creationId xmlns:p14="http://schemas.microsoft.com/office/powerpoint/2010/main" val="3534569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7E30AB-67EA-4272-8BC3-6218C1972A2E}" type="datetimeFigureOut">
              <a:rPr lang="en-US" smtClean="0"/>
              <a:t>6/10/2016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21B4B-3BEA-48AB-AB2C-BF4175410AFC}" type="slidenum">
              <a:rPr lang="en-US" smtClean="0"/>
              <a:t>‹#›</a:t>
            </a:fld>
            <a:endParaRPr lang="en-US"/>
          </a:p>
        </p:txBody>
      </p:sp>
    </p:spTree>
    <p:extLst>
      <p:ext uri="{BB962C8B-B14F-4D97-AF65-F5344CB8AC3E}">
        <p14:creationId xmlns:p14="http://schemas.microsoft.com/office/powerpoint/2010/main" val="245487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7E30AB-67EA-4272-8BC3-6218C1972A2E}" type="datetimeFigureOut">
              <a:rPr lang="en-US" smtClean="0"/>
              <a:t>6/10/2016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21B4B-3BEA-48AB-AB2C-BF4175410AFC}" type="slidenum">
              <a:rPr lang="en-US" smtClean="0"/>
              <a:t>‹#›</a:t>
            </a:fld>
            <a:endParaRPr lang="en-US"/>
          </a:p>
        </p:txBody>
      </p:sp>
    </p:spTree>
    <p:extLst>
      <p:ext uri="{BB962C8B-B14F-4D97-AF65-F5344CB8AC3E}">
        <p14:creationId xmlns:p14="http://schemas.microsoft.com/office/powerpoint/2010/main" val="11931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E30AB-67EA-4272-8BC3-6218C1972A2E}" type="datetimeFigureOut">
              <a:rPr lang="en-US" smtClean="0"/>
              <a:t>6/10/2016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21B4B-3BEA-48AB-AB2C-BF4175410AFC}" type="slidenum">
              <a:rPr lang="en-US" smtClean="0"/>
              <a:t>‹#›</a:t>
            </a:fld>
            <a:endParaRPr lang="en-US"/>
          </a:p>
        </p:txBody>
      </p:sp>
    </p:spTree>
    <p:extLst>
      <p:ext uri="{BB962C8B-B14F-4D97-AF65-F5344CB8AC3E}">
        <p14:creationId xmlns:p14="http://schemas.microsoft.com/office/powerpoint/2010/main" val="78804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7E30AB-67EA-4272-8BC3-6218C1972A2E}" type="datetimeFigureOut">
              <a:rPr lang="en-US" smtClean="0"/>
              <a:t>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21B4B-3BEA-48AB-AB2C-BF4175410AFC}" type="slidenum">
              <a:rPr lang="en-US" smtClean="0"/>
              <a:t>‹#›</a:t>
            </a:fld>
            <a:endParaRPr lang="en-US"/>
          </a:p>
        </p:txBody>
      </p:sp>
    </p:spTree>
    <p:extLst>
      <p:ext uri="{BB962C8B-B14F-4D97-AF65-F5344CB8AC3E}">
        <p14:creationId xmlns:p14="http://schemas.microsoft.com/office/powerpoint/2010/main" val="258123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7E30AB-67EA-4272-8BC3-6218C1972A2E}" type="datetimeFigureOut">
              <a:rPr lang="en-US" smtClean="0"/>
              <a:t>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21B4B-3BEA-48AB-AB2C-BF4175410AFC}" type="slidenum">
              <a:rPr lang="en-US" smtClean="0"/>
              <a:t>‹#›</a:t>
            </a:fld>
            <a:endParaRPr lang="en-US"/>
          </a:p>
        </p:txBody>
      </p:sp>
    </p:spTree>
    <p:extLst>
      <p:ext uri="{BB962C8B-B14F-4D97-AF65-F5344CB8AC3E}">
        <p14:creationId xmlns:p14="http://schemas.microsoft.com/office/powerpoint/2010/main" val="80690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E30AB-67EA-4272-8BC3-6218C1972A2E}" type="datetimeFigureOut">
              <a:rPr lang="en-US" smtClean="0"/>
              <a:t>6/10/2016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21B4B-3BEA-48AB-AB2C-BF4175410AFC}" type="slidenum">
              <a:rPr lang="en-US" smtClean="0"/>
              <a:t>‹#›</a:t>
            </a:fld>
            <a:endParaRPr lang="en-US"/>
          </a:p>
        </p:txBody>
      </p:sp>
    </p:spTree>
    <p:extLst>
      <p:ext uri="{BB962C8B-B14F-4D97-AF65-F5344CB8AC3E}">
        <p14:creationId xmlns:p14="http://schemas.microsoft.com/office/powerpoint/2010/main" val="2883311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602" y="136478"/>
            <a:ext cx="11491415" cy="2031325"/>
          </a:xfrm>
          <a:prstGeom prst="rect">
            <a:avLst/>
          </a:prstGeom>
          <a:noFill/>
        </p:spPr>
        <p:txBody>
          <a:bodyPr wrap="square" rtlCol="0">
            <a:spAutoFit/>
          </a:bodyPr>
          <a:lstStyle/>
          <a:p>
            <a:r>
              <a:rPr lang="en-US" dirty="0" smtClean="0"/>
              <a:t>Lets say that we have the following DFUs (i.e., these are the functional specifications at the point of definition)</a:t>
            </a:r>
          </a:p>
          <a:p>
            <a:pPr marL="285750" indent="-285750">
              <a:buFont typeface="Arial" panose="020B0604020202020204" pitchFamily="34" charset="0"/>
              <a:buChar char="•"/>
            </a:pPr>
            <a:r>
              <a:rPr lang="en-US" dirty="0" smtClean="0"/>
              <a:t>(Only relevant parts of the DFU is shown)</a:t>
            </a:r>
          </a:p>
          <a:p>
            <a:pPr marL="285750" indent="-285750">
              <a:buFont typeface="Arial" panose="020B0604020202020204" pitchFamily="34" charset="0"/>
              <a:buChar char="•"/>
            </a:pPr>
            <a:r>
              <a:rPr lang="en-US" dirty="0" smtClean="0"/>
              <a:t>They both provide similar capabilities (i.e., logging), one is a bit more capable (i.e., can log over the network as well as to the disk)</a:t>
            </a:r>
          </a:p>
          <a:p>
            <a:pPr marL="285750" indent="-285750">
              <a:buFont typeface="Arial" panose="020B0604020202020204" pitchFamily="34" charset="0"/>
              <a:buChar char="•"/>
            </a:pPr>
            <a:r>
              <a:rPr lang="en-US" dirty="0" smtClean="0"/>
              <a:t>I may not have the annotation syntax right– you should get the idea</a:t>
            </a:r>
          </a:p>
          <a:p>
            <a:pPr marL="285750" indent="-285750">
              <a:buFont typeface="Arial" panose="020B0604020202020204" pitchFamily="34" charset="0"/>
              <a:buChar char="•"/>
            </a:pPr>
            <a:r>
              <a:rPr lang="en-US" dirty="0" smtClean="0"/>
              <a:t>I am following the flat semantic hierarchy with properties– i.e., “loggers” just “write log”, additional properties qualify whether to a disk or to network </a:t>
            </a:r>
          </a:p>
        </p:txBody>
      </p:sp>
      <p:sp>
        <p:nvSpPr>
          <p:cNvPr id="5" name="TextBox 4"/>
          <p:cNvSpPr txBox="1"/>
          <p:nvPr/>
        </p:nvSpPr>
        <p:spPr>
          <a:xfrm>
            <a:off x="286602" y="2374709"/>
            <a:ext cx="5049673" cy="4185761"/>
          </a:xfrm>
          <a:prstGeom prst="rect">
            <a:avLst/>
          </a:prstGeom>
          <a:noFill/>
        </p:spPr>
        <p:txBody>
          <a:bodyPr wrap="square" rtlCol="0">
            <a:spAutoFit/>
          </a:bodyPr>
          <a:lstStyle/>
          <a:p>
            <a:r>
              <a:rPr lang="en-US" sz="1400" dirty="0" smtClean="0"/>
              <a:t>DFU1</a:t>
            </a:r>
          </a:p>
          <a:p>
            <a:r>
              <a:rPr lang="en-US" sz="1400" dirty="0" smtClean="0"/>
              <a:t>@ logger /* the overall semantic tag describing this component */</a:t>
            </a:r>
          </a:p>
          <a:p>
            <a:r>
              <a:rPr lang="en-US" sz="1400" dirty="0" smtClean="0"/>
              <a:t>….</a:t>
            </a:r>
          </a:p>
          <a:p>
            <a:endParaRPr lang="en-US" sz="1400" dirty="0"/>
          </a:p>
          <a:p>
            <a:r>
              <a:rPr lang="en-US" sz="1400" dirty="0" smtClean="0"/>
              <a:t>/*This DFU offers two functions f1 and f2 */</a:t>
            </a:r>
          </a:p>
          <a:p>
            <a:endParaRPr lang="en-US" sz="1400" dirty="0"/>
          </a:p>
          <a:p>
            <a:r>
              <a:rPr lang="en-US" sz="1400" dirty="0" smtClean="0"/>
              <a:t>/*</a:t>
            </a:r>
          </a:p>
          <a:p>
            <a:r>
              <a:rPr lang="en-US" sz="1400" dirty="0" smtClean="0"/>
              <a:t>The function f1 has the semantic tag describes its functionality </a:t>
            </a:r>
          </a:p>
          <a:p>
            <a:r>
              <a:rPr lang="en-US" sz="1400" dirty="0" smtClean="0"/>
              <a:t>*/</a:t>
            </a:r>
          </a:p>
          <a:p>
            <a:r>
              <a:rPr lang="en-US" sz="1400" dirty="0" smtClean="0"/>
              <a:t>@</a:t>
            </a:r>
            <a:r>
              <a:rPr lang="en-US" sz="1400" dirty="0" err="1" smtClean="0"/>
              <a:t>write_log</a:t>
            </a:r>
            <a:r>
              <a:rPr lang="en-US" sz="1400" dirty="0" smtClean="0"/>
              <a:t> (@property </a:t>
            </a:r>
            <a:r>
              <a:rPr lang="en-US" sz="1400" dirty="0" err="1" smtClean="0"/>
              <a:t>to_disk</a:t>
            </a:r>
            <a:r>
              <a:rPr lang="en-US" sz="1400" dirty="0" smtClean="0"/>
              <a:t>)</a:t>
            </a:r>
          </a:p>
          <a:p>
            <a:endParaRPr lang="en-US" sz="1400" dirty="0" smtClean="0"/>
          </a:p>
          <a:p>
            <a:r>
              <a:rPr lang="en-US" sz="1400" dirty="0" smtClean="0"/>
              <a:t>….</a:t>
            </a:r>
          </a:p>
          <a:p>
            <a:endParaRPr lang="en-US" sz="1400" dirty="0" smtClean="0"/>
          </a:p>
          <a:p>
            <a:r>
              <a:rPr lang="en-US" sz="1400" dirty="0" smtClean="0"/>
              <a:t>/*</a:t>
            </a:r>
          </a:p>
          <a:p>
            <a:r>
              <a:rPr lang="en-US" sz="1400" dirty="0" smtClean="0"/>
              <a:t>The function f2 has the semantic tag describe its functionality </a:t>
            </a:r>
          </a:p>
          <a:p>
            <a:r>
              <a:rPr lang="en-US" sz="1400" dirty="0" smtClean="0"/>
              <a:t>*/</a:t>
            </a:r>
          </a:p>
          <a:p>
            <a:r>
              <a:rPr lang="en-US" sz="1400" dirty="0" smtClean="0"/>
              <a:t>@</a:t>
            </a:r>
            <a:r>
              <a:rPr lang="en-US" sz="1400" dirty="0" err="1" smtClean="0"/>
              <a:t>write_log</a:t>
            </a:r>
            <a:r>
              <a:rPr lang="en-US" sz="1400" dirty="0" smtClean="0"/>
              <a:t> (@property </a:t>
            </a:r>
            <a:r>
              <a:rPr lang="en-US" sz="1400" dirty="0" err="1" smtClean="0"/>
              <a:t>to_network</a:t>
            </a:r>
            <a:r>
              <a:rPr lang="en-US" sz="1400" dirty="0" smtClean="0"/>
              <a:t>)</a:t>
            </a:r>
          </a:p>
          <a:p>
            <a:r>
              <a:rPr lang="en-US" sz="1400" dirty="0" smtClean="0"/>
              <a:t>….</a:t>
            </a:r>
          </a:p>
          <a:p>
            <a:endParaRPr lang="en-US" sz="1400" dirty="0"/>
          </a:p>
        </p:txBody>
      </p:sp>
      <p:sp>
        <p:nvSpPr>
          <p:cNvPr id="6" name="TextBox 5"/>
          <p:cNvSpPr txBox="1"/>
          <p:nvPr/>
        </p:nvSpPr>
        <p:spPr>
          <a:xfrm>
            <a:off x="6728344" y="2638906"/>
            <a:ext cx="5049673" cy="2677656"/>
          </a:xfrm>
          <a:prstGeom prst="rect">
            <a:avLst/>
          </a:prstGeom>
          <a:noFill/>
        </p:spPr>
        <p:txBody>
          <a:bodyPr wrap="square" rtlCol="0">
            <a:spAutoFit/>
          </a:bodyPr>
          <a:lstStyle/>
          <a:p>
            <a:r>
              <a:rPr lang="en-US" sz="1400" dirty="0" smtClean="0"/>
              <a:t>DFU2</a:t>
            </a:r>
          </a:p>
          <a:p>
            <a:r>
              <a:rPr lang="en-US" sz="1400" dirty="0" smtClean="0"/>
              <a:t>@ logger /* the overall semantic tag describing this component */</a:t>
            </a:r>
          </a:p>
          <a:p>
            <a:r>
              <a:rPr lang="en-US" sz="1400" dirty="0" smtClean="0"/>
              <a:t>….</a:t>
            </a:r>
          </a:p>
          <a:p>
            <a:endParaRPr lang="en-US" sz="1400" dirty="0"/>
          </a:p>
          <a:p>
            <a:r>
              <a:rPr lang="en-US" sz="1400" dirty="0" smtClean="0"/>
              <a:t>/*This DFU offers one functions f1 */</a:t>
            </a:r>
          </a:p>
          <a:p>
            <a:endParaRPr lang="en-US" sz="1400" dirty="0"/>
          </a:p>
          <a:p>
            <a:r>
              <a:rPr lang="en-US" sz="1400" dirty="0" smtClean="0"/>
              <a:t>/*</a:t>
            </a:r>
          </a:p>
          <a:p>
            <a:r>
              <a:rPr lang="en-US" sz="1400" dirty="0" smtClean="0"/>
              <a:t>The function f1 has the semantic tag describes its functionality </a:t>
            </a:r>
          </a:p>
          <a:p>
            <a:r>
              <a:rPr lang="en-US" sz="1400" dirty="0" smtClean="0"/>
              <a:t>*/</a:t>
            </a:r>
          </a:p>
          <a:p>
            <a:r>
              <a:rPr lang="en-US" sz="1400" dirty="0" smtClean="0"/>
              <a:t>@</a:t>
            </a:r>
            <a:r>
              <a:rPr lang="en-US" sz="1400" dirty="0" err="1" smtClean="0"/>
              <a:t>write_log</a:t>
            </a:r>
            <a:r>
              <a:rPr lang="en-US" sz="1400" dirty="0" smtClean="0"/>
              <a:t> (@property </a:t>
            </a:r>
            <a:r>
              <a:rPr lang="en-US" sz="1400" dirty="0" err="1" smtClean="0"/>
              <a:t>to_disk</a:t>
            </a:r>
            <a:r>
              <a:rPr lang="en-US" sz="1400" dirty="0" smtClean="0"/>
              <a:t>)</a:t>
            </a:r>
          </a:p>
          <a:p>
            <a:r>
              <a:rPr lang="en-US" sz="1400" dirty="0" smtClean="0"/>
              <a:t>….</a:t>
            </a:r>
          </a:p>
          <a:p>
            <a:endParaRPr lang="en-US" sz="1400" dirty="0" smtClean="0"/>
          </a:p>
        </p:txBody>
      </p:sp>
    </p:spTree>
    <p:extLst>
      <p:ext uri="{BB962C8B-B14F-4D97-AF65-F5344CB8AC3E}">
        <p14:creationId xmlns:p14="http://schemas.microsoft.com/office/powerpoint/2010/main" val="41814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432" y="150126"/>
            <a:ext cx="11491415" cy="923330"/>
          </a:xfrm>
          <a:prstGeom prst="rect">
            <a:avLst/>
          </a:prstGeom>
          <a:noFill/>
        </p:spPr>
        <p:txBody>
          <a:bodyPr wrap="square" rtlCol="0">
            <a:spAutoFit/>
          </a:bodyPr>
          <a:lstStyle/>
          <a:p>
            <a:r>
              <a:rPr lang="en-US" dirty="0" smtClean="0"/>
              <a:t>Lets say that we have the following two additional DFUs </a:t>
            </a:r>
          </a:p>
          <a:p>
            <a:pPr marL="285750" indent="-285750">
              <a:buFont typeface="Arial" panose="020B0604020202020204" pitchFamily="34" charset="0"/>
              <a:buChar char="•"/>
            </a:pPr>
            <a:r>
              <a:rPr lang="en-US" dirty="0" smtClean="0"/>
              <a:t>Same assumptions and conventions as before (i.e.,  transformers transform, but can have additional properties…)</a:t>
            </a:r>
          </a:p>
          <a:p>
            <a:pPr marL="285750" indent="-285750">
              <a:buFont typeface="Arial" panose="020B0604020202020204" pitchFamily="34" charset="0"/>
              <a:buChar char="•"/>
            </a:pPr>
            <a:r>
              <a:rPr lang="en-US" dirty="0" smtClean="0"/>
              <a:t>Note the added extra property “modifier”</a:t>
            </a:r>
          </a:p>
        </p:txBody>
      </p:sp>
      <p:sp>
        <p:nvSpPr>
          <p:cNvPr id="5" name="TextBox 4"/>
          <p:cNvSpPr txBox="1"/>
          <p:nvPr/>
        </p:nvSpPr>
        <p:spPr>
          <a:xfrm>
            <a:off x="409432" y="1610435"/>
            <a:ext cx="5049673" cy="4616648"/>
          </a:xfrm>
          <a:prstGeom prst="rect">
            <a:avLst/>
          </a:prstGeom>
          <a:noFill/>
        </p:spPr>
        <p:txBody>
          <a:bodyPr wrap="square" rtlCol="0">
            <a:spAutoFit/>
          </a:bodyPr>
          <a:lstStyle/>
          <a:p>
            <a:r>
              <a:rPr lang="en-US" sz="1400" dirty="0" smtClean="0"/>
              <a:t>DFU3</a:t>
            </a:r>
          </a:p>
          <a:p>
            <a:r>
              <a:rPr lang="en-US" sz="1400" dirty="0" smtClean="0"/>
              <a:t>@ transformer (@property crypto, @property lossless, @property reversible) /* the overall semantic tag describing this component */</a:t>
            </a:r>
          </a:p>
          <a:p>
            <a:r>
              <a:rPr lang="en-US" sz="1400" dirty="0" smtClean="0"/>
              <a:t>….</a:t>
            </a:r>
          </a:p>
          <a:p>
            <a:endParaRPr lang="en-US" sz="1400" dirty="0"/>
          </a:p>
          <a:p>
            <a:r>
              <a:rPr lang="en-US" sz="1400" dirty="0" smtClean="0"/>
              <a:t>/*This DFU offers two functions f1 and f2 */</a:t>
            </a:r>
          </a:p>
          <a:p>
            <a:endParaRPr lang="en-US" sz="1400" dirty="0"/>
          </a:p>
          <a:p>
            <a:r>
              <a:rPr lang="en-US" sz="1400" dirty="0" smtClean="0"/>
              <a:t>/*</a:t>
            </a:r>
          </a:p>
          <a:p>
            <a:r>
              <a:rPr lang="en-US" sz="1400" dirty="0" smtClean="0"/>
              <a:t>The function f1 has the semantic tag describes its functionality </a:t>
            </a:r>
          </a:p>
          <a:p>
            <a:r>
              <a:rPr lang="en-US" sz="1400" dirty="0" smtClean="0"/>
              <a:t>*/</a:t>
            </a:r>
          </a:p>
          <a:p>
            <a:r>
              <a:rPr lang="en-US" sz="1400" dirty="0" smtClean="0"/>
              <a:t>@transfor</a:t>
            </a:r>
            <a:r>
              <a:rPr lang="en-US" sz="1400" dirty="0"/>
              <a:t>m</a:t>
            </a:r>
            <a:r>
              <a:rPr lang="en-US" sz="1400" dirty="0" smtClean="0"/>
              <a:t> (@property encrypt,     ….      ,  </a:t>
            </a:r>
            <a:r>
              <a:rPr lang="en-US" sz="1400" b="1" dirty="0" smtClean="0"/>
              <a:t>@property modifier</a:t>
            </a:r>
            <a:r>
              <a:rPr lang="en-US" sz="1400" dirty="0" smtClean="0"/>
              <a:t>)</a:t>
            </a:r>
          </a:p>
          <a:p>
            <a:endParaRPr lang="en-US" sz="1400" dirty="0" smtClean="0"/>
          </a:p>
          <a:p>
            <a:r>
              <a:rPr lang="en-US" sz="1400" dirty="0" smtClean="0"/>
              <a:t>….</a:t>
            </a:r>
          </a:p>
          <a:p>
            <a:endParaRPr lang="en-US" sz="1400" dirty="0" smtClean="0"/>
          </a:p>
          <a:p>
            <a:r>
              <a:rPr lang="en-US" sz="1400" dirty="0" smtClean="0"/>
              <a:t>/*</a:t>
            </a:r>
          </a:p>
          <a:p>
            <a:r>
              <a:rPr lang="en-US" sz="1400" dirty="0" smtClean="0"/>
              <a:t>The function f2 has the semantic tag describe its functionality </a:t>
            </a:r>
          </a:p>
          <a:p>
            <a:r>
              <a:rPr lang="en-US" sz="1400" dirty="0" smtClean="0"/>
              <a:t>*/</a:t>
            </a:r>
          </a:p>
          <a:p>
            <a:r>
              <a:rPr lang="en-US" sz="1400" dirty="0" smtClean="0"/>
              <a:t>@transfor</a:t>
            </a:r>
            <a:r>
              <a:rPr lang="en-US" sz="1400" dirty="0"/>
              <a:t>m</a:t>
            </a:r>
            <a:r>
              <a:rPr lang="en-US" sz="1400" dirty="0" smtClean="0"/>
              <a:t>(@property decrypt, ….., </a:t>
            </a:r>
            <a:r>
              <a:rPr lang="en-US" sz="1400" b="1" dirty="0" smtClean="0"/>
              <a:t>@property modifier</a:t>
            </a:r>
            <a:r>
              <a:rPr lang="en-US" sz="1400" dirty="0" smtClean="0"/>
              <a:t>)</a:t>
            </a:r>
          </a:p>
          <a:p>
            <a:r>
              <a:rPr lang="en-US" sz="1400" dirty="0" smtClean="0"/>
              <a:t>….</a:t>
            </a:r>
          </a:p>
          <a:p>
            <a:endParaRPr lang="en-US" sz="1400" dirty="0"/>
          </a:p>
        </p:txBody>
      </p:sp>
      <p:sp>
        <p:nvSpPr>
          <p:cNvPr id="7" name="TextBox 6"/>
          <p:cNvSpPr txBox="1"/>
          <p:nvPr/>
        </p:nvSpPr>
        <p:spPr>
          <a:xfrm>
            <a:off x="6525904" y="1503528"/>
            <a:ext cx="5049673" cy="4616648"/>
          </a:xfrm>
          <a:prstGeom prst="rect">
            <a:avLst/>
          </a:prstGeom>
          <a:noFill/>
        </p:spPr>
        <p:txBody>
          <a:bodyPr wrap="square" rtlCol="0">
            <a:spAutoFit/>
          </a:bodyPr>
          <a:lstStyle/>
          <a:p>
            <a:r>
              <a:rPr lang="en-US" sz="1400" dirty="0" smtClean="0"/>
              <a:t>DFU4</a:t>
            </a:r>
          </a:p>
          <a:p>
            <a:r>
              <a:rPr lang="en-US" sz="1400" dirty="0" smtClean="0"/>
              <a:t>@  transformer (@property compression, @property lossless, @property reversible) /* the overall semantic tag describing this component */</a:t>
            </a:r>
          </a:p>
          <a:p>
            <a:r>
              <a:rPr lang="en-US" sz="1400" dirty="0" smtClean="0"/>
              <a:t>….</a:t>
            </a:r>
          </a:p>
          <a:p>
            <a:endParaRPr lang="en-US" sz="1400" dirty="0"/>
          </a:p>
          <a:p>
            <a:r>
              <a:rPr lang="en-US" sz="1400" dirty="0" smtClean="0"/>
              <a:t>/*This DFU offers two functions f1 and f2 */</a:t>
            </a:r>
          </a:p>
          <a:p>
            <a:endParaRPr lang="en-US" sz="1400" dirty="0"/>
          </a:p>
          <a:p>
            <a:r>
              <a:rPr lang="en-US" sz="1400" dirty="0" smtClean="0"/>
              <a:t>/*</a:t>
            </a:r>
          </a:p>
          <a:p>
            <a:r>
              <a:rPr lang="en-US" sz="1400" dirty="0" smtClean="0"/>
              <a:t>The function f1 has the semantic tag describes its functionality </a:t>
            </a:r>
          </a:p>
          <a:p>
            <a:r>
              <a:rPr lang="en-US" sz="1400" dirty="0" smtClean="0"/>
              <a:t>*/</a:t>
            </a:r>
          </a:p>
          <a:p>
            <a:r>
              <a:rPr lang="en-US" sz="1400" dirty="0" smtClean="0"/>
              <a:t>@transfor</a:t>
            </a:r>
            <a:r>
              <a:rPr lang="en-US" sz="1400" dirty="0"/>
              <a:t>m</a:t>
            </a:r>
            <a:r>
              <a:rPr lang="en-US" sz="1400" dirty="0" smtClean="0"/>
              <a:t> (@property compress,   …., </a:t>
            </a:r>
            <a:r>
              <a:rPr lang="en-US" sz="1400" b="1" dirty="0" smtClean="0"/>
              <a:t>@property modifier</a:t>
            </a:r>
            <a:r>
              <a:rPr lang="en-US" sz="1400" dirty="0" smtClean="0"/>
              <a:t>)</a:t>
            </a:r>
          </a:p>
          <a:p>
            <a:endParaRPr lang="en-US" sz="1400" dirty="0" smtClean="0"/>
          </a:p>
          <a:p>
            <a:r>
              <a:rPr lang="en-US" sz="1400" dirty="0" smtClean="0"/>
              <a:t>….</a:t>
            </a:r>
          </a:p>
          <a:p>
            <a:endParaRPr lang="en-US" sz="1400" dirty="0" smtClean="0"/>
          </a:p>
          <a:p>
            <a:r>
              <a:rPr lang="en-US" sz="1400" dirty="0" smtClean="0"/>
              <a:t>/*</a:t>
            </a:r>
          </a:p>
          <a:p>
            <a:r>
              <a:rPr lang="en-US" sz="1400" dirty="0" smtClean="0"/>
              <a:t>The function f2 has the semantic tag describe its functionality </a:t>
            </a:r>
          </a:p>
          <a:p>
            <a:r>
              <a:rPr lang="en-US" sz="1400" dirty="0" smtClean="0"/>
              <a:t>*/</a:t>
            </a:r>
          </a:p>
          <a:p>
            <a:r>
              <a:rPr lang="en-US" sz="1400" dirty="0" smtClean="0"/>
              <a:t>@transfor</a:t>
            </a:r>
            <a:r>
              <a:rPr lang="en-US" sz="1400" dirty="0"/>
              <a:t>m</a:t>
            </a:r>
            <a:r>
              <a:rPr lang="en-US" sz="1400" dirty="0" smtClean="0"/>
              <a:t>(@property </a:t>
            </a:r>
            <a:r>
              <a:rPr lang="en-US" sz="1400" dirty="0" err="1" smtClean="0"/>
              <a:t>uncompress</a:t>
            </a:r>
            <a:r>
              <a:rPr lang="en-US" sz="1400" dirty="0" smtClean="0"/>
              <a:t>,….., </a:t>
            </a:r>
            <a:r>
              <a:rPr lang="en-US" sz="1400" b="1" dirty="0" smtClean="0"/>
              <a:t>@property modifier</a:t>
            </a:r>
            <a:r>
              <a:rPr lang="en-US" sz="1400" dirty="0" smtClean="0"/>
              <a:t>)</a:t>
            </a:r>
          </a:p>
          <a:p>
            <a:r>
              <a:rPr lang="en-US" sz="1400" dirty="0" smtClean="0"/>
              <a:t>….</a:t>
            </a:r>
          </a:p>
          <a:p>
            <a:endParaRPr lang="en-US" sz="1400" dirty="0"/>
          </a:p>
        </p:txBody>
      </p:sp>
    </p:spTree>
    <p:extLst>
      <p:ext uri="{BB962C8B-B14F-4D97-AF65-F5344CB8AC3E}">
        <p14:creationId xmlns:p14="http://schemas.microsoft.com/office/powerpoint/2010/main" val="349384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501" y="518615"/>
            <a:ext cx="10877266" cy="1477328"/>
          </a:xfrm>
          <a:prstGeom prst="rect">
            <a:avLst/>
          </a:prstGeom>
          <a:noFill/>
        </p:spPr>
        <p:txBody>
          <a:bodyPr wrap="square" rtlCol="0">
            <a:spAutoFit/>
          </a:bodyPr>
          <a:lstStyle/>
          <a:p>
            <a:r>
              <a:rPr lang="en-US" dirty="0" smtClean="0"/>
              <a:t>Then, can we think of a generic meta-level rule like the following:</a:t>
            </a:r>
          </a:p>
          <a:p>
            <a:endParaRPr lang="en-US" dirty="0"/>
          </a:p>
          <a:p>
            <a:endParaRPr lang="en-US" dirty="0" smtClean="0"/>
          </a:p>
          <a:p>
            <a:r>
              <a:rPr lang="en-US" i="1" dirty="0" smtClean="0"/>
              <a:t>For all functionality F,  if there exists a functionality G such that G has properties P AND modifier, </a:t>
            </a:r>
          </a:p>
          <a:p>
            <a:r>
              <a:rPr lang="en-US" i="1" dirty="0" smtClean="0"/>
              <a:t> F compose G (non commutative)  will result in </a:t>
            </a:r>
            <a:r>
              <a:rPr lang="en-US" i="1" dirty="0" smtClean="0">
                <a:sym typeface="Wingdings" panose="05000000000000000000" pitchFamily="2" charset="2"/>
              </a:rPr>
              <a:t> F with property P, </a:t>
            </a:r>
            <a:r>
              <a:rPr lang="en-US" dirty="0" smtClean="0">
                <a:sym typeface="Wingdings" panose="05000000000000000000" pitchFamily="2" charset="2"/>
              </a:rPr>
              <a:t> or </a:t>
            </a:r>
            <a:endParaRPr lang="en-US" i="1" dirty="0"/>
          </a:p>
        </p:txBody>
      </p:sp>
      <p:grpSp>
        <p:nvGrpSpPr>
          <p:cNvPr id="11" name="Group 10"/>
          <p:cNvGrpSpPr/>
          <p:nvPr/>
        </p:nvGrpSpPr>
        <p:grpSpPr>
          <a:xfrm>
            <a:off x="282053" y="2429723"/>
            <a:ext cx="11737075" cy="369332"/>
            <a:chOff x="600501" y="3314889"/>
            <a:chExt cx="11737075" cy="369332"/>
          </a:xfrm>
        </p:grpSpPr>
        <p:sp>
          <p:nvSpPr>
            <p:cNvPr id="3" name="TextBox 2"/>
            <p:cNvSpPr txBox="1"/>
            <p:nvPr/>
          </p:nvSpPr>
          <p:spPr>
            <a:xfrm flipV="1">
              <a:off x="600501" y="3314889"/>
              <a:ext cx="313899" cy="369332"/>
            </a:xfrm>
            <a:prstGeom prst="rect">
              <a:avLst/>
            </a:prstGeom>
            <a:noFill/>
          </p:spPr>
          <p:txBody>
            <a:bodyPr wrap="square" rtlCol="0">
              <a:spAutoFit/>
            </a:bodyPr>
            <a:lstStyle/>
            <a:p>
              <a:r>
                <a:rPr lang="en-US" dirty="0" smtClean="0"/>
                <a:t>A</a:t>
              </a:r>
              <a:endParaRPr lang="en-US" dirty="0"/>
            </a:p>
          </p:txBody>
        </p:sp>
        <p:sp>
          <p:nvSpPr>
            <p:cNvPr id="4" name="TextBox 3"/>
            <p:cNvSpPr txBox="1"/>
            <p:nvPr/>
          </p:nvSpPr>
          <p:spPr>
            <a:xfrm>
              <a:off x="757450" y="3314889"/>
              <a:ext cx="327547" cy="369332"/>
            </a:xfrm>
            <a:prstGeom prst="rect">
              <a:avLst/>
            </a:prstGeom>
            <a:noFill/>
          </p:spPr>
          <p:txBody>
            <a:bodyPr wrap="square" rtlCol="0">
              <a:spAutoFit/>
            </a:bodyPr>
            <a:lstStyle/>
            <a:p>
              <a:r>
                <a:rPr lang="en-US" dirty="0" smtClean="0"/>
                <a:t>F,  </a:t>
              </a:r>
              <a:endParaRPr lang="en-US" dirty="0"/>
            </a:p>
          </p:txBody>
        </p:sp>
        <p:sp>
          <p:nvSpPr>
            <p:cNvPr id="5" name="TextBox 4"/>
            <p:cNvSpPr txBox="1"/>
            <p:nvPr/>
          </p:nvSpPr>
          <p:spPr>
            <a:xfrm flipV="1">
              <a:off x="1071349" y="3314889"/>
              <a:ext cx="313899" cy="369332"/>
            </a:xfrm>
            <a:prstGeom prst="rect">
              <a:avLst/>
            </a:prstGeom>
            <a:noFill/>
          </p:spPr>
          <p:txBody>
            <a:bodyPr wrap="square" rtlCol="0">
              <a:spAutoFit/>
            </a:bodyPr>
            <a:lstStyle/>
            <a:p>
              <a:r>
                <a:rPr lang="en-US" dirty="0"/>
                <a:t>E</a:t>
              </a:r>
            </a:p>
          </p:txBody>
        </p:sp>
        <p:sp>
          <p:nvSpPr>
            <p:cNvPr id="6" name="TextBox 5"/>
            <p:cNvSpPr txBox="1"/>
            <p:nvPr/>
          </p:nvSpPr>
          <p:spPr>
            <a:xfrm>
              <a:off x="1241946" y="3314889"/>
              <a:ext cx="11095630" cy="369332"/>
            </a:xfrm>
            <a:prstGeom prst="rect">
              <a:avLst/>
            </a:prstGeom>
            <a:noFill/>
          </p:spPr>
          <p:txBody>
            <a:bodyPr wrap="square" rtlCol="0">
              <a:spAutoFit/>
            </a:bodyPr>
            <a:lstStyle/>
            <a:p>
              <a:r>
                <a:rPr lang="en-US" dirty="0" smtClean="0"/>
                <a:t>G | </a:t>
              </a:r>
              <a:r>
                <a:rPr lang="en-US" b="1" dirty="0" smtClean="0"/>
                <a:t>P</a:t>
              </a:r>
              <a:r>
                <a:rPr lang="en-US" dirty="0" smtClean="0"/>
                <a:t>  &amp;&amp; </a:t>
              </a:r>
              <a:r>
                <a:rPr lang="en-US" b="1" dirty="0" smtClean="0"/>
                <a:t>modifier </a:t>
              </a:r>
              <a:r>
                <a:rPr lang="en-US" dirty="0" smtClean="0"/>
                <a:t>|,   F      G  </a:t>
              </a:r>
              <a:r>
                <a:rPr lang="en-US" dirty="0" smtClean="0">
                  <a:sym typeface="Wingdings" panose="05000000000000000000" pitchFamily="2" charset="2"/>
                </a:rPr>
                <a:t>  F |</a:t>
              </a:r>
              <a:r>
                <a:rPr lang="en-US" b="1" dirty="0" smtClean="0">
                  <a:sym typeface="Wingdings" panose="05000000000000000000" pitchFamily="2" charset="2"/>
                </a:rPr>
                <a:t>P</a:t>
              </a:r>
              <a:r>
                <a:rPr lang="en-US" dirty="0" smtClean="0">
                  <a:sym typeface="Wingdings" panose="05000000000000000000" pitchFamily="2" charset="2"/>
                </a:rPr>
                <a:t>|, where      </a:t>
              </a:r>
              <a:r>
                <a:rPr lang="en-US" dirty="0">
                  <a:sym typeface="Wingdings" panose="05000000000000000000" pitchFamily="2" charset="2"/>
                </a:rPr>
                <a:t> </a:t>
              </a:r>
              <a:r>
                <a:rPr lang="en-US" dirty="0" smtClean="0">
                  <a:sym typeface="Wingdings" panose="05000000000000000000" pitchFamily="2" charset="2"/>
                </a:rPr>
                <a:t>is not commutative and can be implemented as:</a:t>
              </a:r>
              <a:endParaRPr lang="en-US" dirty="0"/>
            </a:p>
          </p:txBody>
        </p:sp>
        <p:sp>
          <p:nvSpPr>
            <p:cNvPr id="7" name="Flowchart: Or 6"/>
            <p:cNvSpPr/>
            <p:nvPr/>
          </p:nvSpPr>
          <p:spPr>
            <a:xfrm>
              <a:off x="3616656" y="3390710"/>
              <a:ext cx="218365" cy="217690"/>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Or 7"/>
            <p:cNvSpPr/>
            <p:nvPr/>
          </p:nvSpPr>
          <p:spPr>
            <a:xfrm>
              <a:off x="5718412" y="3390710"/>
              <a:ext cx="218365" cy="217690"/>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404882" y="3232835"/>
            <a:ext cx="5786651" cy="1477328"/>
          </a:xfrm>
          <a:prstGeom prst="rect">
            <a:avLst/>
          </a:prstGeom>
          <a:noFill/>
        </p:spPr>
        <p:txBody>
          <a:bodyPr wrap="square" rtlCol="0">
            <a:spAutoFit/>
          </a:bodyPr>
          <a:lstStyle/>
          <a:p>
            <a:r>
              <a:rPr lang="en-US" b="1" i="1" dirty="0"/>
              <a:t>T</a:t>
            </a:r>
            <a:r>
              <a:rPr lang="en-US" b="1" i="1" dirty="0" smtClean="0"/>
              <a:t>he “point of use” of F (aka, at the control point)</a:t>
            </a:r>
          </a:p>
          <a:p>
            <a:endParaRPr lang="en-US" dirty="0"/>
          </a:p>
          <a:p>
            <a:r>
              <a:rPr lang="en-US" dirty="0" smtClean="0"/>
              <a:t>F(w)                   /* invocation of F with argument w*/</a:t>
            </a:r>
          </a:p>
          <a:p>
            <a:endParaRPr lang="en-US" dirty="0"/>
          </a:p>
          <a:p>
            <a:endParaRPr lang="en-US" dirty="0"/>
          </a:p>
        </p:txBody>
      </p:sp>
      <p:sp>
        <p:nvSpPr>
          <p:cNvPr id="10" name="TextBox 9"/>
          <p:cNvSpPr txBox="1"/>
          <p:nvPr/>
        </p:nvSpPr>
        <p:spPr>
          <a:xfrm>
            <a:off x="282053" y="4326341"/>
            <a:ext cx="11291249" cy="2031325"/>
          </a:xfrm>
          <a:prstGeom prst="rect">
            <a:avLst/>
          </a:prstGeom>
          <a:noFill/>
        </p:spPr>
        <p:txBody>
          <a:bodyPr wrap="square" rtlCol="0">
            <a:spAutoFit/>
          </a:bodyPr>
          <a:lstStyle/>
          <a:p>
            <a:r>
              <a:rPr lang="en-US" b="1" i="1" dirty="0" smtClean="0"/>
              <a:t>Will be transformed to</a:t>
            </a:r>
          </a:p>
          <a:p>
            <a:endParaRPr lang="en-US" dirty="0"/>
          </a:p>
          <a:p>
            <a:r>
              <a:rPr lang="en-US" dirty="0" smtClean="0"/>
              <a:t>F(G(w))   or F (G (wrapper(w))  &lt;&lt;   (G </a:t>
            </a:r>
            <a:r>
              <a:rPr lang="en-US" dirty="0" smtClean="0">
                <a:sym typeface="Wingdings" panose="05000000000000000000" pitchFamily="2" charset="2"/>
              </a:rPr>
              <a:t>DFU).</a:t>
            </a:r>
            <a:r>
              <a:rPr lang="en-US" dirty="0" err="1" smtClean="0">
                <a:sym typeface="Wingdings" panose="05000000000000000000" pitchFamily="2" charset="2"/>
              </a:rPr>
              <a:t>Init</a:t>
            </a:r>
            <a:endParaRPr lang="en-US" dirty="0" smtClean="0">
              <a:sym typeface="Wingdings" panose="05000000000000000000" pitchFamily="2" charset="2"/>
            </a:endParaRPr>
          </a:p>
          <a:p>
            <a:endParaRPr lang="en-US" dirty="0" smtClean="0"/>
          </a:p>
          <a:p>
            <a:r>
              <a:rPr lang="en-US" b="1" i="1" dirty="0" smtClean="0"/>
              <a:t>Where </a:t>
            </a:r>
            <a:r>
              <a:rPr lang="en-US" i="1" dirty="0" smtClean="0"/>
              <a:t> </a:t>
            </a:r>
            <a:r>
              <a:rPr lang="en-US" dirty="0" smtClean="0"/>
              <a:t> “&lt;&lt; “ implies preceded by, </a:t>
            </a:r>
            <a:r>
              <a:rPr lang="en-US" b="1" i="1" dirty="0"/>
              <a:t> </a:t>
            </a:r>
            <a:r>
              <a:rPr lang="en-US" dirty="0" smtClean="0"/>
              <a:t>and (G </a:t>
            </a:r>
            <a:r>
              <a:rPr lang="en-US" dirty="0" smtClean="0">
                <a:sym typeface="Wingdings" panose="05000000000000000000" pitchFamily="2" charset="2"/>
              </a:rPr>
              <a:t> DFU).</a:t>
            </a:r>
            <a:r>
              <a:rPr lang="en-US" dirty="0" err="1" smtClean="0">
                <a:sym typeface="Wingdings" panose="05000000000000000000" pitchFamily="2" charset="2"/>
              </a:rPr>
              <a:t>init</a:t>
            </a:r>
            <a:r>
              <a:rPr lang="en-US" dirty="0" smtClean="0">
                <a:sym typeface="Wingdings" panose="05000000000000000000" pitchFamily="2" charset="2"/>
              </a:rPr>
              <a:t> implies initialize the DFU that offers G.</a:t>
            </a:r>
          </a:p>
          <a:p>
            <a:r>
              <a:rPr lang="en-US" dirty="0" smtClean="0">
                <a:sym typeface="Wingdings" panose="05000000000000000000" pitchFamily="2" charset="2"/>
              </a:rPr>
              <a:t>That is, in addition to changing the F(w) call, we also need to  insert </a:t>
            </a:r>
            <a:r>
              <a:rPr lang="en-US" dirty="0" smtClean="0"/>
              <a:t>whatever new and </a:t>
            </a:r>
            <a:r>
              <a:rPr lang="en-US" dirty="0" err="1" smtClean="0"/>
              <a:t>init</a:t>
            </a:r>
            <a:r>
              <a:rPr lang="en-US" dirty="0" smtClean="0"/>
              <a:t> needs to happen in order to call G must be inserted in scope and before that call</a:t>
            </a:r>
          </a:p>
        </p:txBody>
      </p:sp>
    </p:spTree>
    <p:extLst>
      <p:ext uri="{BB962C8B-B14F-4D97-AF65-F5344CB8AC3E}">
        <p14:creationId xmlns:p14="http://schemas.microsoft.com/office/powerpoint/2010/main" val="350944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8311" y="372532"/>
            <a:ext cx="10984089" cy="62088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Things we discussed in terms of plan:</a:t>
            </a:r>
          </a:p>
          <a:p>
            <a:pPr marL="342900" indent="-342900">
              <a:buAutoNum type="arabicPeriod"/>
            </a:pPr>
            <a:r>
              <a:rPr lang="en-US" sz="1400" dirty="0" smtClean="0">
                <a:solidFill>
                  <a:schemeClr val="tx1"/>
                </a:solidFill>
              </a:rPr>
              <a:t>Make CP1 running in our DAS with the </a:t>
            </a:r>
            <a:r>
              <a:rPr lang="en-US" sz="1400" dirty="0" smtClean="0">
                <a:solidFill>
                  <a:schemeClr val="tx1"/>
                </a:solidFill>
              </a:rPr>
              <a:t>flattened </a:t>
            </a:r>
            <a:r>
              <a:rPr lang="en-US" sz="1400" dirty="0" smtClean="0">
                <a:solidFill>
                  <a:schemeClr val="tx1"/>
                </a:solidFill>
              </a:rPr>
              <a:t>functional specification vocab and properties</a:t>
            </a:r>
          </a:p>
          <a:p>
            <a:pPr marL="800100" lvl="1" indent="-342900">
              <a:buAutoNum type="arabicPeriod"/>
            </a:pPr>
            <a:r>
              <a:rPr lang="en-US" sz="1400" dirty="0" smtClean="0">
                <a:solidFill>
                  <a:schemeClr val="tx1"/>
                </a:solidFill>
              </a:rPr>
              <a:t>Specifically, SAASM should be described and resolved in terms of properties/not name</a:t>
            </a:r>
          </a:p>
          <a:p>
            <a:pPr marL="342900" indent="-342900">
              <a:buAutoNum type="arabicPeriod"/>
            </a:pPr>
            <a:r>
              <a:rPr lang="en-US" sz="1400" dirty="0" smtClean="0">
                <a:solidFill>
                  <a:schemeClr val="tx1"/>
                </a:solidFill>
              </a:rPr>
              <a:t>Extend CP1 to include a log writer</a:t>
            </a:r>
          </a:p>
          <a:p>
            <a:pPr marL="800100" lvl="1" indent="-342900">
              <a:buAutoNum type="arabicPeriod"/>
            </a:pPr>
            <a:r>
              <a:rPr lang="en-US" sz="1400" dirty="0" smtClean="0">
                <a:solidFill>
                  <a:schemeClr val="tx1"/>
                </a:solidFill>
              </a:rPr>
              <a:t>Application code to write logs</a:t>
            </a:r>
          </a:p>
          <a:p>
            <a:pPr marL="800100" lvl="1" indent="-342900">
              <a:buAutoNum type="arabicPeriod"/>
            </a:pPr>
            <a:r>
              <a:rPr lang="en-US" sz="1400" dirty="0">
                <a:solidFill>
                  <a:schemeClr val="tx1"/>
                </a:solidFill>
              </a:rPr>
              <a:t>C</a:t>
            </a:r>
            <a:r>
              <a:rPr lang="en-US" sz="1400" dirty="0" smtClean="0">
                <a:solidFill>
                  <a:schemeClr val="tx1"/>
                </a:solidFill>
              </a:rPr>
              <a:t>ontrol point (point of  use annotation), and semantic tags necessary to annotate the log writing functionality and its properties </a:t>
            </a:r>
          </a:p>
          <a:p>
            <a:pPr marL="342900" indent="-342900">
              <a:buAutoNum type="arabicPeriod"/>
            </a:pPr>
            <a:r>
              <a:rPr lang="en-US" sz="1400" dirty="0" smtClean="0">
                <a:solidFill>
                  <a:schemeClr val="tx1"/>
                </a:solidFill>
              </a:rPr>
              <a:t>DFU implementation: log writers, </a:t>
            </a:r>
            <a:r>
              <a:rPr lang="en-US" sz="1400" dirty="0" err="1" smtClean="0">
                <a:solidFill>
                  <a:schemeClr val="tx1"/>
                </a:solidFill>
              </a:rPr>
              <a:t>encryptors</a:t>
            </a:r>
            <a:r>
              <a:rPr lang="en-US" sz="1400" dirty="0" smtClean="0">
                <a:solidFill>
                  <a:schemeClr val="tx1"/>
                </a:solidFill>
              </a:rPr>
              <a:t>– different providers, different types – key as an </a:t>
            </a:r>
            <a:r>
              <a:rPr lang="en-US" sz="1400" dirty="0" err="1" smtClean="0">
                <a:solidFill>
                  <a:schemeClr val="tx1"/>
                </a:solidFill>
              </a:rPr>
              <a:t>arg</a:t>
            </a:r>
            <a:r>
              <a:rPr lang="en-US" sz="1400" dirty="0" smtClean="0">
                <a:solidFill>
                  <a:schemeClr val="tx1"/>
                </a:solidFill>
              </a:rPr>
              <a:t> to encrypt and decrypt vs assume key in scope vs key is in the DFU itself– note the goal is not to write an application using encrypted log writer that compiles– we want to see whether we can generate that. The application with log writer should compile, and we should have test programs for the DFUs. </a:t>
            </a:r>
            <a:endParaRPr lang="en-US" sz="1400" dirty="0">
              <a:solidFill>
                <a:schemeClr val="tx1"/>
              </a:solidFill>
            </a:endParaRPr>
          </a:p>
          <a:p>
            <a:pPr marL="342900" indent="-342900">
              <a:buAutoNum type="arabicPeriod"/>
            </a:pPr>
            <a:r>
              <a:rPr lang="en-US" sz="1400" dirty="0" smtClean="0">
                <a:solidFill>
                  <a:schemeClr val="tx1"/>
                </a:solidFill>
              </a:rPr>
              <a:t>DFU annotation (point of definition)– semantic tags properties</a:t>
            </a:r>
          </a:p>
          <a:p>
            <a:pPr marL="342900" indent="-342900">
              <a:buAutoNum type="arabicPeriod"/>
            </a:pPr>
            <a:r>
              <a:rPr lang="en-US" sz="1400" dirty="0" smtClean="0">
                <a:solidFill>
                  <a:schemeClr val="tx1"/>
                </a:solidFill>
              </a:rPr>
              <a:t>Extend the change request (i.e., what we post to the DAS to get it started) to include a mission requirement that instead of a n authenticated location provider, we also need to encrypt data on disk</a:t>
            </a:r>
          </a:p>
          <a:p>
            <a:pPr marL="342900" indent="-342900">
              <a:buAutoNum type="arabicPeriod"/>
            </a:pPr>
            <a:r>
              <a:rPr lang="en-US" sz="1400" dirty="0" smtClean="0">
                <a:solidFill>
                  <a:schemeClr val="tx1"/>
                </a:solidFill>
              </a:rPr>
              <a:t>Run the DAS to see where it fails</a:t>
            </a:r>
          </a:p>
          <a:p>
            <a:pPr marL="800100" lvl="1" indent="-342900">
              <a:buAutoNum type="arabicPeriod"/>
            </a:pPr>
            <a:r>
              <a:rPr lang="en-US" sz="1400" dirty="0" smtClean="0">
                <a:solidFill>
                  <a:schemeClr val="tx1"/>
                </a:solidFill>
              </a:rPr>
              <a:t>Does it know that there is no encrypted log writer DFU, but it can compose the </a:t>
            </a:r>
            <a:r>
              <a:rPr lang="en-US" sz="1400" dirty="0" err="1" smtClean="0">
                <a:solidFill>
                  <a:schemeClr val="tx1"/>
                </a:solidFill>
              </a:rPr>
              <a:t>logwriter</a:t>
            </a:r>
            <a:r>
              <a:rPr lang="en-US" sz="1400" dirty="0" smtClean="0">
                <a:solidFill>
                  <a:schemeClr val="tx1"/>
                </a:solidFill>
              </a:rPr>
              <a:t> with an </a:t>
            </a:r>
            <a:r>
              <a:rPr lang="en-US" sz="1400" dirty="0" err="1" smtClean="0">
                <a:solidFill>
                  <a:schemeClr val="tx1"/>
                </a:solidFill>
              </a:rPr>
              <a:t>encryptor</a:t>
            </a:r>
            <a:r>
              <a:rPr lang="en-US" sz="1400" dirty="0" smtClean="0">
                <a:solidFill>
                  <a:schemeClr val="tx1"/>
                </a:solidFill>
              </a:rPr>
              <a:t>?</a:t>
            </a:r>
          </a:p>
          <a:p>
            <a:pPr marL="800100" lvl="1" indent="-342900">
              <a:buAutoNum type="arabicPeriod"/>
            </a:pPr>
            <a:r>
              <a:rPr lang="en-US" sz="1400" dirty="0" smtClean="0">
                <a:solidFill>
                  <a:schemeClr val="tx1"/>
                </a:solidFill>
              </a:rPr>
              <a:t>Does the composition compile? Does it compile and then run? Does it bust any resource budget  (i.e. encryption takes more CPU or consumes more disk space)– force each of these scenarios by restricting available DFUs, resource requirements </a:t>
            </a:r>
            <a:r>
              <a:rPr lang="en-US" sz="1400" dirty="0" err="1" smtClean="0">
                <a:solidFill>
                  <a:schemeClr val="tx1"/>
                </a:solidFill>
              </a:rPr>
              <a:t>etc</a:t>
            </a:r>
            <a:endParaRPr lang="en-US" sz="1400" dirty="0" smtClean="0">
              <a:solidFill>
                <a:schemeClr val="tx1"/>
              </a:solidFill>
            </a:endParaRPr>
          </a:p>
          <a:p>
            <a:pPr marL="800100" lvl="1" indent="-342900">
              <a:buAutoNum type="arabicPeriod"/>
            </a:pPr>
            <a:r>
              <a:rPr lang="en-US" sz="1400" dirty="0" smtClean="0">
                <a:solidFill>
                  <a:schemeClr val="tx1"/>
                </a:solidFill>
              </a:rPr>
              <a:t>Depending the chosen DFU</a:t>
            </a:r>
          </a:p>
          <a:p>
            <a:pPr marL="1257300" lvl="2" indent="-342900">
              <a:buAutoNum type="arabicPeriod"/>
            </a:pPr>
            <a:r>
              <a:rPr lang="en-US" sz="1400" dirty="0" smtClean="0">
                <a:solidFill>
                  <a:schemeClr val="tx1"/>
                </a:solidFill>
              </a:rPr>
              <a:t>What is missing – may be this will fall into different categories: i.e., the new function needs an extra argument (e.g., key), may be we need to create and call a specific function on the DFU that provides the “encrypt” functionality</a:t>
            </a:r>
          </a:p>
          <a:p>
            <a:pPr marL="1257300" lvl="2" indent="-342900">
              <a:buAutoNum type="arabicPeriod"/>
            </a:pPr>
            <a:r>
              <a:rPr lang="en-US" sz="1400" dirty="0" smtClean="0">
                <a:solidFill>
                  <a:schemeClr val="tx1"/>
                </a:solidFill>
              </a:rPr>
              <a:t>What support do we need– obligation? What needs to be captured and how to make those code changes? At what point we invoke the user to make those changes?</a:t>
            </a:r>
          </a:p>
          <a:p>
            <a:pPr marL="1257300" lvl="2" indent="-342900">
              <a:buAutoNum type="arabicPeriod"/>
            </a:pPr>
            <a:endParaRPr lang="en-US" sz="1400" dirty="0">
              <a:solidFill>
                <a:schemeClr val="tx1"/>
              </a:solidFill>
            </a:endParaRPr>
          </a:p>
          <a:p>
            <a:pPr marL="342900" indent="-342900">
              <a:buAutoNum type="arabicPeriod"/>
            </a:pPr>
            <a:r>
              <a:rPr lang="en-US" sz="1400" dirty="0" smtClean="0">
                <a:solidFill>
                  <a:schemeClr val="tx1"/>
                </a:solidFill>
              </a:rPr>
              <a:t>We are tagging arguments and return types of a method f for semantics– but we are not describing the operation  (i.e., the processing performed by the method f, e.g., encrypt or decrypt) in terms of a function of the tags or properties of the arguments and the return value.</a:t>
            </a:r>
          </a:p>
          <a:p>
            <a:pPr marL="800100" lvl="1" indent="-342900">
              <a:buAutoNum type="arabicPeriod"/>
            </a:pPr>
            <a:r>
              <a:rPr lang="en-US" sz="1400" dirty="0" smtClean="0">
                <a:solidFill>
                  <a:schemeClr val="tx1"/>
                </a:solidFill>
              </a:rPr>
              <a:t>i.e., @encrypt is attached to the method, but not expressed as  encrypt: property of (arg1, arg2) </a:t>
            </a:r>
            <a:r>
              <a:rPr lang="en-US" sz="1400" dirty="0" smtClean="0">
                <a:solidFill>
                  <a:schemeClr val="tx1"/>
                </a:solidFill>
                <a:sym typeface="Wingdings" panose="05000000000000000000" pitchFamily="2" charset="2"/>
              </a:rPr>
              <a:t> property of (return value)</a:t>
            </a:r>
            <a:endParaRPr lang="en-US" sz="1400" dirty="0" smtClean="0">
              <a:solidFill>
                <a:schemeClr val="tx1"/>
              </a:solidFill>
            </a:endParaRPr>
          </a:p>
          <a:p>
            <a:endParaRPr lang="en-US" sz="1400" dirty="0" smtClean="0">
              <a:solidFill>
                <a:schemeClr val="tx1"/>
              </a:solidFill>
            </a:endParaRPr>
          </a:p>
          <a:p>
            <a:pPr marL="800100" lvl="1" indent="-342900">
              <a:buAutoNum type="arabicPeriod"/>
            </a:pPr>
            <a:endParaRPr lang="en-US" sz="1400" dirty="0" smtClean="0">
              <a:solidFill>
                <a:schemeClr val="tx1"/>
              </a:solidFill>
            </a:endParaRPr>
          </a:p>
          <a:p>
            <a:endParaRPr lang="en-US" sz="1400" dirty="0">
              <a:solidFill>
                <a:schemeClr val="tx1"/>
              </a:solidFill>
            </a:endParaRPr>
          </a:p>
          <a:p>
            <a:endParaRPr lang="en-US" sz="1400" dirty="0">
              <a:solidFill>
                <a:schemeClr val="tx1"/>
              </a:solidFill>
            </a:endParaRPr>
          </a:p>
        </p:txBody>
      </p:sp>
    </p:spTree>
    <p:extLst>
      <p:ext uri="{BB962C8B-B14F-4D97-AF65-F5344CB8AC3E}">
        <p14:creationId xmlns:p14="http://schemas.microsoft.com/office/powerpoint/2010/main" val="3685140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1036</Words>
  <Application>Microsoft Office PowerPoint</Application>
  <PresentationFormat>Widescreen</PresentationFormat>
  <Paragraphs>111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ppal</dc:creator>
  <cp:lastModifiedBy>ppal</cp:lastModifiedBy>
  <cp:revision>13</cp:revision>
  <dcterms:created xsi:type="dcterms:W3CDTF">2016-06-07T21:27:01Z</dcterms:created>
  <dcterms:modified xsi:type="dcterms:W3CDTF">2016-06-10T17:16:25Z</dcterms:modified>
</cp:coreProperties>
</file>