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1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2AB85B-11EA-4B3A-86E1-006AE39BF22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260649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AB85B-11EA-4B3A-86E1-006AE39BF22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55654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AB85B-11EA-4B3A-86E1-006AE39BF22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61262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AB85B-11EA-4B3A-86E1-006AE39BF22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355603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AB85B-11EA-4B3A-86E1-006AE39BF22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143136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2AB85B-11EA-4B3A-86E1-006AE39BF22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348760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2AB85B-11EA-4B3A-86E1-006AE39BF226}"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364690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2AB85B-11EA-4B3A-86E1-006AE39BF226}"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315719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AB85B-11EA-4B3A-86E1-006AE39BF226}"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401344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AB85B-11EA-4B3A-86E1-006AE39BF22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22227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AB85B-11EA-4B3A-86E1-006AE39BF22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CF868-C86F-4CFF-B2AA-CE78FDD16285}" type="slidenum">
              <a:rPr lang="en-US" smtClean="0"/>
              <a:t>‹#›</a:t>
            </a:fld>
            <a:endParaRPr lang="en-US"/>
          </a:p>
        </p:txBody>
      </p:sp>
    </p:spTree>
    <p:extLst>
      <p:ext uri="{BB962C8B-B14F-4D97-AF65-F5344CB8AC3E}">
        <p14:creationId xmlns:p14="http://schemas.microsoft.com/office/powerpoint/2010/main" val="387134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AB85B-11EA-4B3A-86E1-006AE39BF226}" type="datetimeFigureOut">
              <a:rPr lang="en-US" smtClean="0"/>
              <a:t>5/11/2016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CF868-C86F-4CFF-B2AA-CE78FDD16285}" type="slidenum">
              <a:rPr lang="en-US" smtClean="0"/>
              <a:t>‹#›</a:t>
            </a:fld>
            <a:endParaRPr lang="en-US"/>
          </a:p>
        </p:txBody>
      </p:sp>
    </p:spTree>
    <p:extLst>
      <p:ext uri="{BB962C8B-B14F-4D97-AF65-F5344CB8AC3E}">
        <p14:creationId xmlns:p14="http://schemas.microsoft.com/office/powerpoint/2010/main" val="224546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5570" y="4536374"/>
            <a:ext cx="4580313" cy="1938992"/>
          </a:xfrm>
          <a:prstGeom prst="rect">
            <a:avLst/>
          </a:prstGeom>
          <a:noFill/>
        </p:spPr>
        <p:txBody>
          <a:bodyPr wrap="square" rtlCol="0">
            <a:spAutoFit/>
          </a:bodyPr>
          <a:lstStyle/>
          <a:p>
            <a:r>
              <a:rPr lang="en-US" sz="1200" b="1" i="1" u="sng" dirty="0" smtClean="0"/>
              <a:t>Control Point Assumption</a:t>
            </a:r>
            <a:r>
              <a:rPr lang="en-US" sz="1200" dirty="0" smtClean="0"/>
              <a:t>: Not every line of code in the application is evolvable, nor is it required.</a:t>
            </a:r>
            <a:r>
              <a:rPr lang="en-US" sz="1200" dirty="0"/>
              <a:t> </a:t>
            </a:r>
            <a:r>
              <a:rPr lang="en-US" sz="1200" dirty="0" smtClean="0"/>
              <a:t>For our platform– the control points are what that can evolve</a:t>
            </a:r>
          </a:p>
          <a:p>
            <a:pPr marL="285750" indent="-285750">
              <a:buFont typeface="Arial" panose="020B0604020202020204" pitchFamily="34" charset="0"/>
              <a:buChar char="•"/>
            </a:pPr>
            <a:r>
              <a:rPr lang="en-US" sz="1200" dirty="0" smtClean="0"/>
              <a:t>Control points collectively represent a specific strict subset of the application</a:t>
            </a:r>
          </a:p>
          <a:p>
            <a:pPr marL="285750" indent="-285750">
              <a:buFont typeface="Arial" panose="020B0604020202020204" pitchFamily="34" charset="0"/>
              <a:buChar char="•"/>
            </a:pPr>
            <a:r>
              <a:rPr lang="en-US" sz="1200" dirty="0" smtClean="0"/>
              <a:t>Have sufficient functional spec for both </a:t>
            </a:r>
            <a:r>
              <a:rPr lang="en-US" sz="1200" u="sng" dirty="0" smtClean="0"/>
              <a:t>definition</a:t>
            </a:r>
            <a:r>
              <a:rPr lang="en-US" sz="1200" dirty="0" smtClean="0"/>
              <a:t> and </a:t>
            </a:r>
            <a:r>
              <a:rPr lang="en-US" sz="1200" u="sng" dirty="0" smtClean="0"/>
              <a:t>use </a:t>
            </a:r>
            <a:endParaRPr lang="en-US" sz="1200" u="sng" dirty="0" smtClean="0"/>
          </a:p>
          <a:p>
            <a:pPr marL="285750" indent="-285750">
              <a:buFont typeface="Arial" panose="020B0604020202020204" pitchFamily="34" charset="0"/>
              <a:buChar char="•"/>
            </a:pPr>
            <a:endParaRPr lang="en-US" sz="1200" u="sng" dirty="0"/>
          </a:p>
          <a:p>
            <a:r>
              <a:rPr lang="en-US" sz="1200" u="sng" dirty="0" smtClean="0"/>
              <a:t>Note: </a:t>
            </a:r>
            <a:r>
              <a:rPr lang="en-US" sz="1200" dirty="0" smtClean="0"/>
              <a:t> If functional spec of the definitions are given, </a:t>
            </a:r>
            <a:r>
              <a:rPr lang="en-US" sz="1200" dirty="0" smtClean="0"/>
              <a:t>we may discover the point of use by program analysis. This will probably work better if we have a really flat hierarchy of functional spec (option A on the left)</a:t>
            </a:r>
            <a:endParaRPr lang="en-US" sz="1200" u="sng" dirty="0"/>
          </a:p>
        </p:txBody>
      </p:sp>
      <p:sp>
        <p:nvSpPr>
          <p:cNvPr id="3" name="TextBox 2"/>
          <p:cNvSpPr txBox="1"/>
          <p:nvPr/>
        </p:nvSpPr>
        <p:spPr>
          <a:xfrm>
            <a:off x="302822" y="71252"/>
            <a:ext cx="5782094" cy="5378395"/>
          </a:xfrm>
          <a:prstGeom prst="rect">
            <a:avLst/>
          </a:prstGeom>
          <a:noFill/>
        </p:spPr>
        <p:txBody>
          <a:bodyPr wrap="square" rtlCol="0">
            <a:spAutoFit/>
          </a:bodyPr>
          <a:lstStyle/>
          <a:p>
            <a:r>
              <a:rPr lang="en-US" sz="1200" b="1" dirty="0" smtClean="0"/>
              <a:t>Domain specific feature model</a:t>
            </a:r>
          </a:p>
          <a:p>
            <a:endParaRPr lang="en-US" sz="1050" dirty="0"/>
          </a:p>
          <a:p>
            <a:r>
              <a:rPr lang="en-US" sz="1200" dirty="0" smtClean="0"/>
              <a:t>Vocabulary required to describe/analyze/synthesize applications: data, data manipulation capability and organizing units. We specialize our vocab for our platform– tactical SA. In the following, the </a:t>
            </a:r>
            <a:r>
              <a:rPr lang="en-US" sz="1200" b="1" dirty="0" err="1"/>
              <a:t>C</a:t>
            </a:r>
            <a:r>
              <a:rPr lang="en-US" sz="1200" b="1" dirty="0" err="1" smtClean="0"/>
              <a:t>amelCase</a:t>
            </a:r>
            <a:r>
              <a:rPr lang="en-US" sz="1200" dirty="0" smtClean="0"/>
              <a:t> terms are defined in our ontology. </a:t>
            </a:r>
          </a:p>
          <a:p>
            <a:endParaRPr lang="en-US" sz="1200" dirty="0"/>
          </a:p>
          <a:p>
            <a:r>
              <a:rPr lang="en-US" sz="1200" dirty="0" smtClean="0"/>
              <a:t>The data our platform manipulates are: </a:t>
            </a:r>
          </a:p>
          <a:p>
            <a:pPr marL="171450" indent="-171450">
              <a:buFont typeface="Arial" panose="020B0604020202020204" pitchFamily="34" charset="0"/>
              <a:buChar char="•"/>
            </a:pPr>
            <a:r>
              <a:rPr lang="en-US" sz="1200" b="1" dirty="0" err="1" smtClean="0"/>
              <a:t>SAData</a:t>
            </a:r>
            <a:r>
              <a:rPr lang="en-US" sz="1200" dirty="0"/>
              <a:t> </a:t>
            </a:r>
            <a:r>
              <a:rPr lang="en-US" sz="1200" dirty="0" smtClean="0"/>
              <a:t>and its various specializations </a:t>
            </a:r>
            <a:r>
              <a:rPr lang="en-US" sz="1200" b="1" dirty="0" err="1" smtClean="0"/>
              <a:t>LocationData</a:t>
            </a:r>
            <a:r>
              <a:rPr lang="en-US" sz="1200" dirty="0" smtClean="0"/>
              <a:t>, </a:t>
            </a:r>
            <a:r>
              <a:rPr lang="en-US" sz="1200" b="1" dirty="0" err="1" smtClean="0"/>
              <a:t>ImageData</a:t>
            </a:r>
            <a:r>
              <a:rPr lang="en-US" sz="1200" dirty="0" smtClean="0"/>
              <a:t>…</a:t>
            </a:r>
          </a:p>
          <a:p>
            <a:r>
              <a:rPr lang="en-US" sz="1200" dirty="0" smtClean="0"/>
              <a:t>Our data manipulations are  </a:t>
            </a:r>
          </a:p>
          <a:p>
            <a:pPr marL="171450" indent="-171450">
              <a:buFont typeface="Arial" panose="020B0604020202020204" pitchFamily="34" charset="0"/>
              <a:buChar char="•"/>
            </a:pPr>
            <a:r>
              <a:rPr lang="en-US" sz="1200" b="1" dirty="0" err="1" smtClean="0"/>
              <a:t>ProduceSAData</a:t>
            </a:r>
            <a:r>
              <a:rPr lang="en-US" sz="1200" dirty="0" smtClean="0"/>
              <a:t>, </a:t>
            </a:r>
            <a:r>
              <a:rPr lang="en-US" sz="1200" b="1" dirty="0" err="1" smtClean="0"/>
              <a:t>SendSAData</a:t>
            </a:r>
            <a:r>
              <a:rPr lang="en-US" sz="1200" dirty="0" smtClean="0"/>
              <a:t>, </a:t>
            </a:r>
            <a:r>
              <a:rPr lang="en-US" sz="1200" b="1" dirty="0" err="1" smtClean="0"/>
              <a:t>ReceiveSAData</a:t>
            </a:r>
            <a:r>
              <a:rPr lang="en-US" sz="1200" dirty="0" smtClean="0"/>
              <a:t>, </a:t>
            </a:r>
            <a:r>
              <a:rPr lang="en-US" sz="1200" b="1" dirty="0" err="1" smtClean="0"/>
              <a:t>ConsumeSAData</a:t>
            </a:r>
            <a:r>
              <a:rPr lang="en-US" sz="1200" dirty="0" smtClean="0"/>
              <a:t>,…</a:t>
            </a:r>
          </a:p>
          <a:p>
            <a:pPr marL="171450" indent="-171450">
              <a:buFont typeface="Arial" panose="020B0604020202020204" pitchFamily="34" charset="0"/>
              <a:buChar char="•"/>
            </a:pPr>
            <a:r>
              <a:rPr lang="en-US" sz="1200" b="1" dirty="0" err="1" smtClean="0"/>
              <a:t>ProduceLocationData</a:t>
            </a:r>
            <a:r>
              <a:rPr lang="en-US" sz="1200" dirty="0" smtClean="0"/>
              <a:t>…</a:t>
            </a:r>
          </a:p>
          <a:p>
            <a:pPr marL="171450" indent="-171450">
              <a:buFont typeface="Arial" panose="020B0604020202020204" pitchFamily="34" charset="0"/>
              <a:buChar char="•"/>
            </a:pPr>
            <a:r>
              <a:rPr lang="en-US" sz="1200" b="1" dirty="0" err="1" smtClean="0"/>
              <a:t>ProduceImageData</a:t>
            </a:r>
            <a:r>
              <a:rPr lang="en-US" sz="1200" dirty="0" smtClean="0"/>
              <a:t>…..</a:t>
            </a:r>
          </a:p>
          <a:p>
            <a:r>
              <a:rPr lang="en-US" sz="1200" dirty="0" smtClean="0"/>
              <a:t>Our organizational units are </a:t>
            </a:r>
          </a:p>
          <a:p>
            <a:pPr marL="171450" indent="-171450">
              <a:buFont typeface="Arial" panose="020B0604020202020204" pitchFamily="34" charset="0"/>
              <a:buChar char="•"/>
            </a:pPr>
            <a:r>
              <a:rPr lang="en-US" sz="1200" b="1" dirty="0" err="1" smtClean="0"/>
              <a:t>SADataProvider</a:t>
            </a:r>
            <a:r>
              <a:rPr lang="en-US" sz="1200" dirty="0" smtClean="0"/>
              <a:t> and its specializations such as </a:t>
            </a:r>
            <a:r>
              <a:rPr lang="en-US" sz="1200" b="1" dirty="0" err="1" smtClean="0"/>
              <a:t>LocationProvider</a:t>
            </a:r>
            <a:r>
              <a:rPr lang="en-US" sz="1200" dirty="0" smtClean="0"/>
              <a:t>, </a:t>
            </a:r>
            <a:r>
              <a:rPr lang="en-US" sz="1200" b="1" dirty="0" err="1" smtClean="0"/>
              <a:t>ImageProvider</a:t>
            </a:r>
            <a:r>
              <a:rPr lang="en-US" sz="1200" dirty="0"/>
              <a:t> </a:t>
            </a:r>
            <a:endParaRPr lang="en-US" sz="1200" dirty="0" smtClean="0"/>
          </a:p>
          <a:p>
            <a:pPr marL="171450" indent="-171450">
              <a:buFont typeface="Arial" panose="020B0604020202020204" pitchFamily="34" charset="0"/>
              <a:buChar char="•"/>
            </a:pPr>
            <a:r>
              <a:rPr lang="en-US" sz="1200" b="1" dirty="0" err="1" smtClean="0"/>
              <a:t>SADataWriter</a:t>
            </a:r>
            <a:r>
              <a:rPr lang="en-US" sz="1200" b="1" dirty="0" smtClean="0"/>
              <a:t> </a:t>
            </a:r>
            <a:r>
              <a:rPr lang="en-US" sz="1200" dirty="0" smtClean="0"/>
              <a:t>and its specializations such as </a:t>
            </a:r>
            <a:r>
              <a:rPr lang="en-US" sz="1200" b="1" dirty="0" err="1" smtClean="0"/>
              <a:t>NetworkWriter</a:t>
            </a:r>
            <a:r>
              <a:rPr lang="en-US" sz="1200" dirty="0" smtClean="0"/>
              <a:t>, </a:t>
            </a:r>
            <a:r>
              <a:rPr lang="en-US" sz="1200" b="1" dirty="0" err="1" smtClean="0"/>
              <a:t>FileWriter</a:t>
            </a:r>
            <a:r>
              <a:rPr lang="en-US" sz="1200" dirty="0" smtClean="0"/>
              <a:t>,  (</a:t>
            </a:r>
            <a:r>
              <a:rPr lang="en-US" sz="1200" dirty="0" err="1" smtClean="0"/>
              <a:t>StreamWriter</a:t>
            </a:r>
            <a:r>
              <a:rPr lang="en-US" sz="1200" dirty="0" smtClean="0"/>
              <a:t>? </a:t>
            </a:r>
            <a:r>
              <a:rPr lang="en-US" sz="1200" dirty="0" err="1" smtClean="0"/>
              <a:t>ObjectWriter</a:t>
            </a:r>
            <a:r>
              <a:rPr lang="en-US" sz="1200" dirty="0"/>
              <a:t> </a:t>
            </a:r>
            <a:r>
              <a:rPr lang="en-US" sz="1200" dirty="0" smtClean="0"/>
              <a:t>to indicate that they write to the next stage or object in a pipeline?), </a:t>
            </a:r>
          </a:p>
          <a:p>
            <a:pPr marL="171450" indent="-171450">
              <a:buFont typeface="Arial" panose="020B0604020202020204" pitchFamily="34" charset="0"/>
              <a:buChar char="•"/>
            </a:pPr>
            <a:r>
              <a:rPr lang="en-US" sz="1200" b="1" dirty="0" err="1" smtClean="0"/>
              <a:t>SADataReader</a:t>
            </a:r>
            <a:r>
              <a:rPr lang="en-US" sz="1200" dirty="0" smtClean="0"/>
              <a:t> and its specializations such as </a:t>
            </a:r>
            <a:r>
              <a:rPr lang="en-US" sz="1200" b="1" dirty="0" err="1" smtClean="0"/>
              <a:t>NetworkReader</a:t>
            </a:r>
            <a:r>
              <a:rPr lang="en-US" sz="1200" dirty="0" smtClean="0"/>
              <a:t>, </a:t>
            </a:r>
            <a:r>
              <a:rPr lang="en-US" sz="1200" b="1" dirty="0" err="1" smtClean="0"/>
              <a:t>FileReader</a:t>
            </a:r>
            <a:endParaRPr lang="en-US" sz="1200" b="1" dirty="0" smtClean="0"/>
          </a:p>
          <a:p>
            <a:pPr marL="171450" indent="-171450">
              <a:buFont typeface="Arial" panose="020B0604020202020204" pitchFamily="34" charset="0"/>
              <a:buChar char="•"/>
            </a:pPr>
            <a:endParaRPr lang="en-US" sz="1200" dirty="0"/>
          </a:p>
          <a:p>
            <a:r>
              <a:rPr lang="en-US" sz="1200" dirty="0" smtClean="0"/>
              <a:t>The vocabulary is deliberately made bushy (</a:t>
            </a:r>
            <a:r>
              <a:rPr lang="en-US" sz="1200" b="1" dirty="0" err="1" smtClean="0"/>
              <a:t>SAData</a:t>
            </a:r>
            <a:r>
              <a:rPr lang="en-US" sz="1200" dirty="0" smtClean="0"/>
              <a:t> and its children). Further specialization is modeled in terms attributes related to functional specification such as</a:t>
            </a:r>
            <a:r>
              <a:rPr lang="en-US" sz="1200" dirty="0"/>
              <a:t> </a:t>
            </a:r>
            <a:r>
              <a:rPr lang="en-US" sz="1200" dirty="0" smtClean="0"/>
              <a:t>a </a:t>
            </a:r>
            <a:r>
              <a:rPr lang="en-US" sz="1200" b="1" dirty="0" err="1" smtClean="0"/>
              <a:t>LocationDataProvider</a:t>
            </a:r>
            <a:r>
              <a:rPr lang="en-US" sz="1200" dirty="0" smtClean="0"/>
              <a:t> with (accuracy &gt; 1meter) , (authentication = yes AND encryption = yes) etc. as opposed to further specialized children of </a:t>
            </a:r>
            <a:r>
              <a:rPr lang="en-US" sz="1200" b="1" dirty="0" err="1" smtClean="0"/>
              <a:t>LocationDataProvider</a:t>
            </a:r>
            <a:r>
              <a:rPr lang="en-US" sz="1200" b="1" dirty="0" smtClean="0"/>
              <a:t> </a:t>
            </a:r>
            <a:r>
              <a:rPr lang="en-US" sz="1200" dirty="0" smtClean="0"/>
              <a:t>such as </a:t>
            </a:r>
            <a:r>
              <a:rPr lang="en-US" sz="1200" b="1" dirty="0" err="1" smtClean="0"/>
              <a:t>AccurateSecureGPSLocationProvider</a:t>
            </a:r>
            <a:r>
              <a:rPr lang="en-US" sz="1200" b="1" dirty="0" smtClean="0"/>
              <a:t> </a:t>
            </a:r>
            <a:r>
              <a:rPr lang="en-US" sz="1200" dirty="0" smtClean="0"/>
              <a:t>(or explicitly named like </a:t>
            </a:r>
            <a:r>
              <a:rPr lang="en-US" sz="1200" b="1" dirty="0" err="1" smtClean="0"/>
              <a:t>SAASMLocationProvider</a:t>
            </a:r>
            <a:r>
              <a:rPr lang="en-US" sz="1200" dirty="0" smtClean="0"/>
              <a:t>)</a:t>
            </a:r>
            <a:r>
              <a:rPr lang="en-US" sz="1200" b="1" dirty="0" smtClean="0"/>
              <a:t>.</a:t>
            </a:r>
          </a:p>
          <a:p>
            <a:endParaRPr lang="en-US" sz="1200" dirty="0"/>
          </a:p>
          <a:p>
            <a:r>
              <a:rPr lang="en-US" sz="1200" dirty="0" smtClean="0"/>
              <a:t>This has the advantage that the attributes and predicates on attributes map intuitively to our refinement types [? Eric?]</a:t>
            </a:r>
          </a:p>
          <a:p>
            <a:endParaRPr lang="en-US" sz="1050" dirty="0" smtClean="0"/>
          </a:p>
          <a:p>
            <a:r>
              <a:rPr lang="en-US" sz="1100" dirty="0" smtClean="0"/>
              <a:t>How flat or bushy should the functional spec semantics be?</a:t>
            </a:r>
            <a:endParaRPr lang="en-US" sz="1100" dirty="0"/>
          </a:p>
        </p:txBody>
      </p:sp>
      <p:sp>
        <p:nvSpPr>
          <p:cNvPr id="4" name="TextBox 3"/>
          <p:cNvSpPr txBox="1"/>
          <p:nvPr/>
        </p:nvSpPr>
        <p:spPr>
          <a:xfrm>
            <a:off x="7165571" y="84315"/>
            <a:ext cx="4646814" cy="4085734"/>
          </a:xfrm>
          <a:prstGeom prst="rect">
            <a:avLst/>
          </a:prstGeom>
          <a:noFill/>
        </p:spPr>
        <p:txBody>
          <a:bodyPr wrap="square" rtlCol="0">
            <a:spAutoFit/>
          </a:bodyPr>
          <a:lstStyle/>
          <a:p>
            <a:endParaRPr lang="en-US" sz="1050" dirty="0"/>
          </a:p>
          <a:p>
            <a:r>
              <a:rPr lang="en-US" sz="1200" b="1" i="1" u="sng" dirty="0" smtClean="0"/>
              <a:t>SPL/PLA assumption</a:t>
            </a:r>
            <a:r>
              <a:rPr lang="en-US" sz="1200" dirty="0" smtClean="0"/>
              <a:t>: Code is organized/structured in terms of the Feature Model</a:t>
            </a:r>
          </a:p>
          <a:p>
            <a:endParaRPr lang="en-US" sz="1200" dirty="0" smtClean="0"/>
          </a:p>
          <a:p>
            <a:r>
              <a:rPr lang="en-US" sz="1200" b="1" i="1" u="sng" dirty="0" smtClean="0"/>
              <a:t>Functional spec assumption</a:t>
            </a:r>
            <a:r>
              <a:rPr lang="en-US" sz="1200" dirty="0" smtClean="0"/>
              <a:t>: functional specification is given, Extra functional spec is discovered.</a:t>
            </a:r>
          </a:p>
          <a:p>
            <a:endParaRPr lang="en-US" sz="900" dirty="0" smtClean="0"/>
          </a:p>
          <a:p>
            <a:r>
              <a:rPr lang="en-US" sz="1200" b="1" i="1" u="sng" dirty="0" smtClean="0"/>
              <a:t>The concept of DFUs</a:t>
            </a:r>
            <a:r>
              <a:rPr lang="en-US" sz="1200" dirty="0" smtClean="0"/>
              <a:t>: </a:t>
            </a:r>
          </a:p>
          <a:p>
            <a:pPr marL="171450" indent="-171450">
              <a:buFont typeface="Arial" panose="020B0604020202020204" pitchFamily="34" charset="0"/>
              <a:buChar char="•"/>
            </a:pPr>
            <a:r>
              <a:rPr lang="en-US" sz="1200" dirty="0" smtClean="0"/>
              <a:t>DFUs represent organizational units. Each DFU has a number of data manipulators. </a:t>
            </a:r>
          </a:p>
          <a:p>
            <a:pPr marL="171450" indent="-171450">
              <a:buFont typeface="Arial" panose="020B0604020202020204" pitchFamily="34" charset="0"/>
              <a:buChar char="•"/>
            </a:pPr>
            <a:r>
              <a:rPr lang="en-US" sz="1200" dirty="0" smtClean="0"/>
              <a:t>The assumption “functionality is given” implies that we have annotations (in code or outside) that describes the functional spec of code units</a:t>
            </a:r>
          </a:p>
          <a:p>
            <a:pPr marL="628650" lvl="1" indent="-171450">
              <a:buFont typeface="Arial" panose="020B0604020202020204" pitchFamily="34" charset="0"/>
              <a:buChar char="•"/>
            </a:pPr>
            <a:r>
              <a:rPr lang="en-US" sz="1200" u="sng" dirty="0" smtClean="0"/>
              <a:t>Point of Definition</a:t>
            </a:r>
            <a:r>
              <a:rPr lang="en-US" sz="1200" dirty="0" smtClean="0"/>
              <a:t>: This unit (e.g., function) is defining the “</a:t>
            </a:r>
            <a:r>
              <a:rPr lang="en-US" sz="1200" dirty="0" err="1" smtClean="0"/>
              <a:t>ProduceLocationData</a:t>
            </a:r>
            <a:r>
              <a:rPr lang="en-US" sz="1200" dirty="0" smtClean="0"/>
              <a:t>”</a:t>
            </a:r>
          </a:p>
          <a:p>
            <a:pPr marL="628650" lvl="1" indent="-171450">
              <a:buFont typeface="Arial" panose="020B0604020202020204" pitchFamily="34" charset="0"/>
              <a:buChar char="•"/>
            </a:pPr>
            <a:r>
              <a:rPr lang="en-US" sz="1200" u="sng" dirty="0" smtClean="0"/>
              <a:t>Point of Use</a:t>
            </a:r>
            <a:r>
              <a:rPr lang="en-US" sz="1200" dirty="0" smtClean="0"/>
              <a:t>: This unit (e.g., a line) is instantiating a </a:t>
            </a:r>
            <a:r>
              <a:rPr lang="en-US" sz="1200" dirty="0" err="1" smtClean="0"/>
              <a:t>LocationProvider</a:t>
            </a:r>
            <a:r>
              <a:rPr lang="en-US" sz="1200" dirty="0" smtClean="0"/>
              <a:t>, or invoking “</a:t>
            </a:r>
            <a:r>
              <a:rPr lang="en-US" sz="1200" dirty="0" err="1" smtClean="0"/>
              <a:t>ProdceLocationData</a:t>
            </a:r>
            <a:r>
              <a:rPr lang="en-US" sz="1200" dirty="0" smtClean="0"/>
              <a:t>”</a:t>
            </a:r>
          </a:p>
          <a:p>
            <a:pPr marL="171450" indent="-171450">
              <a:buFont typeface="Arial" panose="020B0604020202020204" pitchFamily="34" charset="0"/>
              <a:buChar char="•"/>
            </a:pPr>
            <a:r>
              <a:rPr lang="en-US" sz="1200" dirty="0" smtClean="0"/>
              <a:t>Our evolution is in terms of DFUs:</a:t>
            </a:r>
          </a:p>
          <a:p>
            <a:pPr marL="628650" lvl="1" indent="-171450">
              <a:buFont typeface="Arial" panose="020B0604020202020204" pitchFamily="34" charset="0"/>
              <a:buChar char="•"/>
            </a:pPr>
            <a:r>
              <a:rPr lang="en-US" sz="1200" dirty="0" smtClean="0"/>
              <a:t>Substitution and modification at points of use: DFU instantiation, invocation of data manipulators provided by DFUs</a:t>
            </a:r>
          </a:p>
          <a:p>
            <a:pPr marL="628650" lvl="1" indent="-171450">
              <a:buFont typeface="Arial" panose="020B0604020202020204" pitchFamily="34" charset="0"/>
              <a:buChar char="•"/>
            </a:pPr>
            <a:r>
              <a:rPr lang="en-US" sz="1200" dirty="0" smtClean="0"/>
              <a:t>Modification of points of definition: results in new DFUs</a:t>
            </a:r>
          </a:p>
        </p:txBody>
      </p:sp>
      <p:sp>
        <p:nvSpPr>
          <p:cNvPr id="5" name="TextBox 4"/>
          <p:cNvSpPr txBox="1"/>
          <p:nvPr/>
        </p:nvSpPr>
        <p:spPr>
          <a:xfrm>
            <a:off x="354186" y="5590409"/>
            <a:ext cx="710840" cy="240066"/>
          </a:xfrm>
          <a:prstGeom prst="rect">
            <a:avLst/>
          </a:prstGeom>
          <a:noFill/>
          <a:ln>
            <a:solidFill>
              <a:schemeClr val="tx1"/>
            </a:solidFill>
          </a:ln>
        </p:spPr>
        <p:txBody>
          <a:bodyPr wrap="square" rtlCol="0">
            <a:spAutoFit/>
          </a:bodyPr>
          <a:lstStyle/>
          <a:p>
            <a:pPr>
              <a:lnSpc>
                <a:spcPct val="80000"/>
              </a:lnSpc>
            </a:pPr>
            <a:r>
              <a:rPr lang="en-US" sz="1200" dirty="0" err="1" smtClean="0"/>
              <a:t>SAData</a:t>
            </a:r>
            <a:endParaRPr lang="en-US" sz="1200" dirty="0"/>
          </a:p>
        </p:txBody>
      </p:sp>
      <p:sp>
        <p:nvSpPr>
          <p:cNvPr id="6" name="TextBox 5"/>
          <p:cNvSpPr txBox="1"/>
          <p:nvPr/>
        </p:nvSpPr>
        <p:spPr>
          <a:xfrm>
            <a:off x="1703619" y="5590409"/>
            <a:ext cx="656707" cy="240066"/>
          </a:xfrm>
          <a:prstGeom prst="rect">
            <a:avLst/>
          </a:prstGeom>
          <a:noFill/>
          <a:ln>
            <a:solidFill>
              <a:schemeClr val="tx1"/>
            </a:solidFill>
          </a:ln>
        </p:spPr>
        <p:txBody>
          <a:bodyPr wrap="square" rtlCol="0">
            <a:spAutoFit/>
          </a:bodyPr>
          <a:lstStyle/>
          <a:p>
            <a:pPr>
              <a:lnSpc>
                <a:spcPct val="80000"/>
              </a:lnSpc>
            </a:pPr>
            <a:r>
              <a:rPr lang="en-US" sz="1200" dirty="0" err="1" smtClean="0"/>
              <a:t>SAData</a:t>
            </a:r>
            <a:endParaRPr lang="en-US" sz="1200" dirty="0"/>
          </a:p>
        </p:txBody>
      </p:sp>
      <p:sp>
        <p:nvSpPr>
          <p:cNvPr id="7" name="TextBox 6"/>
          <p:cNvSpPr txBox="1"/>
          <p:nvPr/>
        </p:nvSpPr>
        <p:spPr>
          <a:xfrm>
            <a:off x="3547557" y="5394957"/>
            <a:ext cx="814648" cy="240066"/>
          </a:xfrm>
          <a:prstGeom prst="rect">
            <a:avLst/>
          </a:prstGeom>
          <a:noFill/>
          <a:ln>
            <a:solidFill>
              <a:schemeClr val="tx1"/>
            </a:solidFill>
          </a:ln>
        </p:spPr>
        <p:txBody>
          <a:bodyPr wrap="square" rtlCol="0">
            <a:spAutoFit/>
          </a:bodyPr>
          <a:lstStyle/>
          <a:p>
            <a:pPr>
              <a:lnSpc>
                <a:spcPct val="80000"/>
              </a:lnSpc>
            </a:pPr>
            <a:r>
              <a:rPr lang="en-US" sz="1200" dirty="0" err="1" smtClean="0"/>
              <a:t>SAData</a:t>
            </a:r>
            <a:endParaRPr lang="en-US" sz="1200" dirty="0"/>
          </a:p>
        </p:txBody>
      </p:sp>
      <p:sp>
        <p:nvSpPr>
          <p:cNvPr id="8" name="TextBox 7"/>
          <p:cNvSpPr txBox="1"/>
          <p:nvPr/>
        </p:nvSpPr>
        <p:spPr>
          <a:xfrm>
            <a:off x="1982889" y="5935492"/>
            <a:ext cx="1277187" cy="240066"/>
          </a:xfrm>
          <a:prstGeom prst="rect">
            <a:avLst/>
          </a:prstGeom>
          <a:noFill/>
          <a:ln>
            <a:solidFill>
              <a:schemeClr val="tx1"/>
            </a:solidFill>
          </a:ln>
        </p:spPr>
        <p:txBody>
          <a:bodyPr wrap="square" rtlCol="0">
            <a:spAutoFit/>
          </a:bodyPr>
          <a:lstStyle/>
          <a:p>
            <a:pPr>
              <a:lnSpc>
                <a:spcPct val="80000"/>
              </a:lnSpc>
            </a:pPr>
            <a:r>
              <a:rPr lang="en-US" sz="1200" dirty="0" err="1" smtClean="0"/>
              <a:t>LocationData</a:t>
            </a:r>
            <a:endParaRPr lang="en-US" sz="1200" dirty="0"/>
          </a:p>
        </p:txBody>
      </p:sp>
      <p:sp>
        <p:nvSpPr>
          <p:cNvPr id="9" name="TextBox 8"/>
          <p:cNvSpPr txBox="1"/>
          <p:nvPr/>
        </p:nvSpPr>
        <p:spPr>
          <a:xfrm>
            <a:off x="1978034" y="6277884"/>
            <a:ext cx="1277187" cy="240066"/>
          </a:xfrm>
          <a:prstGeom prst="rect">
            <a:avLst/>
          </a:prstGeom>
          <a:noFill/>
          <a:ln>
            <a:solidFill>
              <a:schemeClr val="tx1"/>
            </a:solidFill>
          </a:ln>
        </p:spPr>
        <p:txBody>
          <a:bodyPr wrap="square" rtlCol="0">
            <a:spAutoFit/>
          </a:bodyPr>
          <a:lstStyle/>
          <a:p>
            <a:pPr>
              <a:lnSpc>
                <a:spcPct val="80000"/>
              </a:lnSpc>
            </a:pPr>
            <a:r>
              <a:rPr lang="en-US" sz="1200" dirty="0" err="1" smtClean="0"/>
              <a:t>ImageData</a:t>
            </a:r>
            <a:endParaRPr lang="en-US" sz="1200" dirty="0"/>
          </a:p>
        </p:txBody>
      </p:sp>
      <p:sp>
        <p:nvSpPr>
          <p:cNvPr id="10" name="TextBox 9"/>
          <p:cNvSpPr txBox="1"/>
          <p:nvPr/>
        </p:nvSpPr>
        <p:spPr>
          <a:xfrm>
            <a:off x="3803279" y="5688384"/>
            <a:ext cx="1277187" cy="240066"/>
          </a:xfrm>
          <a:prstGeom prst="rect">
            <a:avLst/>
          </a:prstGeom>
          <a:noFill/>
          <a:ln>
            <a:solidFill>
              <a:schemeClr val="tx1"/>
            </a:solidFill>
          </a:ln>
        </p:spPr>
        <p:txBody>
          <a:bodyPr wrap="square" rtlCol="0">
            <a:spAutoFit/>
          </a:bodyPr>
          <a:lstStyle/>
          <a:p>
            <a:pPr>
              <a:lnSpc>
                <a:spcPct val="80000"/>
              </a:lnSpc>
            </a:pPr>
            <a:r>
              <a:rPr lang="en-US" sz="1200" dirty="0" err="1" smtClean="0"/>
              <a:t>LocationData</a:t>
            </a:r>
            <a:endParaRPr lang="en-US" sz="1200" dirty="0"/>
          </a:p>
        </p:txBody>
      </p:sp>
      <p:sp>
        <p:nvSpPr>
          <p:cNvPr id="11" name="TextBox 10"/>
          <p:cNvSpPr txBox="1"/>
          <p:nvPr/>
        </p:nvSpPr>
        <p:spPr>
          <a:xfrm>
            <a:off x="3803279" y="6277884"/>
            <a:ext cx="1277187" cy="240066"/>
          </a:xfrm>
          <a:prstGeom prst="rect">
            <a:avLst/>
          </a:prstGeom>
          <a:noFill/>
          <a:ln>
            <a:solidFill>
              <a:schemeClr val="tx1"/>
            </a:solidFill>
          </a:ln>
        </p:spPr>
        <p:txBody>
          <a:bodyPr wrap="square" rtlCol="0">
            <a:spAutoFit/>
          </a:bodyPr>
          <a:lstStyle/>
          <a:p>
            <a:pPr>
              <a:lnSpc>
                <a:spcPct val="80000"/>
              </a:lnSpc>
            </a:pPr>
            <a:r>
              <a:rPr lang="en-US" sz="1200" dirty="0" err="1" smtClean="0"/>
              <a:t>ImageData</a:t>
            </a:r>
            <a:endParaRPr lang="en-US" sz="1200" dirty="0"/>
          </a:p>
        </p:txBody>
      </p:sp>
      <p:sp>
        <p:nvSpPr>
          <p:cNvPr id="12" name="TextBox 11"/>
          <p:cNvSpPr txBox="1"/>
          <p:nvPr/>
        </p:nvSpPr>
        <p:spPr>
          <a:xfrm>
            <a:off x="4091442" y="5919114"/>
            <a:ext cx="1830679" cy="387798"/>
          </a:xfrm>
          <a:prstGeom prst="rect">
            <a:avLst/>
          </a:prstGeom>
          <a:noFill/>
        </p:spPr>
        <p:txBody>
          <a:bodyPr wrap="square" rtlCol="0">
            <a:spAutoFit/>
          </a:bodyPr>
          <a:lstStyle/>
          <a:p>
            <a:pPr>
              <a:lnSpc>
                <a:spcPct val="80000"/>
              </a:lnSpc>
            </a:pPr>
            <a:r>
              <a:rPr lang="en-US" sz="1200" dirty="0" err="1" smtClean="0"/>
              <a:t>SecureLocationData</a:t>
            </a:r>
            <a:endParaRPr lang="en-US" sz="1200" dirty="0" smtClean="0"/>
          </a:p>
          <a:p>
            <a:pPr>
              <a:lnSpc>
                <a:spcPct val="80000"/>
              </a:lnSpc>
            </a:pPr>
            <a:r>
              <a:rPr lang="en-US" sz="1200" dirty="0" smtClean="0"/>
              <a:t>….</a:t>
            </a:r>
            <a:endParaRPr lang="en-US" sz="1200" dirty="0"/>
          </a:p>
        </p:txBody>
      </p:sp>
      <p:sp>
        <p:nvSpPr>
          <p:cNvPr id="13" name="TextBox 12"/>
          <p:cNvSpPr txBox="1"/>
          <p:nvPr/>
        </p:nvSpPr>
        <p:spPr>
          <a:xfrm>
            <a:off x="4091442" y="6517950"/>
            <a:ext cx="1277187" cy="387798"/>
          </a:xfrm>
          <a:prstGeom prst="rect">
            <a:avLst/>
          </a:prstGeom>
          <a:noFill/>
        </p:spPr>
        <p:txBody>
          <a:bodyPr wrap="square" rtlCol="0">
            <a:spAutoFit/>
          </a:bodyPr>
          <a:lstStyle/>
          <a:p>
            <a:pPr>
              <a:lnSpc>
                <a:spcPct val="80000"/>
              </a:lnSpc>
            </a:pPr>
            <a:r>
              <a:rPr lang="en-US" sz="1200" dirty="0" err="1" smtClean="0"/>
              <a:t>SecureImageData</a:t>
            </a:r>
            <a:endParaRPr lang="en-US" sz="1200" dirty="0" smtClean="0"/>
          </a:p>
          <a:p>
            <a:pPr>
              <a:lnSpc>
                <a:spcPct val="80000"/>
              </a:lnSpc>
            </a:pPr>
            <a:r>
              <a:rPr lang="en-US" sz="1200" dirty="0" smtClean="0"/>
              <a:t>….</a:t>
            </a:r>
            <a:endParaRPr lang="en-US" sz="1200" dirty="0"/>
          </a:p>
        </p:txBody>
      </p:sp>
      <p:cxnSp>
        <p:nvCxnSpPr>
          <p:cNvPr id="15" name="Elbow Connector 14"/>
          <p:cNvCxnSpPr>
            <a:endCxn id="8" idx="1"/>
          </p:cNvCxnSpPr>
          <p:nvPr/>
        </p:nvCxnSpPr>
        <p:spPr>
          <a:xfrm rot="16200000" flipH="1">
            <a:off x="1789163" y="5861799"/>
            <a:ext cx="225050" cy="162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rot="16200000" flipH="1">
            <a:off x="1615539" y="6035422"/>
            <a:ext cx="567442" cy="1575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0" idx="1"/>
          </p:cNvCxnSpPr>
          <p:nvPr/>
        </p:nvCxnSpPr>
        <p:spPr>
          <a:xfrm>
            <a:off x="3603775" y="5635023"/>
            <a:ext cx="199504" cy="173394"/>
          </a:xfrm>
          <a:prstGeom prst="bentConnector3">
            <a:avLst>
              <a:gd name="adj1" fmla="val 124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3334757" y="5911564"/>
            <a:ext cx="762894" cy="1995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2" idx="1"/>
          </p:cNvCxnSpPr>
          <p:nvPr/>
        </p:nvCxnSpPr>
        <p:spPr>
          <a:xfrm rot="16200000" flipH="1">
            <a:off x="3934401" y="5955971"/>
            <a:ext cx="177521" cy="136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13" idx="1"/>
          </p:cNvCxnSpPr>
          <p:nvPr/>
        </p:nvCxnSpPr>
        <p:spPr>
          <a:xfrm rot="16200000" flipH="1">
            <a:off x="3926212" y="6546618"/>
            <a:ext cx="193899" cy="136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154" y="5889765"/>
            <a:ext cx="1493731" cy="634020"/>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Option A. Only the root is needed– everything else is captured in properties, properties of properties</a:t>
            </a:r>
            <a:endParaRPr lang="en-US" sz="1100" dirty="0">
              <a:latin typeface="Arial Narrow" panose="020B0606020202030204" pitchFamily="34" charset="0"/>
            </a:endParaRPr>
          </a:p>
        </p:txBody>
      </p:sp>
      <p:sp>
        <p:nvSpPr>
          <p:cNvPr id="33" name="TextBox 32"/>
          <p:cNvSpPr txBox="1"/>
          <p:nvPr/>
        </p:nvSpPr>
        <p:spPr>
          <a:xfrm>
            <a:off x="1761807" y="6542572"/>
            <a:ext cx="1352397" cy="363176"/>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Option B.  2 layers  and Properties</a:t>
            </a:r>
            <a:endParaRPr lang="en-US" sz="1100" dirty="0">
              <a:latin typeface="Arial Narrow" panose="020B0606020202030204" pitchFamily="34" charset="0"/>
            </a:endParaRPr>
          </a:p>
        </p:txBody>
      </p:sp>
      <p:sp>
        <p:nvSpPr>
          <p:cNvPr id="34" name="TextBox 33"/>
          <p:cNvSpPr txBox="1"/>
          <p:nvPr/>
        </p:nvSpPr>
        <p:spPr>
          <a:xfrm>
            <a:off x="5648110" y="5943000"/>
            <a:ext cx="695391" cy="904863"/>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Option C. Arbitrary number of layers and no properties</a:t>
            </a:r>
            <a:endParaRPr lang="en-US" sz="1100" dirty="0">
              <a:latin typeface="Arial Narrow" panose="020B0606020202030204" pitchFamily="34" charset="0"/>
            </a:endParaRPr>
          </a:p>
        </p:txBody>
      </p:sp>
    </p:spTree>
    <p:extLst>
      <p:ext uri="{BB962C8B-B14F-4D97-AF65-F5344CB8AC3E}">
        <p14:creationId xmlns:p14="http://schemas.microsoft.com/office/powerpoint/2010/main" val="383361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a:xfrm>
            <a:off x="825334" y="843155"/>
            <a:ext cx="748145" cy="712519"/>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250375" y="890656"/>
            <a:ext cx="1062841" cy="6175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2250375" y="2206842"/>
            <a:ext cx="1062841" cy="6175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a:off x="2250375" y="3730844"/>
            <a:ext cx="1062841" cy="6175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cision 7"/>
          <p:cNvSpPr/>
          <p:nvPr/>
        </p:nvSpPr>
        <p:spPr>
          <a:xfrm>
            <a:off x="2250375" y="5373598"/>
            <a:ext cx="1062841" cy="617516"/>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5" idx="1"/>
          </p:cNvCxnSpPr>
          <p:nvPr/>
        </p:nvCxnSpPr>
        <p:spPr>
          <a:xfrm flipV="1">
            <a:off x="1573479" y="1199414"/>
            <a:ext cx="6768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2781796" y="1508172"/>
            <a:ext cx="0" cy="69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2781796" y="2824358"/>
            <a:ext cx="0" cy="90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2781796" y="4348360"/>
            <a:ext cx="0" cy="102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8679" y="1555674"/>
            <a:ext cx="1555668" cy="498598"/>
          </a:xfrm>
          <a:prstGeom prst="rect">
            <a:avLst/>
          </a:prstGeom>
          <a:noFill/>
        </p:spPr>
        <p:txBody>
          <a:bodyPr wrap="square" rtlCol="0">
            <a:spAutoFit/>
          </a:bodyPr>
          <a:lstStyle>
            <a:defPPr>
              <a:defRPr lang="en-US"/>
            </a:defPPr>
            <a:lvl1pPr>
              <a:lnSpc>
                <a:spcPct val="80000"/>
              </a:lnSpc>
              <a:defRPr sz="1100">
                <a:latin typeface="Arial Narrow" panose="020B0606020202030204" pitchFamily="34" charset="0"/>
              </a:defRPr>
            </a:lvl1pPr>
          </a:lstStyle>
          <a:p>
            <a:r>
              <a:rPr lang="en-US" dirty="0"/>
              <a:t>Deployment Target + Mission </a:t>
            </a:r>
            <a:r>
              <a:rPr lang="en-US" dirty="0" smtClean="0"/>
              <a:t>Requirement posted to DAS</a:t>
            </a:r>
            <a:endParaRPr lang="en-US" dirty="0"/>
          </a:p>
        </p:txBody>
      </p:sp>
      <p:sp>
        <p:nvSpPr>
          <p:cNvPr id="20" name="TextBox 19"/>
          <p:cNvSpPr txBox="1"/>
          <p:nvPr/>
        </p:nvSpPr>
        <p:spPr>
          <a:xfrm>
            <a:off x="2777711" y="404615"/>
            <a:ext cx="2042553" cy="498598"/>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For the “control points” in the application, find out the DFUs that match the required functional spec</a:t>
            </a:r>
            <a:endParaRPr lang="en-US" sz="1100" dirty="0">
              <a:latin typeface="Arial Narrow" panose="020B0606020202030204" pitchFamily="34" charset="0"/>
            </a:endParaRPr>
          </a:p>
        </p:txBody>
      </p:sp>
      <p:cxnSp>
        <p:nvCxnSpPr>
          <p:cNvPr id="23" name="Straight Arrow Connector 22"/>
          <p:cNvCxnSpPr>
            <a:stCxn id="5" idx="3"/>
          </p:cNvCxnSpPr>
          <p:nvPr/>
        </p:nvCxnSpPr>
        <p:spPr>
          <a:xfrm>
            <a:off x="3313216" y="1199414"/>
            <a:ext cx="2125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84220" y="1994901"/>
            <a:ext cx="2042553" cy="363176"/>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For the DFUs that matched, check resource requirements</a:t>
            </a:r>
            <a:endParaRPr lang="en-US" sz="1100" dirty="0">
              <a:latin typeface="Arial Narrow" panose="020B0606020202030204" pitchFamily="34" charset="0"/>
            </a:endParaRPr>
          </a:p>
        </p:txBody>
      </p:sp>
      <p:sp>
        <p:nvSpPr>
          <p:cNvPr id="25" name="TextBox 24"/>
          <p:cNvSpPr txBox="1"/>
          <p:nvPr/>
        </p:nvSpPr>
        <p:spPr>
          <a:xfrm>
            <a:off x="2823360" y="5237590"/>
            <a:ext cx="2042553"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Check runtime issues</a:t>
            </a:r>
            <a:endParaRPr lang="en-US" sz="1100" dirty="0">
              <a:latin typeface="Arial Narrow" panose="020B0606020202030204" pitchFamily="34" charset="0"/>
            </a:endParaRPr>
          </a:p>
        </p:txBody>
      </p:sp>
      <p:sp>
        <p:nvSpPr>
          <p:cNvPr id="26" name="TextBox 25"/>
          <p:cNvSpPr txBox="1"/>
          <p:nvPr/>
        </p:nvSpPr>
        <p:spPr>
          <a:xfrm>
            <a:off x="2934198" y="3634847"/>
            <a:ext cx="2042553"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Check PL and compiler issues</a:t>
            </a:r>
            <a:endParaRPr lang="en-US" sz="1100" dirty="0">
              <a:latin typeface="Arial Narrow" panose="020B0606020202030204" pitchFamily="34" charset="0"/>
            </a:endParaRPr>
          </a:p>
        </p:txBody>
      </p:sp>
      <p:sp>
        <p:nvSpPr>
          <p:cNvPr id="27" name="TextBox 26"/>
          <p:cNvSpPr txBox="1"/>
          <p:nvPr/>
        </p:nvSpPr>
        <p:spPr>
          <a:xfrm>
            <a:off x="2495301" y="3908966"/>
            <a:ext cx="572988"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Builds?</a:t>
            </a:r>
            <a:endParaRPr lang="en-US" sz="1100" dirty="0">
              <a:latin typeface="Arial Narrow" panose="020B0606020202030204" pitchFamily="34" charset="0"/>
            </a:endParaRPr>
          </a:p>
        </p:txBody>
      </p:sp>
      <p:sp>
        <p:nvSpPr>
          <p:cNvPr id="28" name="TextBox 27"/>
          <p:cNvSpPr txBox="1"/>
          <p:nvPr/>
        </p:nvSpPr>
        <p:spPr>
          <a:xfrm>
            <a:off x="2495301" y="5561342"/>
            <a:ext cx="572988"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Runs?</a:t>
            </a:r>
            <a:endParaRPr lang="en-US" sz="1100" dirty="0">
              <a:latin typeface="Arial Narrow" panose="020B0606020202030204" pitchFamily="34" charset="0"/>
            </a:endParaRPr>
          </a:p>
        </p:txBody>
      </p:sp>
      <p:sp>
        <p:nvSpPr>
          <p:cNvPr id="29" name="TextBox 28"/>
          <p:cNvSpPr txBox="1"/>
          <p:nvPr/>
        </p:nvSpPr>
        <p:spPr>
          <a:xfrm>
            <a:off x="2411432" y="2351822"/>
            <a:ext cx="740725" cy="363176"/>
          </a:xfrm>
          <a:prstGeom prst="rect">
            <a:avLst/>
          </a:prstGeom>
          <a:noFill/>
        </p:spPr>
        <p:txBody>
          <a:bodyPr wrap="square" rtlCol="0">
            <a:spAutoFit/>
          </a:bodyPr>
          <a:lstStyle/>
          <a:p>
            <a:pPr algn="ctr">
              <a:lnSpc>
                <a:spcPct val="80000"/>
              </a:lnSpc>
            </a:pPr>
            <a:r>
              <a:rPr lang="en-US" sz="1100" dirty="0" smtClean="0">
                <a:latin typeface="Arial Narrow" panose="020B0606020202030204" pitchFamily="34" charset="0"/>
              </a:rPr>
              <a:t>DSL type checks?</a:t>
            </a:r>
            <a:endParaRPr lang="en-US" sz="1100" dirty="0">
              <a:latin typeface="Arial Narrow" panose="020B0606020202030204" pitchFamily="34" charset="0"/>
            </a:endParaRPr>
          </a:p>
        </p:txBody>
      </p:sp>
      <p:sp>
        <p:nvSpPr>
          <p:cNvPr id="30" name="TextBox 29"/>
          <p:cNvSpPr txBox="1"/>
          <p:nvPr/>
        </p:nvSpPr>
        <p:spPr>
          <a:xfrm>
            <a:off x="2281918" y="905621"/>
            <a:ext cx="999755" cy="584775"/>
          </a:xfrm>
          <a:prstGeom prst="rect">
            <a:avLst/>
          </a:prstGeom>
          <a:noFill/>
        </p:spPr>
        <p:txBody>
          <a:bodyPr wrap="square" rtlCol="0">
            <a:spAutoFit/>
          </a:bodyPr>
          <a:lstStyle/>
          <a:p>
            <a:pPr algn="ctr">
              <a:lnSpc>
                <a:spcPct val="80000"/>
              </a:lnSpc>
            </a:pPr>
            <a:r>
              <a:rPr lang="en-US" sz="1000" dirty="0" smtClean="0">
                <a:latin typeface="Arial Narrow" panose="020B0606020202030204" pitchFamily="34" charset="0"/>
              </a:rPr>
              <a:t>DFU </a:t>
            </a:r>
          </a:p>
          <a:p>
            <a:pPr algn="ctr">
              <a:lnSpc>
                <a:spcPct val="80000"/>
              </a:lnSpc>
            </a:pPr>
            <a:r>
              <a:rPr lang="en-US" sz="1000" dirty="0" smtClean="0">
                <a:latin typeface="Arial Narrow" panose="020B0606020202030204" pitchFamily="34" charset="0"/>
              </a:rPr>
              <a:t>with required functional spec exists?</a:t>
            </a:r>
            <a:endParaRPr lang="en-US" sz="1000" dirty="0">
              <a:latin typeface="Arial Narrow" panose="020B0606020202030204" pitchFamily="34" charset="0"/>
            </a:endParaRPr>
          </a:p>
        </p:txBody>
      </p:sp>
      <p:sp>
        <p:nvSpPr>
          <p:cNvPr id="31" name="TextBox 30"/>
          <p:cNvSpPr txBox="1"/>
          <p:nvPr/>
        </p:nvSpPr>
        <p:spPr>
          <a:xfrm>
            <a:off x="4170216" y="1015046"/>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No</a:t>
            </a:r>
            <a:endParaRPr lang="en-US" sz="1100" dirty="0">
              <a:latin typeface="Arial Narrow" panose="020B0606020202030204" pitchFamily="34" charset="0"/>
            </a:endParaRPr>
          </a:p>
        </p:txBody>
      </p:sp>
      <p:sp>
        <p:nvSpPr>
          <p:cNvPr id="32" name="TextBox 31"/>
          <p:cNvSpPr txBox="1"/>
          <p:nvPr/>
        </p:nvSpPr>
        <p:spPr>
          <a:xfrm>
            <a:off x="4253344" y="2346940"/>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No</a:t>
            </a:r>
            <a:endParaRPr lang="en-US" sz="1100" dirty="0">
              <a:latin typeface="Arial Narrow" panose="020B0606020202030204" pitchFamily="34" charset="0"/>
            </a:endParaRPr>
          </a:p>
        </p:txBody>
      </p:sp>
      <p:sp>
        <p:nvSpPr>
          <p:cNvPr id="33" name="TextBox 32"/>
          <p:cNvSpPr txBox="1"/>
          <p:nvPr/>
        </p:nvSpPr>
        <p:spPr>
          <a:xfrm>
            <a:off x="4253344" y="3871571"/>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No</a:t>
            </a:r>
            <a:endParaRPr lang="en-US" sz="1100" dirty="0">
              <a:latin typeface="Arial Narrow" panose="020B0606020202030204" pitchFamily="34" charset="0"/>
            </a:endParaRPr>
          </a:p>
        </p:txBody>
      </p:sp>
      <p:sp>
        <p:nvSpPr>
          <p:cNvPr id="34" name="TextBox 33"/>
          <p:cNvSpPr txBox="1"/>
          <p:nvPr/>
        </p:nvSpPr>
        <p:spPr>
          <a:xfrm>
            <a:off x="4253344" y="5509449"/>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No</a:t>
            </a:r>
            <a:endParaRPr lang="en-US" sz="1100" dirty="0">
              <a:latin typeface="Arial Narrow" panose="020B0606020202030204" pitchFamily="34" charset="0"/>
            </a:endParaRPr>
          </a:p>
        </p:txBody>
      </p:sp>
      <p:sp>
        <p:nvSpPr>
          <p:cNvPr id="35" name="TextBox 34"/>
          <p:cNvSpPr txBox="1"/>
          <p:nvPr/>
        </p:nvSpPr>
        <p:spPr>
          <a:xfrm>
            <a:off x="2480949" y="4348360"/>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Yes </a:t>
            </a:r>
            <a:endParaRPr lang="en-US" sz="1100" dirty="0">
              <a:latin typeface="Arial Narrow" panose="020B0606020202030204" pitchFamily="34" charset="0"/>
            </a:endParaRPr>
          </a:p>
        </p:txBody>
      </p:sp>
      <p:sp>
        <p:nvSpPr>
          <p:cNvPr id="36" name="TextBox 35"/>
          <p:cNvSpPr txBox="1"/>
          <p:nvPr/>
        </p:nvSpPr>
        <p:spPr>
          <a:xfrm>
            <a:off x="2482436" y="2833034"/>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Yes </a:t>
            </a:r>
            <a:endParaRPr lang="en-US" sz="1100" dirty="0">
              <a:latin typeface="Arial Narrow" panose="020B0606020202030204" pitchFamily="34" charset="0"/>
            </a:endParaRPr>
          </a:p>
        </p:txBody>
      </p:sp>
      <p:sp>
        <p:nvSpPr>
          <p:cNvPr id="37" name="TextBox 36"/>
          <p:cNvSpPr txBox="1"/>
          <p:nvPr/>
        </p:nvSpPr>
        <p:spPr>
          <a:xfrm>
            <a:off x="2485897" y="1512989"/>
            <a:ext cx="411682" cy="227755"/>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Yes </a:t>
            </a:r>
            <a:endParaRPr lang="en-US" sz="1100" dirty="0">
              <a:latin typeface="Arial Narrow" panose="020B0606020202030204" pitchFamily="34" charset="0"/>
            </a:endParaRPr>
          </a:p>
        </p:txBody>
      </p:sp>
      <p:sp>
        <p:nvSpPr>
          <p:cNvPr id="38" name="TextBox 37"/>
          <p:cNvSpPr txBox="1"/>
          <p:nvPr/>
        </p:nvSpPr>
        <p:spPr>
          <a:xfrm>
            <a:off x="6526480" y="898736"/>
            <a:ext cx="4618511" cy="634020"/>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Not much we can do– the situation demands a functionality for which no implementation unit exist. Generating code for new functionality is not within our scope.</a:t>
            </a:r>
          </a:p>
          <a:p>
            <a:pPr marL="171450" indent="-171450">
              <a:lnSpc>
                <a:spcPct val="80000"/>
              </a:lnSpc>
              <a:buFont typeface="Arial" panose="020B0604020202020204" pitchFamily="34" charset="0"/>
              <a:buChar char="•"/>
            </a:pPr>
            <a:r>
              <a:rPr lang="en-US" sz="1100" dirty="0" smtClean="0">
                <a:latin typeface="Arial Narrow" panose="020B0606020202030204" pitchFamily="34" charset="0"/>
              </a:rPr>
              <a:t>Is it possible to put two DFUs that we have to get what is needed?</a:t>
            </a:r>
            <a:r>
              <a:rPr lang="en-US" sz="1100" dirty="0" smtClean="0">
                <a:solidFill>
                  <a:srgbClr val="FF0000"/>
                </a:solidFill>
                <a:latin typeface="Arial Narrow" panose="020B0606020202030204" pitchFamily="34" charset="0"/>
              </a:rPr>
              <a:t> (Potential area of research?)</a:t>
            </a:r>
            <a:endParaRPr lang="en-US" sz="1100" dirty="0">
              <a:solidFill>
                <a:srgbClr val="FF0000"/>
              </a:solidFill>
              <a:latin typeface="Arial Narrow" panose="020B0606020202030204" pitchFamily="34" charset="0"/>
            </a:endParaRPr>
          </a:p>
        </p:txBody>
      </p:sp>
      <p:sp>
        <p:nvSpPr>
          <p:cNvPr id="40" name="Hexagon 39"/>
          <p:cNvSpPr/>
          <p:nvPr/>
        </p:nvSpPr>
        <p:spPr>
          <a:xfrm>
            <a:off x="5508170" y="2283509"/>
            <a:ext cx="500743" cy="464182"/>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p:cNvSpPr/>
          <p:nvPr/>
        </p:nvSpPr>
        <p:spPr>
          <a:xfrm>
            <a:off x="5438898" y="1027924"/>
            <a:ext cx="914400" cy="301752"/>
          </a:xfrm>
          <a:prstGeom prst="flowChartTermina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43" name="Straight Arrow Connector 42"/>
          <p:cNvCxnSpPr>
            <a:stCxn id="6" idx="3"/>
            <a:endCxn id="40" idx="3"/>
          </p:cNvCxnSpPr>
          <p:nvPr/>
        </p:nvCxnSpPr>
        <p:spPr>
          <a:xfrm>
            <a:off x="3313216" y="2515600"/>
            <a:ext cx="2194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Hexagon 44"/>
          <p:cNvSpPr/>
          <p:nvPr/>
        </p:nvSpPr>
        <p:spPr>
          <a:xfrm>
            <a:off x="5508170" y="3806518"/>
            <a:ext cx="500743" cy="466168"/>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7" idx="3"/>
            <a:endCxn id="45" idx="3"/>
          </p:cNvCxnSpPr>
          <p:nvPr/>
        </p:nvCxnSpPr>
        <p:spPr>
          <a:xfrm>
            <a:off x="3313216" y="4039602"/>
            <a:ext cx="2194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Hexagon 50"/>
          <p:cNvSpPr/>
          <p:nvPr/>
        </p:nvSpPr>
        <p:spPr>
          <a:xfrm>
            <a:off x="5508170" y="5446304"/>
            <a:ext cx="500743" cy="464182"/>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endCxn id="51" idx="3"/>
          </p:cNvCxnSpPr>
          <p:nvPr/>
        </p:nvCxnSpPr>
        <p:spPr>
          <a:xfrm>
            <a:off x="3313216" y="5678395"/>
            <a:ext cx="2194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510642" y="2024416"/>
            <a:ext cx="5340931" cy="1526572"/>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We have a component that can do (functionally) what is needed, but its resource profile/dependencies do not match what is available</a:t>
            </a:r>
          </a:p>
          <a:p>
            <a:pPr marL="171450" indent="-171450">
              <a:lnSpc>
                <a:spcPct val="80000"/>
              </a:lnSpc>
              <a:buFont typeface="Arial" panose="020B0604020202020204" pitchFamily="34" charset="0"/>
              <a:buChar char="•"/>
            </a:pPr>
            <a:r>
              <a:rPr lang="en-US" sz="1050" dirty="0" smtClean="0">
                <a:latin typeface="Arial Narrow" panose="020B0606020202030204" pitchFamily="34" charset="0"/>
              </a:rPr>
              <a:t>Provide change prescription for mission and deployment environment</a:t>
            </a: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Less interesting for BRASS</a:t>
            </a:r>
          </a:p>
          <a:p>
            <a:pPr marL="171450" indent="-171450">
              <a:lnSpc>
                <a:spcPct val="80000"/>
              </a:lnSpc>
              <a:buFont typeface="Arial" panose="020B0604020202020204" pitchFamily="34" charset="0"/>
              <a:buChar char="•"/>
            </a:pPr>
            <a:r>
              <a:rPr lang="en-US" sz="1050" dirty="0" smtClean="0">
                <a:latin typeface="Arial Narrow" panose="020B0606020202030204" pitchFamily="34" charset="0"/>
              </a:rPr>
              <a:t>Provide change prescription for code</a:t>
            </a:r>
          </a:p>
          <a:p>
            <a:pPr marL="171450" indent="-171450">
              <a:lnSpc>
                <a:spcPct val="80000"/>
              </a:lnSpc>
              <a:buFont typeface="Wingdings" panose="05000000000000000000" pitchFamily="2" charset="2"/>
              <a:buChar char="Ø"/>
            </a:pPr>
            <a:r>
              <a:rPr lang="en-US" sz="1050" dirty="0" smtClean="0">
                <a:latin typeface="Arial Narrow" panose="020B0606020202030204" pitchFamily="34" charset="0"/>
              </a:rPr>
              <a:t>Act on the change prescription for code </a:t>
            </a: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Catalog of domain specific transforms or mutations for altering resource usage</a:t>
            </a:r>
          </a:p>
          <a:p>
            <a:pPr marL="1085850" lvl="2" indent="-171450">
              <a:lnSpc>
                <a:spcPct val="80000"/>
              </a:lnSpc>
              <a:buFont typeface="Arial" panose="020B0604020202020204" pitchFamily="34" charset="0"/>
              <a:buChar char="•"/>
            </a:pPr>
            <a:r>
              <a:rPr lang="en-US" sz="1050" dirty="0" smtClean="0">
                <a:latin typeface="Arial Narrow" panose="020B0606020202030204" pitchFamily="34" charset="0"/>
              </a:rPr>
              <a:t>Works only on “system resources” i.e., CPU, Memory, Bandwidth and our tactical SA domain </a:t>
            </a:r>
            <a:r>
              <a:rPr lang="en-US" sz="1050" dirty="0" smtClean="0">
                <a:solidFill>
                  <a:srgbClr val="FF0000"/>
                </a:solidFill>
                <a:latin typeface="Arial Narrow" panose="020B0606020202030204" pitchFamily="34" charset="0"/>
              </a:rPr>
              <a:t>(Current/Active topic of research)</a:t>
            </a:r>
          </a:p>
          <a:p>
            <a:pPr marL="171450" indent="-171450">
              <a:lnSpc>
                <a:spcPct val="80000"/>
              </a:lnSpc>
              <a:buFont typeface="Wingdings" panose="05000000000000000000" pitchFamily="2" charset="2"/>
              <a:buChar char="Ø"/>
            </a:pPr>
            <a:r>
              <a:rPr lang="en-US" sz="1050" dirty="0" smtClean="0">
                <a:solidFill>
                  <a:srgbClr val="00B050"/>
                </a:solidFill>
                <a:latin typeface="Arial Narrow" panose="020B0606020202030204" pitchFamily="34" charset="0"/>
              </a:rPr>
              <a:t>Act on the change prescription </a:t>
            </a:r>
            <a:r>
              <a:rPr lang="en-US" sz="1050" dirty="0" smtClean="0">
                <a:solidFill>
                  <a:srgbClr val="00B050"/>
                </a:solidFill>
                <a:latin typeface="Arial Narrow" panose="020B0606020202030204" pitchFamily="34" charset="0"/>
              </a:rPr>
              <a:t>manually/negotiate </a:t>
            </a:r>
            <a:r>
              <a:rPr lang="en-US" sz="1050" dirty="0">
                <a:solidFill>
                  <a:srgbClr val="00B050"/>
                </a:solidFill>
                <a:latin typeface="Arial Narrow" panose="020B0606020202030204" pitchFamily="34" charset="0"/>
              </a:rPr>
              <a:t>requirement/ecosystem provisions</a:t>
            </a:r>
            <a:endParaRPr lang="en-US" sz="1050" dirty="0" smtClean="0">
              <a:solidFill>
                <a:srgbClr val="00B050"/>
              </a:solidFill>
              <a:latin typeface="Arial Narrow" panose="020B0606020202030204" pitchFamily="34" charset="0"/>
            </a:endParaRP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Less interesting for BRASS</a:t>
            </a:r>
            <a:endParaRPr lang="en-US" sz="1050" dirty="0">
              <a:latin typeface="Arial Narrow" panose="020B0606020202030204" pitchFamily="34" charset="0"/>
            </a:endParaRPr>
          </a:p>
        </p:txBody>
      </p:sp>
      <p:sp>
        <p:nvSpPr>
          <p:cNvPr id="54" name="TextBox 53"/>
          <p:cNvSpPr txBox="1"/>
          <p:nvPr/>
        </p:nvSpPr>
        <p:spPr>
          <a:xfrm>
            <a:off x="6526480" y="3806518"/>
            <a:ext cx="5325093" cy="1138773"/>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We have a component that can do (functionally) what is needed and its declared extra-functional spec matches what is available, but PL syntax, initialization and other dependencies are not satisfied</a:t>
            </a:r>
          </a:p>
          <a:p>
            <a:pPr marL="171450" indent="-171450">
              <a:lnSpc>
                <a:spcPct val="80000"/>
              </a:lnSpc>
              <a:buFont typeface="Arial" panose="020B0604020202020204" pitchFamily="34" charset="0"/>
              <a:buChar char="•"/>
            </a:pPr>
            <a:r>
              <a:rPr lang="en-US" sz="1050" dirty="0" smtClean="0">
                <a:latin typeface="Arial Narrow" panose="020B0606020202030204" pitchFamily="34" charset="0"/>
              </a:rPr>
              <a:t>Provide change prescription for code</a:t>
            </a:r>
          </a:p>
          <a:p>
            <a:pPr marL="171450" indent="-171450">
              <a:lnSpc>
                <a:spcPct val="80000"/>
              </a:lnSpc>
              <a:buFont typeface="Wingdings" panose="05000000000000000000" pitchFamily="2" charset="2"/>
              <a:buChar char="Ø"/>
            </a:pPr>
            <a:r>
              <a:rPr lang="en-US" sz="1050" dirty="0" smtClean="0">
                <a:latin typeface="Arial Narrow" panose="020B0606020202030204" pitchFamily="34" charset="0"/>
              </a:rPr>
              <a:t>Act on the change prescription</a:t>
            </a: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Catalog of domain specific mutation/rewriting primitives that works for our chosen programming language and anticipated dependency issues </a:t>
            </a:r>
            <a:r>
              <a:rPr lang="en-US" sz="1050" dirty="0" smtClean="0">
                <a:solidFill>
                  <a:srgbClr val="FF0000"/>
                </a:solidFill>
                <a:latin typeface="Arial Narrow" panose="020B0606020202030204" pitchFamily="34" charset="0"/>
              </a:rPr>
              <a:t>(Future topic of research</a:t>
            </a:r>
            <a:r>
              <a:rPr lang="en-US" sz="1050" dirty="0" smtClean="0">
                <a:solidFill>
                  <a:srgbClr val="FF0000"/>
                </a:solidFill>
                <a:latin typeface="Arial Narrow" panose="020B0606020202030204" pitchFamily="34" charset="0"/>
              </a:rPr>
              <a:t>)</a:t>
            </a:r>
            <a:endParaRPr lang="en-US" sz="1050" dirty="0" smtClean="0">
              <a:latin typeface="Arial Narrow" panose="020B0606020202030204" pitchFamily="34" charset="0"/>
            </a:endParaRPr>
          </a:p>
          <a:p>
            <a:pPr marL="171450" indent="-171450">
              <a:lnSpc>
                <a:spcPct val="80000"/>
              </a:lnSpc>
              <a:buFont typeface="Wingdings" panose="05000000000000000000" pitchFamily="2" charset="2"/>
              <a:buChar char="Ø"/>
            </a:pPr>
            <a:r>
              <a:rPr lang="en-US" sz="1050" dirty="0" smtClean="0">
                <a:solidFill>
                  <a:srgbClr val="00B050"/>
                </a:solidFill>
                <a:latin typeface="Arial Narrow" panose="020B0606020202030204" pitchFamily="34" charset="0"/>
              </a:rPr>
              <a:t>Act on the change prescription </a:t>
            </a:r>
            <a:r>
              <a:rPr lang="en-US" sz="1050" dirty="0" smtClean="0">
                <a:solidFill>
                  <a:srgbClr val="00B050"/>
                </a:solidFill>
                <a:latin typeface="Arial Narrow" panose="020B0606020202030204" pitchFamily="34" charset="0"/>
              </a:rPr>
              <a:t>manually/negotiate requirement/ecosystem provisions</a:t>
            </a:r>
            <a:endParaRPr lang="en-US" sz="1050" dirty="0" smtClean="0">
              <a:solidFill>
                <a:srgbClr val="00B050"/>
              </a:solidFill>
              <a:latin typeface="Arial Narrow" panose="020B0606020202030204" pitchFamily="34" charset="0"/>
            </a:endParaRP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Less interesting for BRASS</a:t>
            </a:r>
            <a:endParaRPr lang="en-US" sz="1050" dirty="0">
              <a:latin typeface="Arial Narrow" panose="020B0606020202030204" pitchFamily="34" charset="0"/>
            </a:endParaRPr>
          </a:p>
        </p:txBody>
      </p:sp>
      <p:sp>
        <p:nvSpPr>
          <p:cNvPr id="55" name="TextBox 54"/>
          <p:cNvSpPr txBox="1"/>
          <p:nvPr/>
        </p:nvSpPr>
        <p:spPr>
          <a:xfrm>
            <a:off x="6516581" y="5208755"/>
            <a:ext cx="5334992" cy="1138773"/>
          </a:xfrm>
          <a:prstGeom prst="rect">
            <a:avLst/>
          </a:prstGeom>
          <a:noFill/>
        </p:spPr>
        <p:txBody>
          <a:bodyPr wrap="square" rtlCol="0">
            <a:spAutoFit/>
          </a:bodyPr>
          <a:lstStyle/>
          <a:p>
            <a:pPr>
              <a:lnSpc>
                <a:spcPct val="80000"/>
              </a:lnSpc>
            </a:pPr>
            <a:r>
              <a:rPr lang="en-US" sz="1100" dirty="0" smtClean="0">
                <a:latin typeface="Arial Narrow" panose="020B0606020202030204" pitchFamily="34" charset="0"/>
              </a:rPr>
              <a:t>We have a component that can do (functionally) what is needed, its declared extra-functional spec matches what is available, and it compiles– some runtime dependencies were not met</a:t>
            </a:r>
          </a:p>
          <a:p>
            <a:pPr marL="171450" indent="-171450">
              <a:lnSpc>
                <a:spcPct val="80000"/>
              </a:lnSpc>
              <a:buFont typeface="Arial" panose="020B0604020202020204" pitchFamily="34" charset="0"/>
              <a:buChar char="•"/>
            </a:pPr>
            <a:r>
              <a:rPr lang="en-US" sz="1050" dirty="0" smtClean="0">
                <a:latin typeface="Arial Narrow" panose="020B0606020202030204" pitchFamily="34" charset="0"/>
              </a:rPr>
              <a:t>Provide change prescription for code</a:t>
            </a:r>
          </a:p>
          <a:p>
            <a:pPr marL="171450" indent="-171450">
              <a:lnSpc>
                <a:spcPct val="80000"/>
              </a:lnSpc>
              <a:buFont typeface="Wingdings" panose="05000000000000000000" pitchFamily="2" charset="2"/>
              <a:buChar char="Ø"/>
            </a:pPr>
            <a:r>
              <a:rPr lang="en-US" sz="1050" dirty="0" smtClean="0">
                <a:latin typeface="Arial Narrow" panose="020B0606020202030204" pitchFamily="34" charset="0"/>
              </a:rPr>
              <a:t>Act on the change prescription</a:t>
            </a:r>
          </a:p>
          <a:p>
            <a:pPr marL="628650" lvl="1" indent="-171450">
              <a:lnSpc>
                <a:spcPct val="80000"/>
              </a:lnSpc>
              <a:buFont typeface="Arial" panose="020B0604020202020204" pitchFamily="34" charset="0"/>
              <a:buChar char="•"/>
            </a:pPr>
            <a:r>
              <a:rPr lang="en-US" sz="1050" dirty="0" smtClean="0">
                <a:latin typeface="Arial Narrow" panose="020B0606020202030204" pitchFamily="34" charset="0"/>
              </a:rPr>
              <a:t>Catalog of domain specific mutation/rewriting primitives that works for our chosen runtime environment and anticipated runtime issues  </a:t>
            </a:r>
            <a:r>
              <a:rPr lang="en-US" sz="1050" dirty="0" smtClean="0">
                <a:solidFill>
                  <a:srgbClr val="FF0000"/>
                </a:solidFill>
                <a:latin typeface="Arial Narrow" panose="020B0606020202030204" pitchFamily="34" charset="0"/>
              </a:rPr>
              <a:t>(Future topic of research)</a:t>
            </a:r>
          </a:p>
          <a:p>
            <a:pPr marL="171450" indent="-171450">
              <a:lnSpc>
                <a:spcPct val="80000"/>
              </a:lnSpc>
              <a:buFont typeface="Wingdings" panose="05000000000000000000" pitchFamily="2" charset="2"/>
              <a:buChar char="Ø"/>
            </a:pPr>
            <a:r>
              <a:rPr lang="en-US" sz="1050" dirty="0" smtClean="0">
                <a:solidFill>
                  <a:srgbClr val="00B050"/>
                </a:solidFill>
                <a:latin typeface="Arial Narrow" panose="020B0606020202030204" pitchFamily="34" charset="0"/>
              </a:rPr>
              <a:t>Act on the change prescription </a:t>
            </a:r>
            <a:r>
              <a:rPr lang="en-US" sz="1050" dirty="0" smtClean="0">
                <a:solidFill>
                  <a:srgbClr val="00B050"/>
                </a:solidFill>
                <a:latin typeface="Arial Narrow" panose="020B0606020202030204" pitchFamily="34" charset="0"/>
              </a:rPr>
              <a:t>manually/negotiate </a:t>
            </a:r>
            <a:r>
              <a:rPr lang="en-US" sz="1050" dirty="0">
                <a:solidFill>
                  <a:srgbClr val="00B050"/>
                </a:solidFill>
                <a:latin typeface="Arial Narrow" panose="020B0606020202030204" pitchFamily="34" charset="0"/>
              </a:rPr>
              <a:t>requirement/ecosystem provisions</a:t>
            </a:r>
            <a:endParaRPr lang="en-US" sz="1050" dirty="0" smtClean="0">
              <a:solidFill>
                <a:srgbClr val="00B050"/>
              </a:solidFill>
              <a:latin typeface="Arial Narrow" panose="020B0606020202030204" pitchFamily="34" charset="0"/>
            </a:endParaRPr>
          </a:p>
          <a:p>
            <a:pPr marL="628650" lvl="2" indent="-171450">
              <a:lnSpc>
                <a:spcPct val="80000"/>
              </a:lnSpc>
              <a:buFont typeface="Arial" panose="020B0604020202020204" pitchFamily="34" charset="0"/>
              <a:buChar char="•"/>
            </a:pPr>
            <a:r>
              <a:rPr lang="en-US" sz="1050" dirty="0" smtClean="0">
                <a:latin typeface="Arial Narrow" panose="020B0606020202030204" pitchFamily="34" charset="0"/>
              </a:rPr>
              <a:t>Less interesting for </a:t>
            </a:r>
            <a:r>
              <a:rPr lang="en-US" sz="1050" dirty="0" smtClean="0">
                <a:latin typeface="Arial Narrow" panose="020B0606020202030204" pitchFamily="34" charset="0"/>
              </a:rPr>
              <a:t>BRASS</a:t>
            </a:r>
            <a:endParaRPr lang="en-US" sz="1050" dirty="0" smtClean="0">
              <a:latin typeface="Arial Narrow" panose="020B0606020202030204" pitchFamily="34" charset="0"/>
            </a:endParaRPr>
          </a:p>
        </p:txBody>
      </p:sp>
      <p:cxnSp>
        <p:nvCxnSpPr>
          <p:cNvPr id="57" name="Straight Arrow Connector 56"/>
          <p:cNvCxnSpPr>
            <a:stCxn id="8" idx="2"/>
          </p:cNvCxnSpPr>
          <p:nvPr/>
        </p:nvCxnSpPr>
        <p:spPr>
          <a:xfrm flipH="1">
            <a:off x="2781794" y="5991114"/>
            <a:ext cx="2" cy="38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2324594" y="6359113"/>
            <a:ext cx="914400" cy="301752"/>
          </a:xfrm>
          <a:prstGeom prst="flowChartTerminato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268680" y="6354575"/>
            <a:ext cx="1708071" cy="363176"/>
          </a:xfrm>
          <a:prstGeom prst="rect">
            <a:avLst/>
          </a:prstGeom>
          <a:noFill/>
        </p:spPr>
        <p:txBody>
          <a:bodyPr wrap="square" rtlCol="0">
            <a:spAutoFit/>
          </a:bodyPr>
          <a:lstStyle>
            <a:defPPr>
              <a:defRPr lang="en-US"/>
            </a:defPPr>
            <a:lvl1pPr>
              <a:lnSpc>
                <a:spcPct val="80000"/>
              </a:lnSpc>
              <a:defRPr sz="1100">
                <a:latin typeface="Arial Narrow" panose="020B0606020202030204" pitchFamily="34" charset="0"/>
              </a:defRPr>
            </a:lvl1pPr>
          </a:lstStyle>
          <a:p>
            <a:r>
              <a:rPr lang="en-US" dirty="0" smtClean="0"/>
              <a:t>Candidate variant (evolved) of the application is available</a:t>
            </a:r>
            <a:endParaRPr lang="en-US" dirty="0"/>
          </a:p>
        </p:txBody>
      </p:sp>
      <p:sp>
        <p:nvSpPr>
          <p:cNvPr id="60" name="TextBox 59"/>
          <p:cNvSpPr txBox="1"/>
          <p:nvPr/>
        </p:nvSpPr>
        <p:spPr>
          <a:xfrm>
            <a:off x="378029" y="2578663"/>
            <a:ext cx="1701637" cy="4154984"/>
          </a:xfrm>
          <a:prstGeom prst="rect">
            <a:avLst/>
          </a:prstGeom>
          <a:noFill/>
        </p:spPr>
        <p:txBody>
          <a:bodyPr wrap="square" rtlCol="0">
            <a:spAutoFit/>
          </a:bodyPr>
          <a:lstStyle>
            <a:defPPr>
              <a:defRPr lang="en-US"/>
            </a:defPPr>
            <a:lvl1pPr>
              <a:lnSpc>
                <a:spcPct val="80000"/>
              </a:lnSpc>
              <a:defRPr sz="1100">
                <a:latin typeface="Arial Narrow" panose="020B0606020202030204" pitchFamily="34" charset="0"/>
              </a:defRPr>
            </a:lvl1pPr>
          </a:lstStyle>
          <a:p>
            <a:r>
              <a:rPr lang="en-US" dirty="0" smtClean="0"/>
              <a:t>This is the basic logic of </a:t>
            </a:r>
            <a:r>
              <a:rPr lang="en-US" dirty="0" err="1" smtClean="0"/>
              <a:t>IMMoRTALS</a:t>
            </a:r>
            <a:r>
              <a:rPr lang="en-US" dirty="0" smtClean="0"/>
              <a:t> DAS.</a:t>
            </a:r>
          </a:p>
          <a:p>
            <a:endParaRPr lang="en-US" dirty="0"/>
          </a:p>
          <a:p>
            <a:r>
              <a:rPr lang="en-US" dirty="0" smtClean="0"/>
              <a:t>Although described in terms of offline adaptation, a version of this executes for online adaptation as well– when we actually adapt code of the deployed application </a:t>
            </a:r>
            <a:r>
              <a:rPr lang="en-US" u="sng" dirty="0" smtClean="0"/>
              <a:t>remotely</a:t>
            </a:r>
            <a:r>
              <a:rPr lang="en-US" dirty="0" smtClean="0"/>
              <a:t>** and not just behavior*</a:t>
            </a:r>
          </a:p>
          <a:p>
            <a:endParaRPr lang="en-US" dirty="0"/>
          </a:p>
          <a:p>
            <a:r>
              <a:rPr lang="en-US" dirty="0" smtClean="0"/>
              <a:t>This workflow is general enough to consider constraints over attributes (representing </a:t>
            </a:r>
            <a:r>
              <a:rPr lang="en-US" dirty="0" err="1" smtClean="0"/>
              <a:t>QoS</a:t>
            </a:r>
            <a:r>
              <a:rPr lang="en-US" dirty="0"/>
              <a:t> </a:t>
            </a:r>
            <a:r>
              <a:rPr lang="en-US" dirty="0" smtClean="0"/>
              <a:t>for example) of the EFS of the DFUs</a:t>
            </a:r>
          </a:p>
          <a:p>
            <a:endParaRPr lang="en-US" dirty="0"/>
          </a:p>
          <a:p>
            <a:r>
              <a:rPr lang="en-US" dirty="0" smtClean="0"/>
              <a:t>*Runtime adaptation of behavior: Deployed code includes conditional branches</a:t>
            </a:r>
          </a:p>
          <a:p>
            <a:endParaRPr lang="en-US" dirty="0"/>
          </a:p>
          <a:p>
            <a:r>
              <a:rPr lang="en-US" dirty="0" smtClean="0"/>
              <a:t>**Runtime adaptation of code that is not done remotely: Deployed code includes bytecode, libraries as well as a conditional loading/rewriting mechanism</a:t>
            </a:r>
          </a:p>
          <a:p>
            <a:endParaRPr lang="en-US" dirty="0"/>
          </a:p>
        </p:txBody>
      </p:sp>
      <p:sp>
        <p:nvSpPr>
          <p:cNvPr id="44" name="TextBox 43"/>
          <p:cNvSpPr txBox="1"/>
          <p:nvPr/>
        </p:nvSpPr>
        <p:spPr>
          <a:xfrm>
            <a:off x="6008913" y="6449776"/>
            <a:ext cx="6183087" cy="363176"/>
          </a:xfrm>
          <a:prstGeom prst="rect">
            <a:avLst/>
          </a:prstGeom>
          <a:noFill/>
        </p:spPr>
        <p:txBody>
          <a:bodyPr wrap="square" rtlCol="0">
            <a:spAutoFit/>
          </a:bodyPr>
          <a:lstStyle>
            <a:defPPr>
              <a:defRPr lang="en-US"/>
            </a:defPPr>
            <a:lvl1pPr>
              <a:lnSpc>
                <a:spcPct val="80000"/>
              </a:lnSpc>
              <a:defRPr sz="1100">
                <a:latin typeface="Arial Narrow" panose="020B0606020202030204" pitchFamily="34" charset="0"/>
              </a:defRPr>
            </a:lvl1pPr>
          </a:lstStyle>
          <a:p>
            <a:r>
              <a:rPr lang="en-US" dirty="0" smtClean="0">
                <a:solidFill>
                  <a:srgbClr val="FF0000"/>
                </a:solidFill>
              </a:rPr>
              <a:t>Additional topics of research on program rewrite/synthesis: (1) add conditional branches to support runtime adaptation of behavior (e.g., use this DFU vs the other DFU); (2) equip applications to do non-remote code adaptation</a:t>
            </a:r>
            <a:endParaRPr lang="en-US" dirty="0">
              <a:solidFill>
                <a:srgbClr val="FF0000"/>
              </a:solidFill>
            </a:endParaRPr>
          </a:p>
        </p:txBody>
      </p:sp>
      <p:cxnSp>
        <p:nvCxnSpPr>
          <p:cNvPr id="3" name="Elbow Connector 2"/>
          <p:cNvCxnSpPr>
            <a:stCxn id="40" idx="0"/>
            <a:endCxn id="6" idx="0"/>
          </p:cNvCxnSpPr>
          <p:nvPr/>
        </p:nvCxnSpPr>
        <p:spPr>
          <a:xfrm flipH="1" flipV="1">
            <a:off x="2781796" y="2206842"/>
            <a:ext cx="3227117" cy="308758"/>
          </a:xfrm>
          <a:prstGeom prst="bentConnector4">
            <a:avLst>
              <a:gd name="adj1" fmla="val -4420"/>
              <a:gd name="adj2" fmla="val 21200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5" idx="0"/>
            <a:endCxn id="6" idx="0"/>
          </p:cNvCxnSpPr>
          <p:nvPr/>
        </p:nvCxnSpPr>
        <p:spPr>
          <a:xfrm flipH="1" flipV="1">
            <a:off x="2781796" y="2206842"/>
            <a:ext cx="3227117" cy="1832760"/>
          </a:xfrm>
          <a:prstGeom prst="bentConnector4">
            <a:avLst>
              <a:gd name="adj1" fmla="val -7084"/>
              <a:gd name="adj2" fmla="val 12270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1" idx="0"/>
            <a:endCxn id="6" idx="0"/>
          </p:cNvCxnSpPr>
          <p:nvPr/>
        </p:nvCxnSpPr>
        <p:spPr>
          <a:xfrm flipH="1" flipV="1">
            <a:off x="2781796" y="2206842"/>
            <a:ext cx="3227117" cy="3471553"/>
          </a:xfrm>
          <a:prstGeom prst="bentConnector4">
            <a:avLst>
              <a:gd name="adj1" fmla="val -10233"/>
              <a:gd name="adj2" fmla="val 114014"/>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235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551" y="1258783"/>
            <a:ext cx="2927267" cy="178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Immortals DAS Backend Server</a:t>
            </a:r>
            <a:endParaRPr lang="en-US" dirty="0"/>
          </a:p>
        </p:txBody>
      </p:sp>
      <p:sp>
        <p:nvSpPr>
          <p:cNvPr id="3" name="Rectangle 2"/>
          <p:cNvSpPr/>
          <p:nvPr/>
        </p:nvSpPr>
        <p:spPr>
          <a:xfrm>
            <a:off x="7113318" y="1977242"/>
            <a:ext cx="700645" cy="65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Marti </a:t>
            </a:r>
            <a:endParaRPr lang="en-US" dirty="0"/>
          </a:p>
        </p:txBody>
      </p:sp>
      <p:sp>
        <p:nvSpPr>
          <p:cNvPr id="4" name="Rectangle 3"/>
          <p:cNvSpPr/>
          <p:nvPr/>
        </p:nvSpPr>
        <p:spPr>
          <a:xfrm>
            <a:off x="9753598" y="1601192"/>
            <a:ext cx="1070760" cy="26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ATAKLite</a:t>
            </a:r>
            <a:r>
              <a:rPr lang="en-US" dirty="0" smtClean="0"/>
              <a:t> </a:t>
            </a:r>
            <a:endParaRPr lang="en-US" dirty="0"/>
          </a:p>
        </p:txBody>
      </p:sp>
      <p:sp>
        <p:nvSpPr>
          <p:cNvPr id="5" name="Rectangle 4"/>
          <p:cNvSpPr/>
          <p:nvPr/>
        </p:nvSpPr>
        <p:spPr>
          <a:xfrm>
            <a:off x="9905998" y="1753592"/>
            <a:ext cx="1070760" cy="26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ATAKLite</a:t>
            </a:r>
            <a:r>
              <a:rPr lang="en-US" dirty="0" smtClean="0"/>
              <a:t> </a:t>
            </a:r>
            <a:endParaRPr lang="en-US" dirty="0"/>
          </a:p>
        </p:txBody>
      </p:sp>
      <p:sp>
        <p:nvSpPr>
          <p:cNvPr id="6" name="Rectangle 5"/>
          <p:cNvSpPr/>
          <p:nvPr/>
        </p:nvSpPr>
        <p:spPr>
          <a:xfrm>
            <a:off x="10058398" y="1905992"/>
            <a:ext cx="1070760" cy="26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ATAKLite</a:t>
            </a:r>
            <a:r>
              <a:rPr lang="en-US" dirty="0" smtClean="0"/>
              <a:t> </a:t>
            </a:r>
            <a:endParaRPr lang="en-US" dirty="0"/>
          </a:p>
        </p:txBody>
      </p:sp>
      <p:sp>
        <p:nvSpPr>
          <p:cNvPr id="7" name="Rectangle 6"/>
          <p:cNvSpPr/>
          <p:nvPr/>
        </p:nvSpPr>
        <p:spPr>
          <a:xfrm>
            <a:off x="10210798" y="2058392"/>
            <a:ext cx="1070760" cy="26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ATAKLite</a:t>
            </a:r>
            <a:r>
              <a:rPr lang="en-US" dirty="0" smtClean="0"/>
              <a:t> </a:t>
            </a:r>
            <a:endParaRPr lang="en-US" dirty="0"/>
          </a:p>
        </p:txBody>
      </p:sp>
      <p:sp>
        <p:nvSpPr>
          <p:cNvPr id="8" name="Rectangle 7"/>
          <p:cNvSpPr/>
          <p:nvPr/>
        </p:nvSpPr>
        <p:spPr>
          <a:xfrm>
            <a:off x="10363198" y="2210792"/>
            <a:ext cx="1070760" cy="26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ATAKLite</a:t>
            </a:r>
            <a:r>
              <a:rPr lang="en-US" dirty="0" smtClean="0"/>
              <a:t> </a:t>
            </a:r>
            <a:endParaRPr lang="en-US" dirty="0"/>
          </a:p>
        </p:txBody>
      </p:sp>
      <p:cxnSp>
        <p:nvCxnSpPr>
          <p:cNvPr id="11" name="Straight Connector 10"/>
          <p:cNvCxnSpPr>
            <a:stCxn id="3" idx="3"/>
          </p:cNvCxnSpPr>
          <p:nvPr/>
        </p:nvCxnSpPr>
        <p:spPr>
          <a:xfrm flipV="1">
            <a:off x="7813963" y="2283031"/>
            <a:ext cx="581892" cy="2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4" idx="1"/>
          </p:cNvCxnSpPr>
          <p:nvPr/>
        </p:nvCxnSpPr>
        <p:spPr>
          <a:xfrm flipV="1">
            <a:off x="9179626" y="1732810"/>
            <a:ext cx="573972" cy="304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p:cNvCxnSpPr>
          <p:nvPr/>
        </p:nvCxnSpPr>
        <p:spPr>
          <a:xfrm flipH="1">
            <a:off x="9200269" y="1885210"/>
            <a:ext cx="705729" cy="2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1"/>
          </p:cNvCxnSpPr>
          <p:nvPr/>
        </p:nvCxnSpPr>
        <p:spPr>
          <a:xfrm flipH="1">
            <a:off x="9276469" y="2037610"/>
            <a:ext cx="781929" cy="173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1"/>
          </p:cNvCxnSpPr>
          <p:nvPr/>
        </p:nvCxnSpPr>
        <p:spPr>
          <a:xfrm flipH="1">
            <a:off x="9237874" y="2190010"/>
            <a:ext cx="972924" cy="93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1"/>
          </p:cNvCxnSpPr>
          <p:nvPr/>
        </p:nvCxnSpPr>
        <p:spPr>
          <a:xfrm flipH="1">
            <a:off x="9256676" y="2342410"/>
            <a:ext cx="1106522" cy="20782"/>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082" y="1810227"/>
            <a:ext cx="1135796" cy="759564"/>
          </a:xfrm>
          <a:prstGeom prst="rect">
            <a:avLst/>
          </a:prstGeom>
        </p:spPr>
      </p:pic>
      <p:sp>
        <p:nvSpPr>
          <p:cNvPr id="26" name="TextBox 25"/>
          <p:cNvSpPr txBox="1"/>
          <p:nvPr/>
        </p:nvSpPr>
        <p:spPr>
          <a:xfrm>
            <a:off x="7326510" y="2739794"/>
            <a:ext cx="4453246" cy="307777"/>
          </a:xfrm>
          <a:prstGeom prst="rect">
            <a:avLst/>
          </a:prstGeom>
          <a:noFill/>
        </p:spPr>
        <p:txBody>
          <a:bodyPr wrap="square" rtlCol="0">
            <a:spAutoFit/>
          </a:bodyPr>
          <a:lstStyle/>
          <a:p>
            <a:r>
              <a:rPr lang="en-US" sz="1400" dirty="0" smtClean="0"/>
              <a:t>Platform: Android clients and Marti Server</a:t>
            </a:r>
            <a:endParaRPr lang="en-US" sz="1400"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2837" y="638528"/>
            <a:ext cx="1135796" cy="759564"/>
          </a:xfrm>
          <a:prstGeom prst="rect">
            <a:avLst/>
          </a:prstGeom>
        </p:spPr>
      </p:pic>
      <p:sp>
        <p:nvSpPr>
          <p:cNvPr id="28" name="TextBox 27"/>
          <p:cNvSpPr txBox="1"/>
          <p:nvPr/>
        </p:nvSpPr>
        <p:spPr>
          <a:xfrm>
            <a:off x="4381637" y="338432"/>
            <a:ext cx="2374500" cy="307777"/>
          </a:xfrm>
          <a:prstGeom prst="rect">
            <a:avLst/>
          </a:prstGeom>
          <a:noFill/>
        </p:spPr>
        <p:txBody>
          <a:bodyPr wrap="square" rtlCol="0">
            <a:spAutoFit/>
          </a:bodyPr>
          <a:lstStyle/>
          <a:p>
            <a:r>
              <a:rPr lang="en-US" sz="1400" dirty="0" smtClean="0"/>
              <a:t>Experiment Control Network</a:t>
            </a:r>
            <a:endParaRPr lang="en-US" sz="1400" dirty="0"/>
          </a:p>
        </p:txBody>
      </p:sp>
      <p:sp>
        <p:nvSpPr>
          <p:cNvPr id="32" name="Rectangle 31"/>
          <p:cNvSpPr/>
          <p:nvPr/>
        </p:nvSpPr>
        <p:spPr>
          <a:xfrm>
            <a:off x="1537138" y="3657600"/>
            <a:ext cx="8521260" cy="53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LL Interface </a:t>
            </a:r>
            <a:endParaRPr lang="en-US" dirty="0"/>
          </a:p>
        </p:txBody>
      </p:sp>
      <p:cxnSp>
        <p:nvCxnSpPr>
          <p:cNvPr id="33" name="Straight Arrow Connector 32"/>
          <p:cNvCxnSpPr/>
          <p:nvPr/>
        </p:nvCxnSpPr>
        <p:spPr>
          <a:xfrm flipH="1" flipV="1">
            <a:off x="8982531" y="3633204"/>
            <a:ext cx="11324" cy="1108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 idx="2"/>
          </p:cNvCxnSpPr>
          <p:nvPr/>
        </p:nvCxnSpPr>
        <p:spPr>
          <a:xfrm flipH="1" flipV="1">
            <a:off x="7463641" y="2636322"/>
            <a:ext cx="1531917" cy="1009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995558" y="2474027"/>
            <a:ext cx="0" cy="1171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995558" y="2462152"/>
            <a:ext cx="1293420" cy="11835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9200249" y="3619347"/>
            <a:ext cx="11324" cy="1108794"/>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7681359" y="2622465"/>
            <a:ext cx="1531917" cy="1009403"/>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213276" y="2460170"/>
            <a:ext cx="0" cy="1171698"/>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213276" y="2448295"/>
            <a:ext cx="1293420" cy="1183573"/>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67433" y="4280929"/>
            <a:ext cx="2374500" cy="1169551"/>
          </a:xfrm>
          <a:prstGeom prst="rect">
            <a:avLst/>
          </a:prstGeom>
          <a:noFill/>
        </p:spPr>
        <p:txBody>
          <a:bodyPr wrap="square" rtlCol="0">
            <a:spAutoFit/>
          </a:bodyPr>
          <a:lstStyle/>
          <a:p>
            <a:r>
              <a:rPr lang="en-US" sz="1400" u="sng" dirty="0" smtClean="0"/>
              <a:t>Green: Read effect</a:t>
            </a:r>
          </a:p>
          <a:p>
            <a:endParaRPr lang="en-US" sz="1400" dirty="0"/>
          </a:p>
          <a:p>
            <a:r>
              <a:rPr lang="en-US" sz="1400" dirty="0" smtClean="0"/>
              <a:t>Example:</a:t>
            </a:r>
          </a:p>
          <a:p>
            <a:r>
              <a:rPr lang="en-US" sz="1400" dirty="0" smtClean="0"/>
              <a:t>Clients failing to get update, or failing to publish updates</a:t>
            </a:r>
          </a:p>
        </p:txBody>
      </p:sp>
      <p:cxnSp>
        <p:nvCxnSpPr>
          <p:cNvPr id="46" name="Straight Arrow Connector 45"/>
          <p:cNvCxnSpPr/>
          <p:nvPr/>
        </p:nvCxnSpPr>
        <p:spPr>
          <a:xfrm flipH="1" flipV="1">
            <a:off x="2137558" y="3040081"/>
            <a:ext cx="469626" cy="591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2474716" y="3034143"/>
            <a:ext cx="469626" cy="591787"/>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2607184" y="3631868"/>
            <a:ext cx="11324" cy="1664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57507" y="3657599"/>
            <a:ext cx="0" cy="164947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015272" y="4267711"/>
            <a:ext cx="2374500" cy="1169551"/>
          </a:xfrm>
          <a:prstGeom prst="rect">
            <a:avLst/>
          </a:prstGeom>
          <a:noFill/>
        </p:spPr>
        <p:txBody>
          <a:bodyPr wrap="square" rtlCol="0">
            <a:spAutoFit/>
          </a:bodyPr>
          <a:lstStyle/>
          <a:p>
            <a:r>
              <a:rPr lang="en-US" sz="1400" u="sng" dirty="0" smtClean="0"/>
              <a:t>Green: Read effect</a:t>
            </a:r>
          </a:p>
          <a:p>
            <a:endParaRPr lang="en-US" sz="1400" dirty="0" smtClean="0"/>
          </a:p>
          <a:p>
            <a:r>
              <a:rPr lang="en-US" sz="1400" dirty="0" smtClean="0"/>
              <a:t>Example: </a:t>
            </a:r>
          </a:p>
          <a:p>
            <a:r>
              <a:rPr lang="en-US" sz="1400" dirty="0" smtClean="0"/>
              <a:t>Whether a new variant was produced or not</a:t>
            </a:r>
            <a:endParaRPr lang="en-US" sz="1400" dirty="0"/>
          </a:p>
        </p:txBody>
      </p:sp>
      <p:sp>
        <p:nvSpPr>
          <p:cNvPr id="52" name="TextBox 51"/>
          <p:cNvSpPr txBox="1"/>
          <p:nvPr/>
        </p:nvSpPr>
        <p:spPr>
          <a:xfrm>
            <a:off x="584701" y="4235959"/>
            <a:ext cx="2124828" cy="2462213"/>
          </a:xfrm>
          <a:prstGeom prst="rect">
            <a:avLst/>
          </a:prstGeom>
          <a:noFill/>
        </p:spPr>
        <p:txBody>
          <a:bodyPr wrap="square" rtlCol="0">
            <a:spAutoFit/>
          </a:bodyPr>
          <a:lstStyle/>
          <a:p>
            <a:r>
              <a:rPr lang="en-US" sz="1400" u="sng" dirty="0"/>
              <a:t>Red: affect </a:t>
            </a:r>
            <a:r>
              <a:rPr lang="en-US" sz="1400" u="sng" dirty="0" smtClean="0"/>
              <a:t>change</a:t>
            </a:r>
          </a:p>
          <a:p>
            <a:r>
              <a:rPr lang="en-US" sz="1400" dirty="0" smtClean="0"/>
              <a:t>Furnish new deployment environment description and mission requirement</a:t>
            </a:r>
          </a:p>
          <a:p>
            <a:endParaRPr lang="en-US" sz="1400" dirty="0"/>
          </a:p>
          <a:p>
            <a:r>
              <a:rPr lang="en-US" sz="1400" dirty="0" smtClean="0"/>
              <a:t>Example:</a:t>
            </a:r>
          </a:p>
          <a:p>
            <a:r>
              <a:rPr lang="en-US" sz="1400" dirty="0" smtClean="0"/>
              <a:t>Target environment does not have GPS satellite signal, there will be 10 clients each sending 1 KB update every minute</a:t>
            </a:r>
          </a:p>
        </p:txBody>
      </p:sp>
      <p:sp>
        <p:nvSpPr>
          <p:cNvPr id="53" name="TextBox 52"/>
          <p:cNvSpPr txBox="1"/>
          <p:nvPr/>
        </p:nvSpPr>
        <p:spPr>
          <a:xfrm>
            <a:off x="7113318" y="4196576"/>
            <a:ext cx="1853710" cy="2031325"/>
          </a:xfrm>
          <a:prstGeom prst="rect">
            <a:avLst/>
          </a:prstGeom>
          <a:noFill/>
        </p:spPr>
        <p:txBody>
          <a:bodyPr wrap="square" rtlCol="0">
            <a:spAutoFit/>
          </a:bodyPr>
          <a:lstStyle/>
          <a:p>
            <a:r>
              <a:rPr lang="en-US" sz="1400" u="sng" dirty="0"/>
              <a:t>Red: affect </a:t>
            </a:r>
            <a:r>
              <a:rPr lang="en-US" sz="1400" u="sng" dirty="0" smtClean="0"/>
              <a:t>change</a:t>
            </a:r>
          </a:p>
          <a:p>
            <a:r>
              <a:rPr lang="en-US" sz="1400" dirty="0" smtClean="0"/>
              <a:t>Manipulate resource state at runtime</a:t>
            </a:r>
          </a:p>
          <a:p>
            <a:endParaRPr lang="en-US" sz="1400" dirty="0"/>
          </a:p>
          <a:p>
            <a:r>
              <a:rPr lang="en-US" sz="1400" dirty="0" smtClean="0"/>
              <a:t>Example:</a:t>
            </a:r>
          </a:p>
          <a:p>
            <a:r>
              <a:rPr lang="en-US" sz="1400" dirty="0" smtClean="0"/>
              <a:t>Network bandwidth went down, GPS signal lost, CPU load went high</a:t>
            </a:r>
          </a:p>
        </p:txBody>
      </p:sp>
      <p:cxnSp>
        <p:nvCxnSpPr>
          <p:cNvPr id="55" name="Elbow Connector 54"/>
          <p:cNvCxnSpPr>
            <a:stCxn id="3" idx="0"/>
            <a:endCxn id="27" idx="3"/>
          </p:cNvCxnSpPr>
          <p:nvPr/>
        </p:nvCxnSpPr>
        <p:spPr>
          <a:xfrm rot="16200000" flipV="1">
            <a:off x="6276671" y="790272"/>
            <a:ext cx="958932" cy="1415008"/>
          </a:xfrm>
          <a:prstGeom prst="bentConnector2">
            <a:avLst/>
          </a:prstGeom>
          <a:ln w="19050">
            <a:solidFill>
              <a:srgbClr val="7030A0"/>
            </a:solidFill>
            <a:prstDash val="dashDot"/>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 idx="0"/>
          </p:cNvCxnSpPr>
          <p:nvPr/>
        </p:nvCxnSpPr>
        <p:spPr>
          <a:xfrm rot="16200000" flipV="1">
            <a:off x="7740237" y="-947550"/>
            <a:ext cx="728356" cy="4369127"/>
          </a:xfrm>
          <a:prstGeom prst="bentConnector2">
            <a:avLst/>
          </a:prstGeom>
          <a:ln w="19050">
            <a:solidFill>
              <a:srgbClr val="7030A0"/>
            </a:solidFill>
            <a:prstDash val="dashDot"/>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7" idx="1"/>
            <a:endCxn id="2" idx="0"/>
          </p:cNvCxnSpPr>
          <p:nvPr/>
        </p:nvCxnSpPr>
        <p:spPr>
          <a:xfrm rot="10800000" flipV="1">
            <a:off x="2607185" y="1018309"/>
            <a:ext cx="2305652" cy="240473"/>
          </a:xfrm>
          <a:prstGeom prst="bentConnector2">
            <a:avLst/>
          </a:prstGeom>
          <a:ln w="19050">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888679" y="140890"/>
            <a:ext cx="3545279" cy="738664"/>
          </a:xfrm>
          <a:prstGeom prst="rect">
            <a:avLst/>
          </a:prstGeom>
          <a:noFill/>
        </p:spPr>
        <p:txBody>
          <a:bodyPr wrap="square" rtlCol="0">
            <a:spAutoFit/>
          </a:bodyPr>
          <a:lstStyle/>
          <a:p>
            <a:r>
              <a:rPr lang="en-US" sz="1400" dirty="0" smtClean="0"/>
              <a:t>Purple dotted: observations sent back from platform to DAS BE (at runtime) and updates sent back to platform from the DAS BE</a:t>
            </a:r>
          </a:p>
        </p:txBody>
      </p:sp>
    </p:spTree>
    <p:extLst>
      <p:ext uri="{BB962C8B-B14F-4D97-AF65-F5344CB8AC3E}">
        <p14:creationId xmlns:p14="http://schemas.microsoft.com/office/powerpoint/2010/main" val="1640000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206" y="356260"/>
            <a:ext cx="10708548" cy="6001643"/>
          </a:xfrm>
          <a:prstGeom prst="rect">
            <a:avLst/>
          </a:prstGeom>
          <a:noFill/>
        </p:spPr>
        <p:txBody>
          <a:bodyPr wrap="square" rtlCol="0">
            <a:spAutoFit/>
          </a:bodyPr>
          <a:lstStyle/>
          <a:p>
            <a:r>
              <a:rPr lang="en-US" sz="1600" dirty="0" smtClean="0"/>
              <a:t>Understanding Intent:</a:t>
            </a:r>
          </a:p>
          <a:p>
            <a:endParaRPr lang="en-US" sz="1600" dirty="0" smtClean="0"/>
          </a:p>
          <a:p>
            <a:r>
              <a:rPr lang="en-US" sz="1600" u="sng" dirty="0" smtClean="0"/>
              <a:t>Functional Intent</a:t>
            </a:r>
            <a:r>
              <a:rPr lang="en-US" sz="1600" dirty="0" smtClean="0"/>
              <a:t>: The </a:t>
            </a:r>
            <a:r>
              <a:rPr lang="en-US" sz="1600" dirty="0" err="1" smtClean="0"/>
              <a:t>ATAKLite</a:t>
            </a:r>
            <a:r>
              <a:rPr lang="en-US" sz="1600" dirty="0" smtClean="0"/>
              <a:t> client and Marti server have their own functional intent:</a:t>
            </a:r>
          </a:p>
          <a:p>
            <a:r>
              <a:rPr lang="en-US" sz="1600" dirty="0"/>
              <a:t>	</a:t>
            </a:r>
            <a:r>
              <a:rPr lang="en-US" sz="1600" dirty="0" err="1" smtClean="0"/>
              <a:t>ATAKLite</a:t>
            </a:r>
            <a:r>
              <a:rPr lang="en-US" sz="1600" dirty="0" smtClean="0"/>
              <a:t>: publish and consume SA data</a:t>
            </a:r>
          </a:p>
          <a:p>
            <a:r>
              <a:rPr lang="en-US" sz="1600" dirty="0"/>
              <a:t>	</a:t>
            </a:r>
            <a:r>
              <a:rPr lang="en-US" sz="1600" dirty="0" smtClean="0"/>
              <a:t>Marti: serve published SA data to subscribed clients</a:t>
            </a:r>
          </a:p>
          <a:p>
            <a:r>
              <a:rPr lang="en-US" sz="1600" dirty="0"/>
              <a:t> </a:t>
            </a:r>
            <a:r>
              <a:rPr lang="en-US" sz="1600" dirty="0" smtClean="0"/>
              <a:t>                 </a:t>
            </a:r>
            <a:r>
              <a:rPr lang="en-US" sz="1600" u="sng" dirty="0" smtClean="0"/>
              <a:t>How can LL check Functional Intent</a:t>
            </a:r>
            <a:r>
              <a:rPr lang="en-US" sz="1600" dirty="0" smtClean="0"/>
              <a:t>: </a:t>
            </a:r>
          </a:p>
          <a:p>
            <a:pPr marL="1657350" lvl="3" indent="-285750">
              <a:buFont typeface="Arial" panose="020B0604020202020204" pitchFamily="34" charset="0"/>
              <a:buChar char="•"/>
            </a:pPr>
            <a:r>
              <a:rPr lang="en-US" sz="1600" dirty="0" smtClean="0"/>
              <a:t>Run platform applications, have clients publish SA data and see if subscribed clients get them</a:t>
            </a:r>
          </a:p>
          <a:p>
            <a:r>
              <a:rPr lang="en-US" sz="1600" u="sng" dirty="0" smtClean="0"/>
              <a:t>Resource Intent</a:t>
            </a:r>
            <a:r>
              <a:rPr lang="en-US" sz="1600" dirty="0" smtClean="0"/>
              <a:t>:</a:t>
            </a:r>
          </a:p>
          <a:p>
            <a:r>
              <a:rPr lang="en-US" sz="1600" dirty="0" smtClean="0"/>
              <a:t>                 The applications have an expectation of resources that they need, and the target deployment </a:t>
            </a:r>
          </a:p>
          <a:p>
            <a:r>
              <a:rPr lang="en-US" sz="1600" dirty="0"/>
              <a:t>	</a:t>
            </a:r>
            <a:r>
              <a:rPr lang="en-US" sz="1600" dirty="0" smtClean="0"/>
              <a:t>environment provides a set of resources</a:t>
            </a:r>
          </a:p>
          <a:p>
            <a:r>
              <a:rPr lang="en-US" sz="1600" dirty="0"/>
              <a:t>	</a:t>
            </a:r>
            <a:r>
              <a:rPr lang="en-US" sz="1600" u="sng" dirty="0" smtClean="0"/>
              <a:t>How can LL check Resource Intent</a:t>
            </a:r>
            <a:r>
              <a:rPr lang="en-US" sz="1600" dirty="0" smtClean="0"/>
              <a:t>: </a:t>
            </a:r>
          </a:p>
          <a:p>
            <a:pPr marL="2114550" lvl="4" indent="-285750">
              <a:buFont typeface="Arial" panose="020B0604020202020204" pitchFamily="34" charset="0"/>
              <a:buChar char="•"/>
            </a:pPr>
            <a:r>
              <a:rPr lang="en-US" sz="1600" dirty="0" smtClean="0"/>
              <a:t>Set the platform resources as specified and see if the functional intent is met</a:t>
            </a:r>
          </a:p>
          <a:p>
            <a:pPr marL="2114550" lvl="4" indent="-285750">
              <a:buFont typeface="Arial" panose="020B0604020202020204" pitchFamily="34" charset="0"/>
              <a:buChar char="•"/>
            </a:pPr>
            <a:r>
              <a:rPr lang="en-US" sz="1600" dirty="0" smtClean="0"/>
              <a:t>Vary the platform resources and see what the impact its</a:t>
            </a:r>
          </a:p>
          <a:p>
            <a:r>
              <a:rPr lang="en-US" sz="1600" u="sng" dirty="0" smtClean="0"/>
              <a:t>Mission Intent</a:t>
            </a:r>
            <a:r>
              <a:rPr lang="en-US" sz="1600" dirty="0" smtClean="0"/>
              <a:t>:</a:t>
            </a:r>
          </a:p>
          <a:p>
            <a:r>
              <a:rPr lang="en-US" sz="1600" dirty="0" smtClean="0"/>
              <a:t>	Constraints over functional intent—that the clients publish this frequently, or this size, or needs </a:t>
            </a:r>
          </a:p>
          <a:p>
            <a:r>
              <a:rPr lang="en-US" sz="1600" dirty="0"/>
              <a:t>	</a:t>
            </a:r>
            <a:r>
              <a:rPr lang="en-US" sz="1600" dirty="0" smtClean="0"/>
              <a:t>this level of accuracy or security</a:t>
            </a:r>
          </a:p>
          <a:p>
            <a:r>
              <a:rPr lang="en-US" sz="1600" dirty="0"/>
              <a:t>	</a:t>
            </a:r>
            <a:r>
              <a:rPr lang="en-US" sz="1600" u="sng" dirty="0" smtClean="0"/>
              <a:t>How can LL check Mission Intent</a:t>
            </a:r>
            <a:r>
              <a:rPr lang="en-US" sz="1600" dirty="0" smtClean="0"/>
              <a:t>:</a:t>
            </a:r>
          </a:p>
          <a:p>
            <a:pPr marL="2114550" lvl="4" indent="-285750">
              <a:buFont typeface="Arial" panose="020B0604020202020204" pitchFamily="34" charset="0"/>
              <a:buChar char="•"/>
            </a:pPr>
            <a:r>
              <a:rPr lang="en-US" sz="1600" dirty="0" smtClean="0"/>
              <a:t>Set the platform as specified and see if the functional intent is met</a:t>
            </a:r>
          </a:p>
          <a:p>
            <a:pPr marL="2114550" lvl="4" indent="-285750">
              <a:buFont typeface="Arial" panose="020B0604020202020204" pitchFamily="34" charset="0"/>
              <a:buChar char="•"/>
            </a:pPr>
            <a:r>
              <a:rPr lang="en-US" sz="1600" dirty="0" smtClean="0"/>
              <a:t>Vary the platform– </a:t>
            </a:r>
            <a:r>
              <a:rPr lang="en-US" sz="1600" dirty="0" err="1" smtClean="0"/>
              <a:t>i.e</a:t>
            </a:r>
            <a:r>
              <a:rPr lang="en-US" sz="1600" dirty="0" smtClean="0"/>
              <a:t>, have a client try to connect w/o authentication, or make higher or lower accuracy GPS data available, have a client publish more frequently and see what the impact is</a:t>
            </a:r>
            <a:endParaRPr lang="en-US" sz="1600" dirty="0"/>
          </a:p>
          <a:p>
            <a:endParaRPr lang="en-US" sz="1600" dirty="0" smtClean="0"/>
          </a:p>
          <a:p>
            <a:endParaRPr lang="en-US" sz="1600" dirty="0"/>
          </a:p>
          <a:p>
            <a:r>
              <a:rPr lang="en-US" sz="1600" dirty="0" smtClean="0"/>
              <a:t>This approach should work whether we adapt Offline or Online– and will likely help them cross of over the apparent semantic barrier they have with our stuff and the rest of the performer (that seem to offer manipulation of runtime conditions)</a:t>
            </a:r>
          </a:p>
        </p:txBody>
      </p:sp>
    </p:spTree>
    <p:extLst>
      <p:ext uri="{BB962C8B-B14F-4D97-AF65-F5344CB8AC3E}">
        <p14:creationId xmlns:p14="http://schemas.microsoft.com/office/powerpoint/2010/main" val="36241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1189</Words>
  <Application>Microsoft Office PowerPoint</Application>
  <PresentationFormat>Widescreen</PresentationFormat>
  <Paragraphs>155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Narrow</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ppal</dc:creator>
  <cp:lastModifiedBy>ppal</cp:lastModifiedBy>
  <cp:revision>29</cp:revision>
  <dcterms:created xsi:type="dcterms:W3CDTF">2016-05-09T20:07:54Z</dcterms:created>
  <dcterms:modified xsi:type="dcterms:W3CDTF">2016-05-11T14:32:15Z</dcterms:modified>
</cp:coreProperties>
</file>