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27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2">
          <p15:clr>
            <a:srgbClr val="A4A3A4"/>
          </p15:clr>
        </p15:guide>
        <p15:guide id="2" pos="2881">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76229" autoAdjust="0"/>
  </p:normalViewPr>
  <p:slideViewPr>
    <p:cSldViewPr snapToGrid="0" showGuides="1">
      <p:cViewPr>
        <p:scale>
          <a:sx n="74" d="100"/>
          <a:sy n="74" d="100"/>
        </p:scale>
        <p:origin x="-912" y="-72"/>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7/18/2016</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7/18/2016</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224973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7/18/2016</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5" y="1066799"/>
            <a:ext cx="4905340" cy="4033235"/>
          </a:xfrm>
          <a:solidFill>
            <a:schemeClr val="accent1">
              <a:lumMod val="20000"/>
              <a:lumOff val="80000"/>
            </a:schemeClr>
          </a:solidFill>
        </p:spPr>
        <p:txBody>
          <a:bodyPr/>
          <a:lstStyle/>
          <a:p>
            <a:pPr marL="0" indent="0">
              <a:buNone/>
            </a:pPr>
            <a:r>
              <a:rPr lang="en-US" sz="1400" b="1" dirty="0" smtClean="0"/>
              <a:t>Key technical </a:t>
            </a:r>
            <a:r>
              <a:rPr lang="en-US" sz="1400" b="1" dirty="0"/>
              <a:t>a</a:t>
            </a:r>
            <a:r>
              <a:rPr lang="en-US" sz="1400" b="1" dirty="0" smtClean="0"/>
              <a:t>ccomplishments</a:t>
            </a:r>
          </a:p>
          <a:p>
            <a:pPr marL="137160" indent="-137160"/>
            <a:r>
              <a:rPr lang="en-US" sz="1200" dirty="0" smtClean="0"/>
              <a:t>(1) Updated DAS and other infrastructure to reflect the ontology changes. This has several aspects:</a:t>
            </a:r>
          </a:p>
          <a:p>
            <a:pPr marL="537210" lvl="1" indent="-137160"/>
            <a:r>
              <a:rPr lang="en-US" sz="1100" dirty="0" smtClean="0"/>
              <a:t>Migrated to property-based descriptions instead of functional hierarchies (e.g. </a:t>
            </a:r>
            <a:r>
              <a:rPr lang="en-US" sz="1100" dirty="0" err="1" smtClean="0"/>
              <a:t>LocationProvider</a:t>
            </a:r>
            <a:r>
              <a:rPr lang="en-US" sz="1100" dirty="0" smtClean="0"/>
              <a:t> with </a:t>
            </a:r>
            <a:r>
              <a:rPr lang="en-US" sz="1100" b="1" dirty="0" smtClean="0"/>
              <a:t>Trusted </a:t>
            </a:r>
            <a:r>
              <a:rPr lang="en-US" sz="1100" dirty="0" smtClean="0"/>
              <a:t>property vs. </a:t>
            </a:r>
            <a:r>
              <a:rPr lang="en-US" sz="1100" dirty="0" err="1" smtClean="0"/>
              <a:t>TrustedLocationProvider</a:t>
            </a:r>
            <a:r>
              <a:rPr lang="en-US" sz="1100" dirty="0" smtClean="0"/>
              <a:t> as its own functional type).</a:t>
            </a:r>
          </a:p>
          <a:p>
            <a:pPr marL="537210" lvl="1" indent="-137160"/>
            <a:r>
              <a:rPr lang="en-US" sz="1100" dirty="0" smtClean="0"/>
              <a:t>Added </a:t>
            </a:r>
            <a:r>
              <a:rPr lang="en-US" sz="1100" i="1" dirty="0" smtClean="0"/>
              <a:t>functional aspects </a:t>
            </a:r>
            <a:r>
              <a:rPr lang="en-US" sz="1100" dirty="0" smtClean="0"/>
              <a:t> to support related functionality.  For instance,  a single class (DFU) might implement both encryption and decryption, but when doing program synthesis we need to know which operation to use.</a:t>
            </a:r>
            <a:endParaRPr lang="en-US" sz="1100" dirty="0" smtClean="0">
              <a:solidFill>
                <a:srgbClr val="FF0000"/>
              </a:solidFill>
            </a:endParaRPr>
          </a:p>
          <a:p>
            <a:pPr marL="137160" indent="-137160"/>
            <a:r>
              <a:rPr lang="en-US" sz="1200" dirty="0" smtClean="0"/>
              <a:t>(2) Continued work on DSL to support functional aspects and investigate how to make the DSL more dynamic</a:t>
            </a:r>
            <a:endParaRPr lang="en-US" sz="500" dirty="0">
              <a:solidFill>
                <a:srgbClr val="FF0000"/>
              </a:solidFill>
            </a:endParaRPr>
          </a:p>
          <a:p>
            <a:pPr marL="137160" indent="-137160"/>
            <a:r>
              <a:rPr lang="en-US" sz="1200" dirty="0" smtClean="0"/>
              <a:t>(3) Supported Lincoln risk-reduction effort relating to running Android emulators in their test environment.</a:t>
            </a:r>
          </a:p>
          <a:p>
            <a:pPr marL="137160" indent="-137160"/>
            <a:r>
              <a:rPr lang="en-US" sz="1200" dirty="0" smtClean="0"/>
              <a:t>(4) Explored options for composition of DFUs to gain new functionality.  There are multiple aspects we are investigating:</a:t>
            </a:r>
          </a:p>
          <a:p>
            <a:pPr marL="537210" lvl="1" indent="-137160"/>
            <a:r>
              <a:rPr lang="en-US" sz="1100" dirty="0" smtClean="0"/>
              <a:t>The logical structure that allows the analysis to decide that combining two functional aspects would satisfy a functional specification </a:t>
            </a:r>
          </a:p>
          <a:p>
            <a:pPr marL="537210" lvl="1" indent="-137160"/>
            <a:r>
              <a:rPr lang="en-US" sz="1100" dirty="0" smtClean="0"/>
              <a:t>The code synthesis of two functional aspects into the combined functionality, resulting in a new DFU</a:t>
            </a:r>
          </a:p>
        </p:txBody>
      </p:sp>
      <p:sp>
        <p:nvSpPr>
          <p:cNvPr id="6" name="Content Placeholder 5"/>
          <p:cNvSpPr>
            <a:spLocks noGrp="1"/>
          </p:cNvSpPr>
          <p:nvPr>
            <p:ph sz="quarter" idx="15"/>
          </p:nvPr>
        </p:nvSpPr>
        <p:spPr>
          <a:xfrm>
            <a:off x="5573026" y="1066800"/>
            <a:ext cx="3195397"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Still some uncertainty how to deal with expected outputs of Lincoln’s perturbations.  Lincoln clearly wants to be able to validate that ‘intent’ was preserved, but given the set of ‘knobs’ we’re providing them, it isn’t clear that we’ll be able to clearly map particular tests to individual knob settings.  </a:t>
            </a:r>
            <a:endParaRPr lang="en-US" sz="1400" dirty="0"/>
          </a:p>
          <a:p>
            <a:pPr marL="137160" indent="-137160"/>
            <a:endParaRPr lang="en-US" sz="1400" dirty="0" smtClean="0"/>
          </a:p>
          <a:p>
            <a:pPr marL="137160" indent="-137160"/>
            <a:r>
              <a:rPr lang="en-US" sz="1400" dirty="0" smtClean="0"/>
              <a:t>Programmatic:</a:t>
            </a:r>
          </a:p>
          <a:p>
            <a:pPr marL="537210" lvl="1" indent="-137160"/>
            <a:r>
              <a:rPr lang="en-US" sz="1200" dirty="0" smtClean="0">
                <a:solidFill>
                  <a:srgbClr val="FF0000"/>
                </a:solidFill>
              </a:rPr>
              <a:t>Key personnel: </a:t>
            </a:r>
            <a:r>
              <a:rPr lang="en-US" sz="1200" dirty="0" err="1" smtClean="0">
                <a:solidFill>
                  <a:srgbClr val="FF0000"/>
                </a:solidFill>
              </a:rPr>
              <a:t>Heng</a:t>
            </a:r>
            <a:r>
              <a:rPr lang="en-US" sz="1200" dirty="0" smtClean="0">
                <a:solidFill>
                  <a:srgbClr val="FF0000"/>
                </a:solidFill>
              </a:rPr>
              <a:t> and his student moved from Syracuse to UC Riverside 6/30.  Closing out contract with Syracuse still in-process.   BBN issued an Authorization to Proceed to UC Riverside to ensure smooth transition.</a:t>
            </a:r>
            <a:endParaRPr lang="en-US" sz="1400" dirty="0" smtClean="0"/>
          </a:p>
          <a:p>
            <a:pPr marL="137160" indent="-137160"/>
            <a:endParaRPr lang="en-US" sz="1400" dirty="0"/>
          </a:p>
          <a:p>
            <a:pPr marL="137160" indent="-137160"/>
            <a:r>
              <a:rPr lang="en-US" sz="1400" dirty="0" smtClean="0"/>
              <a:t>Financial:</a:t>
            </a:r>
          </a:p>
          <a:p>
            <a:pPr marL="537210" lvl="1" indent="-137160"/>
            <a:r>
              <a:rPr lang="en-US" sz="1200" dirty="0" smtClean="0">
                <a:solidFill>
                  <a:srgbClr val="FF0000"/>
                </a:solidFill>
              </a:rPr>
              <a:t>None</a:t>
            </a:r>
          </a:p>
        </p:txBody>
      </p:sp>
      <p:sp>
        <p:nvSpPr>
          <p:cNvPr id="7" name="Content Placeholder 6"/>
          <p:cNvSpPr>
            <a:spLocks noGrp="1"/>
          </p:cNvSpPr>
          <p:nvPr>
            <p:ph sz="quarter" idx="16"/>
          </p:nvPr>
        </p:nvSpPr>
        <p:spPr>
          <a:xfrm>
            <a:off x="405496" y="5364343"/>
            <a:ext cx="4990752" cy="1002249"/>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200" dirty="0" smtClean="0">
                <a:solidFill>
                  <a:srgbClr val="FF0000"/>
                </a:solidFill>
              </a:rPr>
              <a:t>Complete CP2</a:t>
            </a:r>
          </a:p>
          <a:p>
            <a:pPr marL="137160" indent="-137160"/>
            <a:r>
              <a:rPr lang="en-US" sz="1200" dirty="0" smtClean="0">
                <a:solidFill>
                  <a:srgbClr val="FF0000"/>
                </a:solidFill>
              </a:rPr>
              <a:t>Prepare for PI meeting </a:t>
            </a:r>
          </a:p>
          <a:p>
            <a:pPr marL="137160" indent="-137160"/>
            <a:r>
              <a:rPr lang="en-US" sz="1200" dirty="0" smtClean="0">
                <a:solidFill>
                  <a:srgbClr val="FF0000"/>
                </a:solidFill>
              </a:rPr>
              <a:t>Explore options for closer integration of knowledge base with DSL</a:t>
            </a:r>
          </a:p>
          <a:p>
            <a:pPr marL="137160" indent="-137160"/>
            <a:endParaRPr lang="en-US" sz="1400" dirty="0" smtClean="0">
              <a:solidFill>
                <a:srgbClr val="FF0000"/>
              </a:solidFill>
            </a:endParaRPr>
          </a:p>
          <a:p>
            <a:endParaRPr lang="en-US" dirty="0"/>
          </a:p>
        </p:txBody>
      </p:sp>
      <p:sp>
        <p:nvSpPr>
          <p:cNvPr id="34" name="Title 33"/>
          <p:cNvSpPr>
            <a:spLocks noGrp="1"/>
          </p:cNvSpPr>
          <p:nvPr>
            <p:ph type="ctrTitle"/>
          </p:nvPr>
        </p:nvSpPr>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(7/2016)</a:t>
            </a:r>
            <a:endParaRPr lang="en-US" dirty="0">
              <a:solidFill>
                <a:srgbClr val="FF0000"/>
              </a:solidFill>
            </a:endParaRPr>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4860</TotalTime>
  <Words>308</Words>
  <Application>Microsoft Office PowerPoint</Application>
  <PresentationFormat>On-screen Show (4:3)</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vt:lpstr>
      <vt:lpstr>BBN / IMMoRTALS (7/2016)</vt:lpstr>
    </vt:vector>
  </TitlesOfParts>
  <Company>Wyle Information Systems - DARPA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Prime Performer’s Name</dc:title>
  <dc:creator>Parikh, Rinku (contr-i2o)</dc:creator>
  <cp:lastModifiedBy>matt</cp:lastModifiedBy>
  <cp:revision>53</cp:revision>
  <cp:lastPrinted>2011-09-22T20:00:03Z</cp:lastPrinted>
  <dcterms:created xsi:type="dcterms:W3CDTF">2014-10-27T21:05:51Z</dcterms:created>
  <dcterms:modified xsi:type="dcterms:W3CDTF">2016-07-18T14:18:40Z</dcterms:modified>
</cp:coreProperties>
</file>