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varScale="1">
        <p:scale>
          <a:sx n="125" d="100"/>
          <a:sy n="125" d="100"/>
        </p:scale>
        <p:origin x="780" y="96"/>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6/20/2016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6/20/2016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6/20/2016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5" y="1066799"/>
            <a:ext cx="4965401" cy="4606637"/>
          </a:xfrm>
          <a:solidFill>
            <a:schemeClr val="accent1">
              <a:lumMod val="20000"/>
              <a:lumOff val="80000"/>
            </a:schemeClr>
          </a:solidFill>
        </p:spPr>
        <p:txBody>
          <a:bodyPr/>
          <a:lstStyle/>
          <a:p>
            <a:pPr marL="0" indent="0">
              <a:buNone/>
            </a:pPr>
            <a:r>
              <a:rPr lang="en-US" sz="1600" b="1" dirty="0" smtClean="0"/>
              <a:t>Key technical </a:t>
            </a:r>
            <a:r>
              <a:rPr lang="en-US" sz="1600" b="1" dirty="0"/>
              <a:t>a</a:t>
            </a:r>
            <a:r>
              <a:rPr lang="en-US" sz="1600" b="1" dirty="0" smtClean="0"/>
              <a:t>ccomplishments</a:t>
            </a:r>
          </a:p>
          <a:p>
            <a:pPr marL="137160" indent="-137160"/>
            <a:r>
              <a:rPr lang="en-US" sz="1400" dirty="0" smtClean="0"/>
              <a:t>(1) </a:t>
            </a:r>
            <a:r>
              <a:rPr lang="en-US" sz="1400" dirty="0" smtClean="0"/>
              <a:t>Simplified the mechanism to indicate </a:t>
            </a:r>
            <a:r>
              <a:rPr lang="en-US" sz="1400" dirty="0" smtClean="0"/>
              <a:t>functional specification. Instead of URLs to Java annotation objects, functionality definition and use are now marked with more readable and intuitive </a:t>
            </a:r>
            <a:r>
              <a:rPr lang="en-US" sz="1400" i="1" dirty="0" smtClean="0"/>
              <a:t>tags</a:t>
            </a:r>
            <a:r>
              <a:rPr lang="en-US" sz="1400" dirty="0" smtClean="0"/>
              <a:t>, and the binding from these tags to Java annotations are auto generated.</a:t>
            </a:r>
            <a:endParaRPr lang="en-US" sz="1400" dirty="0" smtClean="0">
              <a:solidFill>
                <a:srgbClr val="FF0000"/>
              </a:solidFill>
            </a:endParaRPr>
          </a:p>
          <a:p>
            <a:pPr marL="137160" indent="-137160"/>
            <a:r>
              <a:rPr lang="en-US" sz="1400" dirty="0" smtClean="0"/>
              <a:t>(2) Flattened the ontology; moved to property-based descriptions </a:t>
            </a:r>
            <a:r>
              <a:rPr lang="en-US" sz="1400" smtClean="0"/>
              <a:t>instead </a:t>
            </a:r>
            <a:r>
              <a:rPr lang="en-US" sz="1400" smtClean="0"/>
              <a:t>of </a:t>
            </a:r>
            <a:r>
              <a:rPr lang="en-US" sz="1400" dirty="0" smtClean="0"/>
              <a:t>deep hierarchy. This </a:t>
            </a:r>
            <a:r>
              <a:rPr lang="en-US" sz="1400" dirty="0" smtClean="0"/>
              <a:t>is</a:t>
            </a:r>
            <a:r>
              <a:rPr lang="en-US" sz="1400" dirty="0" smtClean="0"/>
              <a:t> </a:t>
            </a:r>
            <a:r>
              <a:rPr lang="en-US" sz="1400" dirty="0" smtClean="0"/>
              <a:t>a necessary </a:t>
            </a:r>
            <a:r>
              <a:rPr lang="en-US" sz="1400" dirty="0" smtClean="0"/>
              <a:t>step </a:t>
            </a:r>
            <a:r>
              <a:rPr lang="en-US" sz="1400" dirty="0" smtClean="0"/>
              <a:t>toward </a:t>
            </a:r>
            <a:r>
              <a:rPr lang="en-US" sz="1400" dirty="0" smtClean="0"/>
              <a:t>program evolution involving DFU composition. </a:t>
            </a:r>
            <a:r>
              <a:rPr lang="en-US" sz="1400" dirty="0" smtClean="0"/>
              <a:t>Also enables easier substitution of functionality.</a:t>
            </a:r>
            <a:endParaRPr lang="en-US" sz="1400" dirty="0" smtClean="0"/>
          </a:p>
          <a:p>
            <a:pPr marL="137160" indent="-137160"/>
            <a:r>
              <a:rPr lang="en-US" sz="1400" dirty="0" smtClean="0"/>
              <a:t>(</a:t>
            </a:r>
            <a:r>
              <a:rPr lang="en-US" sz="1400" dirty="0" smtClean="0"/>
              <a:t>3) Improved </a:t>
            </a:r>
            <a:r>
              <a:rPr lang="en-US" sz="1400" dirty="0" smtClean="0"/>
              <a:t>Resource DSL </a:t>
            </a:r>
            <a:r>
              <a:rPr lang="en-US" sz="1400" dirty="0" smtClean="0"/>
              <a:t>to support </a:t>
            </a:r>
            <a:r>
              <a:rPr lang="en-US" sz="1400" dirty="0" smtClean="0"/>
              <a:t>numeric calculation involving resources (needed for our Challenge </a:t>
            </a:r>
            <a:r>
              <a:rPr lang="en-US" sz="1400" dirty="0"/>
              <a:t>P</a:t>
            </a:r>
            <a:r>
              <a:rPr lang="en-US" sz="1400" dirty="0" smtClean="0"/>
              <a:t>roblem 2,  </a:t>
            </a:r>
            <a:r>
              <a:rPr lang="en-US" sz="1400" dirty="0" smtClean="0"/>
              <a:t>e.g. </a:t>
            </a:r>
            <a:r>
              <a:rPr lang="en-US" sz="1400" dirty="0" smtClean="0"/>
              <a:t>bandwidth </a:t>
            </a:r>
            <a:r>
              <a:rPr lang="en-US" sz="1400" dirty="0" smtClean="0"/>
              <a:t>consumption across multiple </a:t>
            </a:r>
            <a:r>
              <a:rPr lang="en-US" sz="1400" dirty="0" smtClean="0"/>
              <a:t>components).</a:t>
            </a:r>
            <a:endParaRPr lang="en-US" sz="600" dirty="0">
              <a:solidFill>
                <a:srgbClr val="FF0000"/>
              </a:solidFill>
            </a:endParaRPr>
          </a:p>
          <a:p>
            <a:pPr marL="137160" indent="-137160"/>
            <a:r>
              <a:rPr lang="en-US" sz="1400" dirty="0" smtClean="0"/>
              <a:t>(4) Began packaging of software for execution in Lincoln’s testbed environment.</a:t>
            </a:r>
          </a:p>
          <a:p>
            <a:pPr marL="137160" indent="-137160"/>
            <a:r>
              <a:rPr lang="en-US" sz="1400" dirty="0" smtClean="0"/>
              <a:t>(5) Expanded Challenge Problem 1 to </a:t>
            </a:r>
            <a:r>
              <a:rPr lang="en-US" sz="1400" dirty="0" smtClean="0"/>
              <a:t>include code-modification adaptation. The added mission </a:t>
            </a:r>
            <a:r>
              <a:rPr lang="en-US" sz="1400" dirty="0" smtClean="0"/>
              <a:t>requirement </a:t>
            </a:r>
            <a:r>
              <a:rPr lang="en-US" sz="1400" dirty="0" smtClean="0"/>
              <a:t>to encrypt all data </a:t>
            </a:r>
            <a:r>
              <a:rPr lang="en-US" sz="1400" dirty="0" smtClean="0"/>
              <a:t>written to disk </a:t>
            </a:r>
            <a:r>
              <a:rPr lang="en-US" sz="1400" dirty="0" smtClean="0"/>
              <a:t>cannot be covered by substitution, and will require DFU composition and modifying the code that writes to disk</a:t>
            </a:r>
            <a:r>
              <a:rPr lang="en-US" sz="1400" dirty="0" smtClean="0"/>
              <a:t>.</a:t>
            </a:r>
            <a:endParaRPr lang="en-US" sz="1400" dirty="0" smtClean="0"/>
          </a:p>
        </p:txBody>
      </p:sp>
      <p:sp>
        <p:nvSpPr>
          <p:cNvPr id="6" name="Content Placeholder 5"/>
          <p:cNvSpPr>
            <a:spLocks noGrp="1"/>
          </p:cNvSpPr>
          <p:nvPr>
            <p:ph sz="quarter" idx="15"/>
          </p:nvPr>
        </p:nvSpPr>
        <p:spPr>
          <a:xfrm>
            <a:off x="5573026" y="1066800"/>
            <a:ext cx="3195397"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Still some uncertainty </a:t>
            </a:r>
            <a:r>
              <a:rPr lang="en-US" sz="1200" dirty="0" smtClean="0">
                <a:solidFill>
                  <a:srgbClr val="FF0000"/>
                </a:solidFill>
              </a:rPr>
              <a:t>on how </a:t>
            </a:r>
            <a:r>
              <a:rPr lang="en-US" sz="1200" dirty="0" smtClean="0">
                <a:solidFill>
                  <a:srgbClr val="FF0000"/>
                </a:solidFill>
              </a:rPr>
              <a:t>to deal with expected outputs of Lincoln’s perturbations.  </a:t>
            </a:r>
            <a:endParaRPr lang="en-US" sz="1200" dirty="0" smtClean="0">
              <a:solidFill>
                <a:srgbClr val="FF0000"/>
              </a:solidFill>
            </a:endParaRPr>
          </a:p>
          <a:p>
            <a:pPr marL="537210" lvl="1" indent="-137160"/>
            <a:r>
              <a:rPr lang="en-US" sz="1200" dirty="0" smtClean="0">
                <a:solidFill>
                  <a:srgbClr val="FF0000"/>
                </a:solidFill>
              </a:rPr>
              <a:t>Continuing internal discussion about what </a:t>
            </a:r>
            <a:r>
              <a:rPr lang="en-US" sz="1200" dirty="0">
                <a:solidFill>
                  <a:srgbClr val="FF0000"/>
                </a:solidFill>
              </a:rPr>
              <a:t>and how much can BRASS expect in terms of semantic specification of code (application programs, libraries</a:t>
            </a:r>
            <a:r>
              <a:rPr lang="en-US" sz="1200" dirty="0" smtClean="0">
                <a:solidFill>
                  <a:srgbClr val="FF0000"/>
                </a:solidFill>
              </a:rPr>
              <a:t>).</a:t>
            </a:r>
            <a:endParaRPr lang="en-US" sz="1200" dirty="0">
              <a:solidFill>
                <a:srgbClr val="FF0000"/>
              </a:solidFill>
            </a:endParaRPr>
          </a:p>
          <a:p>
            <a:pPr marL="537210" lvl="1" indent="-137160"/>
            <a:endParaRPr lang="en-US" sz="1400" dirty="0" smtClean="0"/>
          </a:p>
          <a:p>
            <a:pPr marL="137160" indent="-137160"/>
            <a:r>
              <a:rPr lang="en-US" sz="1400" dirty="0" smtClean="0"/>
              <a:t>Programmatic:</a:t>
            </a:r>
          </a:p>
          <a:p>
            <a:pPr marL="537210" lvl="1" indent="-137160"/>
            <a:r>
              <a:rPr lang="en-US" sz="1200" dirty="0" smtClean="0">
                <a:solidFill>
                  <a:srgbClr val="FF0000"/>
                </a:solidFill>
              </a:rPr>
              <a:t>Key personnel: </a:t>
            </a:r>
            <a:r>
              <a:rPr lang="en-US" sz="1200" dirty="0" err="1" smtClean="0">
                <a:solidFill>
                  <a:srgbClr val="FF0000"/>
                </a:solidFill>
              </a:rPr>
              <a:t>Heng</a:t>
            </a:r>
            <a:r>
              <a:rPr lang="en-US" sz="1200" dirty="0" smtClean="0">
                <a:solidFill>
                  <a:srgbClr val="FF0000"/>
                </a:solidFill>
              </a:rPr>
              <a:t> Yin is </a:t>
            </a:r>
            <a:r>
              <a:rPr lang="en-US" sz="1200" dirty="0" smtClean="0">
                <a:solidFill>
                  <a:srgbClr val="FF0000"/>
                </a:solidFill>
              </a:rPr>
              <a:t>moving from Syracuse to UC Riverside 6/30.  Working on closing out contract with Syracuse and initiating contract with UC Riverside to ensure smooth transition.</a:t>
            </a:r>
            <a:endParaRPr lang="en-US" sz="1400" dirty="0" smtClean="0"/>
          </a:p>
          <a:p>
            <a:pPr marL="137160" indent="-137160"/>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5" y="5763589"/>
            <a:ext cx="4965400" cy="887384"/>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200" dirty="0" smtClean="0">
                <a:solidFill>
                  <a:srgbClr val="FF0000"/>
                </a:solidFill>
              </a:rPr>
              <a:t>Evolve our DAS to support changes in ontology and expanded CP1.</a:t>
            </a:r>
          </a:p>
          <a:p>
            <a:pPr marL="137160" indent="-137160"/>
            <a:r>
              <a:rPr lang="en-US" sz="1200" dirty="0" smtClean="0">
                <a:solidFill>
                  <a:srgbClr val="FF0000"/>
                </a:solidFill>
              </a:rPr>
              <a:t>Continue fleshing out </a:t>
            </a:r>
            <a:r>
              <a:rPr lang="en-US" sz="1200" dirty="0" smtClean="0">
                <a:solidFill>
                  <a:srgbClr val="FF0000"/>
                </a:solidFill>
              </a:rPr>
              <a:t>CP2</a:t>
            </a:r>
            <a:endParaRPr lang="en-US" sz="1400" dirty="0" smtClean="0">
              <a:solidFill>
                <a:srgbClr val="FF0000"/>
              </a:solidFill>
            </a:endParaRP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(6/2016)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4852</TotalTime>
  <Words>274</Words>
  <Application>Microsoft Office PowerPoint</Application>
  <PresentationFormat>On-screen Show (4:3)</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BBN / IMMoRTALS (6/2016)</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ppal</cp:lastModifiedBy>
  <cp:revision>52</cp:revision>
  <cp:lastPrinted>2011-09-22T20:00:03Z</cp:lastPrinted>
  <dcterms:created xsi:type="dcterms:W3CDTF">2014-10-27T21:05:51Z</dcterms:created>
  <dcterms:modified xsi:type="dcterms:W3CDTF">2016-06-20T13:06:48Z</dcterms:modified>
</cp:coreProperties>
</file>