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3"/>
  </p:notesMasterIdLst>
  <p:handoutMasterIdLst>
    <p:handoutMasterId r:id="rId4"/>
  </p:handoutMasterIdLst>
  <p:sldIdLst>
    <p:sldId id="270" r:id="rId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90" autoAdjust="0"/>
    <p:restoredTop sz="76229" autoAdjust="0"/>
  </p:normalViewPr>
  <p:slideViewPr>
    <p:cSldViewPr snapToGrid="0" showGuides="1">
      <p:cViewPr varScale="1">
        <p:scale>
          <a:sx n="78" d="100"/>
          <a:sy n="78" d="100"/>
        </p:scale>
        <p:origin x="1074" y="96"/>
      </p:cViewPr>
      <p:guideLst>
        <p:guide orient="horz" pos="2162"/>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3/2/2016</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smtClean="0">
                <a:solidFill>
                  <a:schemeClr val="bg1">
                    <a:lumMod val="65000"/>
                  </a:schemeClr>
                </a:solidFill>
                <a:latin typeface="Tahoma" pitchFamily="34" charset="0"/>
                <a:ea typeface="Tahoma" pitchFamily="34" charset="0"/>
                <a:cs typeface="Tahoma" pitchFamily="34" charset="0"/>
              </a:rPr>
              <a:t>Distribution Statement</a:t>
            </a:r>
            <a:endParaRPr lang="en-US" dirty="0">
              <a:solidFill>
                <a:schemeClr val="bg1">
                  <a:lumMod val="65000"/>
                </a:schemeClr>
              </a:solidFill>
              <a:latin typeface="Tahoma" pitchFamily="34" charset="0"/>
              <a:ea typeface="Tahoma" pitchFamily="34" charset="0"/>
              <a:cs typeface="Tahoma" pitchFamily="34" charset="0"/>
            </a:endParaRP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3/2/2016</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smtClean="0"/>
              <a:t>Distribution Statement</a:t>
            </a: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pPr/>
              <a:t>1</a:t>
            </a:fld>
            <a:endParaRPr lang="en-US" dirty="0"/>
          </a:p>
        </p:txBody>
      </p:sp>
    </p:spTree>
    <p:extLst>
      <p:ext uri="{BB962C8B-B14F-4D97-AF65-F5344CB8AC3E}">
        <p14:creationId xmlns:p14="http://schemas.microsoft.com/office/powerpoint/2010/main" val="22497362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smtClean="0"/>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add briefer names</a:t>
            </a:r>
            <a:endParaRPr lang="en-US" dirty="0"/>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smtClean="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smtClean="0"/>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smtClean="0"/>
              <a:t>Click to edit Master text styles</a:t>
            </a:r>
          </a:p>
          <a:p>
            <a:pPr lvl="1"/>
            <a:r>
              <a:rPr lang="en-US" smtClean="0"/>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pPr lvl="0"/>
            <a:r>
              <a:rPr lang="en-US" dirty="0" smtClean="0">
                <a:latin typeface="Tahoma" pitchFamily="34" charset="0"/>
                <a:ea typeface="Tahoma" pitchFamily="34" charset="0"/>
                <a:cs typeface="Tahoma" pitchFamily="34" charset="0"/>
              </a:rPr>
              <a:t>www.darpa.mil</a:t>
            </a:r>
            <a:endParaRPr lang="en-US" dirty="0">
              <a:latin typeface="Tahoma" pitchFamily="34" charset="0"/>
              <a:ea typeface="Tahoma" pitchFamily="34" charset="0"/>
              <a:cs typeface="Tahoma" pitchFamily="34"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Concept</a:t>
            </a:r>
            <a:endParaRPr lang="en-US" sz="1100" b="1" dirty="0">
              <a:latin typeface="Tahoma" pitchFamily="34" charset="0"/>
              <a:ea typeface="Tahoma" pitchFamily="34" charset="0"/>
              <a:cs typeface="Tahoma" pitchFamily="34" charset="0"/>
            </a:endParaRP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Prototype</a:t>
            </a:r>
            <a:endParaRPr lang="en-US" sz="1100" b="1" dirty="0">
              <a:latin typeface="Tahoma" pitchFamily="34" charset="0"/>
              <a:ea typeface="Tahoma" pitchFamily="34" charset="0"/>
              <a:cs typeface="Tahoma" pitchFamily="34" charset="0"/>
            </a:endParaRP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smtClean="0">
                <a:latin typeface="Tahoma" pitchFamily="34" charset="0"/>
                <a:ea typeface="Tahoma" pitchFamily="34" charset="0"/>
                <a:cs typeface="Tahoma" pitchFamily="34" charset="0"/>
              </a:rPr>
              <a:t>Field Demonstration</a:t>
            </a:r>
            <a:endParaRPr lang="en-US" sz="1100" b="1" dirty="0">
              <a:latin typeface="Tahoma" pitchFamily="34" charset="0"/>
              <a:ea typeface="Tahoma" pitchFamily="34" charset="0"/>
              <a:cs typeface="Tahoma" pitchFamily="34" charset="0"/>
            </a:endParaRP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smtClean="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smtClean="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smtClean="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3" name="Footer Placeholder 2"/>
          <p:cNvSpPr>
            <a:spLocks noGrp="1"/>
          </p:cNvSpPr>
          <p:nvPr userDrawn="1">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smtClean="0"/>
              <a:t>Program Name (Acronym)</a:t>
            </a:r>
            <a:endParaRPr lang="en-US" dirty="0"/>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smtClean="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smtClean="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smtClean="0">
                <a:latin typeface="Tahoma" pitchFamily="34" charset="0"/>
                <a:ea typeface="Tahoma" pitchFamily="34" charset="0"/>
                <a:cs typeface="Tahoma" pitchFamily="34" charset="0"/>
              </a:rPr>
              <a:t>PERFORMER:	</a:t>
            </a:r>
            <a:endParaRPr lang="en-US" sz="1000" baseline="0" dirty="0">
              <a:latin typeface="Tahoma" pitchFamily="34" charset="0"/>
              <a:ea typeface="Tahoma" pitchFamily="34" charset="0"/>
              <a:cs typeface="Tahoma" pitchFamily="34" charset="0"/>
            </a:endParaRP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PERFORMERS</a:t>
            </a:r>
            <a:endParaRPr lang="en-US" sz="1200" b="1" dirty="0">
              <a:latin typeface="Tahoma" pitchFamily="34" charset="0"/>
              <a:ea typeface="Tahoma" pitchFamily="34" charset="0"/>
              <a:cs typeface="Tahoma" pitchFamily="34" charset="0"/>
            </a:endParaRP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smtClean="0">
                <a:ln>
                  <a:noFill/>
                </a:ln>
                <a:solidFill>
                  <a:prstClr val="white"/>
                </a:solidFill>
                <a:effectLst/>
                <a:uLnTx/>
                <a:uFillTx/>
                <a:latin typeface="Tahoma" pitchFamily="34" charset="0"/>
                <a:ea typeface="Tahoma" pitchFamily="34" charset="0"/>
                <a:cs typeface="Tahoma" pitchFamily="34" charset="0"/>
              </a:rPr>
              <a:t>LOCATION:</a:t>
            </a:r>
            <a:endPar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endParaRP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29"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
        <p:nvSpPr>
          <p:cNvPr id="30" name="Rectangle 2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37" name="TextBox 36"/>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38" name="TextBox 37"/>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39"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40"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1"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42"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3"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sp>
        <p:nvSpPr>
          <p:cNvPr id="48" name="TextBox 47"/>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50" name="TextBox 49"/>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2"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smtClean="0"/>
              <a:t>-</a:t>
            </a:r>
            <a:endParaRPr lang="en-US" dirty="0"/>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smtClean="0"/>
              <a:t>0.000</a:t>
            </a:r>
            <a:endParaRPr lang="en-US" dirty="0"/>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smtClean="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smtClean="0">
                <a:latin typeface="+mn-lt"/>
              </a:rPr>
              <a:t>PE:</a:t>
            </a:r>
            <a:endParaRPr lang="en-US" sz="1000" dirty="0">
              <a:latin typeface="+mn-lt"/>
            </a:endParaRP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smtClean="0">
                <a:latin typeface="+mn-lt"/>
              </a:rPr>
              <a:t>PROJECT:</a:t>
            </a:r>
            <a:endParaRPr lang="en-US" sz="1000" dirty="0">
              <a:latin typeface="+mn-lt"/>
            </a:endParaRP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smtClean="0">
                <a:latin typeface="+mn-lt"/>
              </a:rPr>
              <a:t>RDDS</a:t>
            </a:r>
            <a:r>
              <a:rPr lang="en-US" sz="1000" baseline="0" dirty="0" smtClean="0">
                <a:latin typeface="+mn-lt"/>
              </a:rPr>
              <a:t> PG #</a:t>
            </a:r>
            <a:r>
              <a:rPr lang="en-US" sz="1000" dirty="0" smtClean="0">
                <a:latin typeface="+mn-lt"/>
              </a:rPr>
              <a:t>:</a:t>
            </a:r>
            <a:endParaRPr lang="en-US" sz="1000" dirty="0">
              <a:latin typeface="+mn-lt"/>
            </a:endParaRP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smtClean="0"/>
              <a:t>-</a:t>
            </a:r>
            <a:endParaRPr lang="en-US" dirty="0"/>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endParaRPr lang="en-US" dirty="0"/>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smtClean="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0.000</a:t>
            </a:r>
            <a:endParaRPr lang="en-US" dirty="0"/>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smtClean="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smtClean="0"/>
              <a:t>-</a:t>
            </a:r>
            <a:endParaRPr lang="en-US" dirty="0"/>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6"/>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Concept</a:t>
            </a:r>
            <a:endParaRPr lang="en-US" sz="110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8"/>
            <a:ext cx="949780" cy="261610"/>
          </a:xfrm>
          <a:prstGeom prst="rect">
            <a:avLst/>
          </a:prstGeom>
          <a:noFill/>
        </p:spPr>
        <p:txBody>
          <a:bodyPr wrap="square" rtlCol="0">
            <a:spAutoFit/>
          </a:bodyPr>
          <a:lstStyle/>
          <a:p>
            <a:pPr algn="ctr"/>
            <a:r>
              <a:rPr lang="en-US" sz="1100" b="0" dirty="0" smtClean="0">
                <a:latin typeface="Tahoma" pitchFamily="34" charset="0"/>
                <a:ea typeface="Tahoma" pitchFamily="34" charset="0"/>
                <a:cs typeface="Tahoma" pitchFamily="34" charset="0"/>
              </a:rPr>
              <a:t>Prototype</a:t>
            </a:r>
            <a:endParaRPr lang="en-US" sz="110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7968346" y="123651"/>
            <a:ext cx="1102180" cy="415498"/>
          </a:xfrm>
          <a:prstGeom prst="rect">
            <a:avLst/>
          </a:prstGeom>
          <a:noFill/>
        </p:spPr>
        <p:txBody>
          <a:bodyPr wrap="square" rtlCol="0">
            <a:spAutoFit/>
          </a:bodyPr>
          <a:lstStyle/>
          <a:p>
            <a:pPr algn="ctr"/>
            <a:r>
              <a:rPr lang="en-US" sz="1050" b="0" dirty="0" smtClean="0">
                <a:latin typeface="Tahoma" pitchFamily="34" charset="0"/>
                <a:ea typeface="Tahoma" pitchFamily="34" charset="0"/>
                <a:cs typeface="Tahoma" pitchFamily="34" charset="0"/>
              </a:rPr>
              <a:t>Field</a:t>
            </a:r>
          </a:p>
          <a:p>
            <a:pPr algn="ctr"/>
            <a:r>
              <a:rPr lang="en-US" sz="1050" b="0" dirty="0" smtClean="0">
                <a:latin typeface="Tahoma" pitchFamily="34" charset="0"/>
                <a:ea typeface="Tahoma" pitchFamily="34" charset="0"/>
                <a:cs typeface="Tahoma" pitchFamily="34" charset="0"/>
              </a:rPr>
              <a:t>Demonstration</a:t>
            </a:r>
            <a:endParaRPr lang="en-US" sz="1050" b="0" dirty="0">
              <a:latin typeface="Tahoma" pitchFamily="34" charset="0"/>
              <a:ea typeface="Tahoma" pitchFamily="34" charset="0"/>
              <a:cs typeface="Tahoma" pitchFamily="34" charset="0"/>
            </a:endParaRP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DIRO UPDATE/ISSUES</a:t>
            </a:r>
            <a:endParaRPr lang="en-US" sz="1200" b="1" dirty="0">
              <a:latin typeface="Tahoma" pitchFamily="34" charset="0"/>
              <a:ea typeface="Tahoma" pitchFamily="34" charset="0"/>
              <a:cs typeface="Tahoma" pitchFamily="34" charset="0"/>
            </a:endParaRP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OVERVIEW</a:t>
            </a:r>
            <a:endParaRPr lang="en-US" sz="1200" b="1" dirty="0">
              <a:latin typeface="Tahoma" pitchFamily="34" charset="0"/>
              <a:ea typeface="Tahoma" pitchFamily="34" charset="0"/>
              <a:cs typeface="Tahoma" pitchFamily="34" charset="0"/>
            </a:endParaRP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PROGRAM STATUS</a:t>
            </a:r>
            <a:endParaRPr lang="en-US" sz="1200" b="1" dirty="0">
              <a:latin typeface="Tahoma" pitchFamily="34" charset="0"/>
              <a:ea typeface="Tahoma" pitchFamily="34" charset="0"/>
              <a:cs typeface="Tahoma" pitchFamily="34" charset="0"/>
            </a:endParaRP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smtClean="0">
                <a:latin typeface="Tahoma" pitchFamily="34" charset="0"/>
                <a:ea typeface="Tahoma" pitchFamily="34" charset="0"/>
                <a:cs typeface="Tahoma" pitchFamily="34" charset="0"/>
              </a:rPr>
              <a:t>CAPABILITY OBJECTIVE/GOAL</a:t>
            </a:r>
            <a:endParaRPr lang="en-US" sz="1200" b="1" dirty="0">
              <a:latin typeface="Tahoma" pitchFamily="34" charset="0"/>
              <a:ea typeface="Tahoma" pitchFamily="34" charset="0"/>
              <a:cs typeface="Tahoma" pitchFamily="34" charset="0"/>
            </a:endParaRP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Insert text, images, and/or charts here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smtClean="0">
                <a:latin typeface="Tahoma" pitchFamily="34" charset="0"/>
                <a:ea typeface="Tahoma" pitchFamily="34" charset="0"/>
                <a:cs typeface="Tahoma" pitchFamily="34" charset="0"/>
              </a:rPr>
              <a:t>Date started - Planned end - Upcoming key decision - Transition partners - Technical risk</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smtClean="0"/>
              <a:t>Issues/Challenges and spend plan status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smtClean="0">
                <a:latin typeface="+mn-lt"/>
              </a:rPr>
              <a:t>PE:</a:t>
            </a:r>
            <a:endParaRPr lang="en-US" sz="900" dirty="0">
              <a:latin typeface="+mn-lt"/>
            </a:endParaRP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smtClean="0">
                <a:latin typeface="+mn-lt"/>
              </a:rPr>
              <a:t>PROJECT:</a:t>
            </a:r>
            <a:endParaRPr lang="en-US" sz="900" dirty="0">
              <a:latin typeface="+mn-lt"/>
            </a:endParaRP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smtClean="0">
                <a:latin typeface="+mn-lt"/>
              </a:rPr>
              <a:t>RDDS</a:t>
            </a:r>
            <a:r>
              <a:rPr lang="en-US" sz="900" baseline="0" dirty="0" smtClean="0">
                <a:latin typeface="+mn-lt"/>
              </a:rPr>
              <a:t> PG #</a:t>
            </a:r>
            <a:r>
              <a:rPr lang="en-US" sz="900" dirty="0" smtClean="0">
                <a:latin typeface="+mn-lt"/>
              </a:rPr>
              <a:t>:</a:t>
            </a:r>
            <a:endParaRPr lang="en-US" sz="900" dirty="0">
              <a:latin typeface="+mn-lt"/>
            </a:endParaRP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smtClean="0"/>
              <a:t>-</a:t>
            </a:r>
            <a:endParaRPr lang="en-US" dirty="0"/>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smtClean="0"/>
              <a:t>-</a:t>
            </a:r>
            <a:endParaRPr lang="en-US" dirty="0"/>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smtClean="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0.000</a:t>
            </a:r>
            <a:endParaRPr lang="en-US" dirty="0"/>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smtClean="0"/>
              <a:t>-</a:t>
            </a:r>
            <a:endParaRPr lang="en-US" dirty="0"/>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smtClean="0"/>
              <a:t>Program Name (Acronym)</a:t>
            </a:r>
            <a:endParaRPr lang="en-US" dirty="0"/>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smtClean="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smtClean="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smtClean="0"/>
              <a:t>CLICK TO EDIT MASTER TITLE STYLE</a:t>
            </a:r>
            <a:endParaRPr lang="en-US" dirty="0"/>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smtClean="0"/>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419100" y="1143000"/>
            <a:ext cx="83058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smtClean="0"/>
              <a:t>Distribution Statement</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dirty="0" smtClean="0"/>
              <a:t>Distribution Statement</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94E2C-28A1-4ACF-BE1C-DC6E3E3FF6B4}" type="datetimeFigureOut">
              <a:rPr lang="en-US" smtClean="0"/>
              <a:t>3/2/2016</a:t>
            </a:fld>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405496" y="1066800"/>
            <a:ext cx="4114800" cy="3839936"/>
          </a:xfrm>
          <a:solidFill>
            <a:schemeClr val="accent1">
              <a:lumMod val="20000"/>
              <a:lumOff val="80000"/>
            </a:schemeClr>
          </a:solidFill>
        </p:spPr>
        <p:txBody>
          <a:bodyPr/>
          <a:lstStyle/>
          <a:p>
            <a:pPr marL="0" indent="0">
              <a:buNone/>
            </a:pPr>
            <a:r>
              <a:rPr lang="en-US" sz="1600" b="1" dirty="0" smtClean="0"/>
              <a:t>Key technical </a:t>
            </a:r>
            <a:r>
              <a:rPr lang="en-US" sz="1600" b="1" dirty="0"/>
              <a:t>a</a:t>
            </a:r>
            <a:r>
              <a:rPr lang="en-US" sz="1600" b="1" dirty="0" smtClean="0"/>
              <a:t>ccomplishments</a:t>
            </a:r>
          </a:p>
          <a:p>
            <a:pPr marL="137160" indent="-137160"/>
            <a:r>
              <a:rPr lang="en-US" sz="1400" dirty="0" smtClean="0"/>
              <a:t>(1)</a:t>
            </a:r>
            <a:r>
              <a:rPr lang="en-US" sz="1400" dirty="0" smtClean="0">
                <a:solidFill>
                  <a:srgbClr val="FF0000"/>
                </a:solidFill>
              </a:rPr>
              <a:t> Defined first iteration of code annotations, added those annotations to baseline code, and ran tool to extract annotations and populate the knowledge repository.</a:t>
            </a:r>
          </a:p>
          <a:p>
            <a:pPr marL="137160" indent="-137160"/>
            <a:r>
              <a:rPr lang="en-US" sz="1400" dirty="0" smtClean="0"/>
              <a:t>(2) </a:t>
            </a:r>
            <a:r>
              <a:rPr lang="en-US" sz="1400" dirty="0" smtClean="0">
                <a:solidFill>
                  <a:srgbClr val="FF0000"/>
                </a:solidFill>
              </a:rPr>
              <a:t>Defined initial deployment model, integrated existing GUI tool (GME) for generating mapping to knowledge repository.</a:t>
            </a:r>
          </a:p>
          <a:p>
            <a:pPr marL="137160" indent="-137160"/>
            <a:r>
              <a:rPr lang="en-US" sz="1400" dirty="0" smtClean="0"/>
              <a:t>(3)</a:t>
            </a:r>
            <a:r>
              <a:rPr lang="en-US" sz="1400" dirty="0" smtClean="0">
                <a:solidFill>
                  <a:srgbClr val="FF0000"/>
                </a:solidFill>
              </a:rPr>
              <a:t> Implemented sample DFUs for CP-1, with considerations for MIT-LL evaluation.</a:t>
            </a:r>
          </a:p>
          <a:p>
            <a:pPr marL="0" indent="0">
              <a:buNone/>
            </a:pPr>
            <a:endParaRPr lang="en-US" sz="600" dirty="0">
              <a:solidFill>
                <a:srgbClr val="FF0000"/>
              </a:solidFill>
            </a:endParaRPr>
          </a:p>
          <a:p>
            <a:pPr marL="137160" indent="-137160"/>
            <a:r>
              <a:rPr lang="en-US" sz="1400" dirty="0" smtClean="0"/>
              <a:t>(4) </a:t>
            </a:r>
            <a:r>
              <a:rPr lang="en-US" sz="1400" dirty="0" smtClean="0">
                <a:solidFill>
                  <a:srgbClr val="FF0000"/>
                </a:solidFill>
              </a:rPr>
              <a:t>Ran initial dependency analysis on baseline system (client and server).</a:t>
            </a:r>
            <a:endParaRPr lang="en-US" sz="1400" dirty="0" smtClean="0"/>
          </a:p>
          <a:p>
            <a:pPr marL="137160" indent="-137160"/>
            <a:r>
              <a:rPr lang="en-US" sz="1400" dirty="0" smtClean="0"/>
              <a:t>(5) </a:t>
            </a:r>
            <a:r>
              <a:rPr lang="en-US" sz="1400" dirty="0" smtClean="0">
                <a:solidFill>
                  <a:srgbClr val="FF0000"/>
                </a:solidFill>
              </a:rPr>
              <a:t>Made significant progress on refining architecture design </a:t>
            </a:r>
            <a:endParaRPr lang="en-US" sz="1400" dirty="0">
              <a:solidFill>
                <a:srgbClr val="FF0000"/>
              </a:solidFill>
            </a:endParaRPr>
          </a:p>
          <a:p>
            <a:pPr marL="0" indent="0">
              <a:buNone/>
            </a:pPr>
            <a:r>
              <a:rPr lang="en-US" sz="1400" dirty="0" smtClean="0">
                <a:solidFill>
                  <a:srgbClr val="FF0000"/>
                </a:solidFill>
              </a:rPr>
              <a:t>(supplement slide deck provides more details)</a:t>
            </a:r>
            <a:endParaRPr lang="en-US" sz="1600" dirty="0">
              <a:solidFill>
                <a:srgbClr val="FF0000"/>
              </a:solidFill>
            </a:endParaRPr>
          </a:p>
        </p:txBody>
      </p:sp>
      <p:sp>
        <p:nvSpPr>
          <p:cNvPr id="6" name="Content Placeholder 5"/>
          <p:cNvSpPr>
            <a:spLocks noGrp="1"/>
          </p:cNvSpPr>
          <p:nvPr>
            <p:ph sz="quarter" idx="15"/>
          </p:nvPr>
        </p:nvSpPr>
        <p:spPr>
          <a:xfrm>
            <a:off x="4653624" y="1066800"/>
            <a:ext cx="4114800" cy="5595257"/>
          </a:xfrm>
          <a:solidFill>
            <a:schemeClr val="accent2">
              <a:lumMod val="20000"/>
              <a:lumOff val="80000"/>
            </a:schemeClr>
          </a:solidFill>
        </p:spPr>
        <p:txBody>
          <a:bodyPr/>
          <a:lstStyle/>
          <a:p>
            <a:pPr marL="0" indent="0">
              <a:buNone/>
            </a:pPr>
            <a:r>
              <a:rPr lang="en-US" sz="1600" b="1" dirty="0"/>
              <a:t>I</a:t>
            </a:r>
            <a:r>
              <a:rPr lang="en-US" sz="1600" b="1" dirty="0" smtClean="0"/>
              <a:t>ssues</a:t>
            </a:r>
          </a:p>
          <a:p>
            <a:pPr marL="137160" indent="-137160"/>
            <a:r>
              <a:rPr lang="en-US" sz="1400" dirty="0" smtClean="0"/>
              <a:t>Technical: </a:t>
            </a:r>
            <a:endParaRPr lang="en-US" sz="1400" dirty="0" smtClean="0">
              <a:solidFill>
                <a:srgbClr val="FF0000"/>
              </a:solidFill>
            </a:endParaRPr>
          </a:p>
          <a:p>
            <a:pPr marL="537210" lvl="1" indent="-137160"/>
            <a:r>
              <a:rPr lang="en-US" sz="1200" dirty="0" smtClean="0">
                <a:solidFill>
                  <a:srgbClr val="FF0000"/>
                </a:solidFill>
              </a:rPr>
              <a:t>None.</a:t>
            </a:r>
          </a:p>
          <a:p>
            <a:pPr marL="137160" indent="-137160"/>
            <a:endParaRPr lang="en-US" sz="1400" dirty="0"/>
          </a:p>
          <a:p>
            <a:pPr marL="137160" indent="-137160"/>
            <a:endParaRPr lang="en-US" sz="1400" dirty="0" smtClean="0"/>
          </a:p>
          <a:p>
            <a:pPr marL="137160" indent="-137160"/>
            <a:endParaRPr lang="en-US" sz="1400" dirty="0" smtClean="0"/>
          </a:p>
          <a:p>
            <a:pPr marL="137160" indent="-137160"/>
            <a:endParaRPr lang="en-US" sz="1400" dirty="0"/>
          </a:p>
          <a:p>
            <a:pPr marL="137160" indent="-137160"/>
            <a:endParaRPr lang="en-US" sz="1400" dirty="0" smtClean="0"/>
          </a:p>
          <a:p>
            <a:pPr marL="137160" indent="-137160"/>
            <a:r>
              <a:rPr lang="en-US" sz="1400" dirty="0" smtClean="0"/>
              <a:t>Programmatic:</a:t>
            </a:r>
          </a:p>
          <a:p>
            <a:pPr marL="537210" lvl="1" indent="-137160"/>
            <a:r>
              <a:rPr lang="en-US" sz="1200" dirty="0" smtClean="0">
                <a:solidFill>
                  <a:srgbClr val="FF0000"/>
                </a:solidFill>
              </a:rPr>
              <a:t>None</a:t>
            </a:r>
            <a:endParaRPr lang="en-US" sz="1400" dirty="0" smtClean="0">
              <a:solidFill>
                <a:srgbClr val="FF0000"/>
              </a:solidFill>
            </a:endParaRPr>
          </a:p>
          <a:p>
            <a:pPr marL="137160" indent="-137160"/>
            <a:endParaRPr lang="en-US" sz="1400" dirty="0" smtClean="0"/>
          </a:p>
          <a:p>
            <a:pPr marL="137160" indent="-137160"/>
            <a:endParaRPr lang="en-US" sz="1400" dirty="0" smtClean="0"/>
          </a:p>
          <a:p>
            <a:pPr marL="137160" indent="-137160"/>
            <a:endParaRPr lang="en-US" sz="1400" dirty="0"/>
          </a:p>
          <a:p>
            <a:pPr marL="137160" indent="-137160"/>
            <a:r>
              <a:rPr lang="en-US" sz="1400" dirty="0" smtClean="0"/>
              <a:t>Financial:</a:t>
            </a:r>
          </a:p>
          <a:p>
            <a:pPr marL="537210" lvl="1" indent="-137160"/>
            <a:r>
              <a:rPr lang="en-US" sz="1200" dirty="0" smtClean="0">
                <a:solidFill>
                  <a:srgbClr val="FF0000"/>
                </a:solidFill>
              </a:rPr>
              <a:t>None</a:t>
            </a:r>
          </a:p>
        </p:txBody>
      </p:sp>
      <p:sp>
        <p:nvSpPr>
          <p:cNvPr id="7" name="Content Placeholder 6"/>
          <p:cNvSpPr>
            <a:spLocks noGrp="1"/>
          </p:cNvSpPr>
          <p:nvPr>
            <p:ph sz="quarter" idx="16"/>
          </p:nvPr>
        </p:nvSpPr>
        <p:spPr>
          <a:xfrm>
            <a:off x="405496" y="5029200"/>
            <a:ext cx="4114800" cy="1646485"/>
          </a:xfrm>
          <a:solidFill>
            <a:schemeClr val="bg1">
              <a:lumMod val="95000"/>
            </a:schemeClr>
          </a:solidFill>
        </p:spPr>
        <p:txBody>
          <a:bodyPr/>
          <a:lstStyle/>
          <a:p>
            <a:pPr marL="0" indent="0">
              <a:buNone/>
            </a:pPr>
            <a:r>
              <a:rPr lang="en-US" sz="1600" b="1" dirty="0" smtClean="0"/>
              <a:t>Plans for next </a:t>
            </a:r>
            <a:r>
              <a:rPr lang="en-US" sz="1600" b="1" dirty="0"/>
              <a:t>m</a:t>
            </a:r>
            <a:r>
              <a:rPr lang="en-US" sz="1600" b="1" dirty="0" smtClean="0"/>
              <a:t>onth</a:t>
            </a:r>
          </a:p>
          <a:p>
            <a:pPr marL="137160" indent="-137160"/>
            <a:r>
              <a:rPr lang="en-US" sz="1200" dirty="0" smtClean="0">
                <a:solidFill>
                  <a:srgbClr val="FF0000"/>
                </a:solidFill>
              </a:rPr>
              <a:t>Get initial end-to-end example working with our Challenge Problem-1.</a:t>
            </a:r>
          </a:p>
          <a:p>
            <a:pPr marL="537210" lvl="1" indent="-137160"/>
            <a:r>
              <a:rPr lang="en-US" sz="1100" dirty="0" smtClean="0">
                <a:solidFill>
                  <a:srgbClr val="FF0000"/>
                </a:solidFill>
              </a:rPr>
              <a:t>Initial implementation of program </a:t>
            </a:r>
            <a:r>
              <a:rPr lang="en-US" sz="1100" dirty="0" smtClean="0">
                <a:solidFill>
                  <a:srgbClr val="FF0000"/>
                </a:solidFill>
              </a:rPr>
              <a:t>synthesis </a:t>
            </a:r>
            <a:r>
              <a:rPr lang="en-US" sz="1100" dirty="0" smtClean="0">
                <a:solidFill>
                  <a:srgbClr val="FF0000"/>
                </a:solidFill>
              </a:rPr>
              <a:t>and build infrastructure</a:t>
            </a:r>
          </a:p>
          <a:p>
            <a:pPr marL="137160" indent="-137160"/>
            <a:r>
              <a:rPr lang="en-US" sz="1200" dirty="0" smtClean="0">
                <a:solidFill>
                  <a:srgbClr val="FF0000"/>
                </a:solidFill>
              </a:rPr>
              <a:t>Get dependency analysis tool to feed directly into the knowledge repository.</a:t>
            </a:r>
          </a:p>
          <a:p>
            <a:pPr marL="137160" indent="-137160"/>
            <a:endParaRPr lang="en-US" sz="1200" dirty="0" smtClean="0">
              <a:solidFill>
                <a:srgbClr val="FF0000"/>
              </a:solidFill>
            </a:endParaRPr>
          </a:p>
          <a:p>
            <a:pPr marL="137160" indent="-137160"/>
            <a:endParaRPr lang="en-US" sz="1400" dirty="0" smtClean="0">
              <a:solidFill>
                <a:srgbClr val="FF0000"/>
              </a:solidFill>
            </a:endParaRPr>
          </a:p>
          <a:p>
            <a:endParaRPr lang="en-US" dirty="0"/>
          </a:p>
        </p:txBody>
      </p:sp>
      <p:sp>
        <p:nvSpPr>
          <p:cNvPr id="34" name="Title 33"/>
          <p:cNvSpPr>
            <a:spLocks noGrp="1"/>
          </p:cNvSpPr>
          <p:nvPr>
            <p:ph type="ctrTitle"/>
          </p:nvPr>
        </p:nvSpPr>
        <p:spPr/>
        <p:txBody>
          <a:bodyPr/>
          <a:lstStyle/>
          <a:p>
            <a:r>
              <a:rPr lang="en-US" dirty="0" smtClean="0">
                <a:solidFill>
                  <a:srgbClr val="FF0000"/>
                </a:solidFill>
              </a:rPr>
              <a:t>BBN / </a:t>
            </a:r>
            <a:r>
              <a:rPr lang="en-US" dirty="0" err="1" smtClean="0">
                <a:solidFill>
                  <a:srgbClr val="FF0000"/>
                </a:solidFill>
              </a:rPr>
              <a:t>IMMoRTALS</a:t>
            </a:r>
            <a:r>
              <a:rPr lang="en-US" dirty="0" smtClean="0">
                <a:solidFill>
                  <a:srgbClr val="FF0000"/>
                </a:solidFill>
              </a:rPr>
              <a:t> (1,2/2016)</a:t>
            </a:r>
            <a:endParaRPr lang="en-US" dirty="0">
              <a:solidFill>
                <a:srgbClr val="FF0000"/>
              </a:solidFill>
            </a:endParaRPr>
          </a:p>
        </p:txBody>
      </p:sp>
    </p:spTree>
    <p:extLst>
      <p:ext uri="{BB962C8B-B14F-4D97-AF65-F5344CB8AC3E}">
        <p14:creationId xmlns:p14="http://schemas.microsoft.com/office/powerpoint/2010/main" val="3605454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160</TotalTime>
  <Words>154</Words>
  <Application>Microsoft Office PowerPoint</Application>
  <PresentationFormat>On-screen Show (4:3)</PresentationFormat>
  <Paragraphs>30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MS PGothic</vt:lpstr>
      <vt:lpstr>Arial</vt:lpstr>
      <vt:lpstr>Tahoma</vt:lpstr>
      <vt:lpstr>Times New Roman</vt:lpstr>
      <vt:lpstr>blank</vt:lpstr>
      <vt:lpstr>BBN / IMMoRTALS (1,2/2016)</vt:lpstr>
    </vt:vector>
  </TitlesOfParts>
  <Company>Wyle Information Systems - DARPA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 Prime Performer’s Name</dc:title>
  <dc:creator>Parikh, Rinku (contr-i2o)</dc:creator>
  <cp:lastModifiedBy>ppal</cp:lastModifiedBy>
  <cp:revision>33</cp:revision>
  <cp:lastPrinted>2011-09-22T20:00:03Z</cp:lastPrinted>
  <dcterms:created xsi:type="dcterms:W3CDTF">2014-10-27T21:05:51Z</dcterms:created>
  <dcterms:modified xsi:type="dcterms:W3CDTF">2016-03-02T14:40:30Z</dcterms:modified>
</cp:coreProperties>
</file>