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
  </p:notesMasterIdLst>
  <p:handoutMasterIdLst>
    <p:handoutMasterId r:id="rId4"/>
  </p:handoutMasterIdLst>
  <p:sldIdLst>
    <p:sldId id="270" r:id="rId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2">
          <p15:clr>
            <a:srgbClr val="A4A3A4"/>
          </p15:clr>
        </p15:guide>
        <p15:guide id="2" pos="288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90" autoAdjust="0"/>
    <p:restoredTop sz="76229" autoAdjust="0"/>
  </p:normalViewPr>
  <p:slideViewPr>
    <p:cSldViewPr snapToGrid="0" showGuides="1">
      <p:cViewPr varScale="1">
        <p:scale>
          <a:sx n="48" d="100"/>
          <a:sy n="48" d="100"/>
        </p:scale>
        <p:origin x="954" y="42"/>
      </p:cViewPr>
      <p:guideLst>
        <p:guide orient="horz" pos="2162"/>
        <p:guide pos="28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8" d="100"/>
          <a:sy n="88" d="100"/>
        </p:scale>
        <p:origin x="-2310" y="-12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45904C4-010F-4896-9D22-0FDDB5A0FF93}" type="datetimeFigureOut">
              <a:rPr lang="en-US" smtClean="0">
                <a:solidFill>
                  <a:schemeClr val="bg1">
                    <a:lumMod val="65000"/>
                  </a:schemeClr>
                </a:solidFill>
                <a:latin typeface="Tahoma" pitchFamily="34" charset="0"/>
                <a:ea typeface="Tahoma" pitchFamily="34" charset="0"/>
                <a:cs typeface="Tahoma" pitchFamily="34" charset="0"/>
              </a:rPr>
              <a:pPr/>
              <a:t>3/1/2016</a:t>
            </a:fld>
            <a:endParaRPr lang="en-US" dirty="0">
              <a:solidFill>
                <a:schemeClr val="bg1">
                  <a:lumMod val="65000"/>
                </a:schemeClr>
              </a:solidFill>
              <a:latin typeface="Tahoma" pitchFamily="34" charset="0"/>
              <a:ea typeface="Tahoma" pitchFamily="34" charset="0"/>
              <a:cs typeface="Tahoma" pitchFamily="34" charset="0"/>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smtClean="0">
                <a:solidFill>
                  <a:schemeClr val="bg1">
                    <a:lumMod val="65000"/>
                  </a:schemeClr>
                </a:solidFill>
                <a:latin typeface="Tahoma" pitchFamily="34" charset="0"/>
                <a:ea typeface="Tahoma" pitchFamily="34" charset="0"/>
                <a:cs typeface="Tahoma" pitchFamily="34" charset="0"/>
              </a:rPr>
              <a:t>Distribution Statement</a:t>
            </a:r>
            <a:endParaRPr lang="en-US" dirty="0">
              <a:solidFill>
                <a:schemeClr val="bg1">
                  <a:lumMod val="65000"/>
                </a:schemeClr>
              </a:solidFill>
              <a:latin typeface="Tahoma" pitchFamily="34" charset="0"/>
              <a:ea typeface="Tahoma" pitchFamily="34" charset="0"/>
              <a:cs typeface="Tahoma" pitchFamily="34" charset="0"/>
            </a:endParaRP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899D1F1-6DC0-4977-808C-FD0BF7AD2565}" type="slidenum">
              <a:rPr lang="en-US" smtClean="0">
                <a:solidFill>
                  <a:schemeClr val="bg1">
                    <a:lumMod val="65000"/>
                  </a:schemeClr>
                </a:solidFill>
                <a:latin typeface="Tahoma" pitchFamily="34" charset="0"/>
                <a:ea typeface="Tahoma" pitchFamily="34" charset="0"/>
                <a:cs typeface="Tahoma" pitchFamily="34" charset="0"/>
              </a:rPr>
              <a:pPr/>
              <a:t>‹#›</a:t>
            </a:fld>
            <a:endParaRPr lang="en-US" dirty="0">
              <a:solidFill>
                <a:schemeClr val="bg1">
                  <a:lumMod val="65000"/>
                </a:schemeClr>
              </a:solidFill>
              <a:latin typeface="Tahoma" pitchFamily="34" charset="0"/>
              <a:ea typeface="Tahoma" pitchFamily="34" charset="0"/>
              <a:cs typeface="Tahoma" pitchFamily="34" charset="0"/>
            </a:endParaRPr>
          </a:p>
        </p:txBody>
      </p:sp>
      <p:pic>
        <p:nvPicPr>
          <p:cNvPr id="6"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592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solidFill>
                  <a:schemeClr val="bg1">
                    <a:lumMod val="65000"/>
                  </a:schemeClr>
                </a:solidFill>
                <a:latin typeface="Tahoma" pitchFamily="34" charset="0"/>
                <a:ea typeface="Tahoma" pitchFamily="34" charset="0"/>
                <a:cs typeface="Tahoma" pitchFamily="34" charset="0"/>
              </a:defRPr>
            </a:lvl1pPr>
          </a:lstStyle>
          <a:p>
            <a:fld id="{92715C0D-0E45-40B4-BE1B-664AAA8E6B7F}" type="datetimeFigureOut">
              <a:rPr lang="en-US" smtClean="0"/>
              <a:pPr/>
              <a:t>3/1/2016</a:t>
            </a:fld>
            <a:endParaRPr lang="en-US" dirty="0"/>
          </a:p>
        </p:txBody>
      </p:sp>
      <p:sp>
        <p:nvSpPr>
          <p:cNvPr id="4" name="Slide Image Placeholder 3"/>
          <p:cNvSpPr>
            <a:spLocks noGrp="1" noRot="1" noChangeAspect="1"/>
          </p:cNvSpPr>
          <p:nvPr>
            <p:ph type="sldImg" idx="2"/>
          </p:nvPr>
        </p:nvSpPr>
        <p:spPr>
          <a:xfrm>
            <a:off x="1181100" y="895350"/>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648200"/>
            <a:ext cx="5608320" cy="3950970"/>
          </a:xfrm>
          <a:prstGeom prst="rect">
            <a:avLst/>
          </a:prstGeom>
        </p:spPr>
        <p:txBody>
          <a:bodyPr vert="horz" lIns="93177" tIns="46589" rIns="93177" bIns="4658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solidFill>
                  <a:schemeClr val="bg1">
                    <a:lumMod val="65000"/>
                  </a:schemeClr>
                </a:solidFill>
                <a:latin typeface="Tahoma" pitchFamily="34" charset="0"/>
                <a:ea typeface="Tahoma" pitchFamily="34" charset="0"/>
                <a:cs typeface="Tahoma" pitchFamily="34" charset="0"/>
              </a:defRPr>
            </a:lvl1pPr>
          </a:lstStyle>
          <a:p>
            <a:r>
              <a:rPr lang="en-US" dirty="0" smtClean="0"/>
              <a:t>Distribution Statement</a:t>
            </a: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solidFill>
                  <a:schemeClr val="bg1">
                    <a:lumMod val="65000"/>
                  </a:schemeClr>
                </a:solidFill>
                <a:latin typeface="Tahoma" pitchFamily="34" charset="0"/>
                <a:ea typeface="Tahoma" pitchFamily="34" charset="0"/>
                <a:cs typeface="Tahoma" pitchFamily="34" charset="0"/>
              </a:defRPr>
            </a:lvl1pPr>
          </a:lstStyle>
          <a:p>
            <a:fld id="{639B577F-6036-4BCD-9021-A736CBC28733}" type="slidenum">
              <a:rPr lang="en-US" smtClean="0"/>
              <a:pPr/>
              <a:t>‹#›</a:t>
            </a:fld>
            <a:endParaRPr lang="en-US" dirty="0"/>
          </a:p>
        </p:txBody>
      </p:sp>
      <p:pic>
        <p:nvPicPr>
          <p:cNvPr id="8"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63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ahoma" pitchFamily="34" charset="0"/>
        <a:ea typeface="Tahoma" pitchFamily="34" charset="0"/>
        <a:cs typeface="Tahoma" pitchFamily="34" charset="0"/>
      </a:defRPr>
    </a:lvl1pPr>
    <a:lvl2pPr marL="457200" algn="l" defTabSz="914400" rtl="0" eaLnBrk="1" latinLnBrk="0" hangingPunct="1">
      <a:defRPr sz="1200" kern="1200">
        <a:solidFill>
          <a:schemeClr val="tx1"/>
        </a:solidFill>
        <a:latin typeface="Tahoma" pitchFamily="34" charset="0"/>
        <a:ea typeface="Tahoma" pitchFamily="34" charset="0"/>
        <a:cs typeface="Tahoma" pitchFamily="34" charset="0"/>
      </a:defRPr>
    </a:lvl2pPr>
    <a:lvl3pPr marL="914400" algn="l" defTabSz="914400" rtl="0" eaLnBrk="1" latinLnBrk="0" hangingPunct="1">
      <a:defRPr sz="1200" kern="1200">
        <a:solidFill>
          <a:schemeClr val="tx1"/>
        </a:solidFill>
        <a:latin typeface="Tahoma" pitchFamily="34" charset="0"/>
        <a:ea typeface="Tahoma" pitchFamily="34" charset="0"/>
        <a:cs typeface="Tahoma" pitchFamily="34" charset="0"/>
      </a:defRPr>
    </a:lvl3pPr>
    <a:lvl4pPr marL="1371600" algn="l" defTabSz="914400" rtl="0" eaLnBrk="1" latinLnBrk="0" hangingPunct="1">
      <a:defRPr sz="1200" kern="1200">
        <a:solidFill>
          <a:schemeClr val="tx1"/>
        </a:solidFill>
        <a:latin typeface="Tahoma" pitchFamily="34" charset="0"/>
        <a:ea typeface="Tahoma" pitchFamily="34" charset="0"/>
        <a:cs typeface="Tahoma" pitchFamily="34" charset="0"/>
      </a:defRPr>
    </a:lvl4pPr>
    <a:lvl5pPr marL="1828800" algn="l" defTabSz="914400" rtl="0" eaLnBrk="1" latinLnBrk="0" hangingPunct="1">
      <a:defRPr sz="1200" kern="1200">
        <a:solidFill>
          <a:schemeClr val="tx1"/>
        </a:solidFill>
        <a:latin typeface="Tahoma" pitchFamily="34" charset="0"/>
        <a:ea typeface="Tahoma" pitchFamily="34" charset="0"/>
        <a:cs typeface="Tahom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1</a:t>
            </a:fld>
            <a:endParaRPr lang="en-US" dirty="0"/>
          </a:p>
        </p:txBody>
      </p:sp>
    </p:spTree>
    <p:extLst>
      <p:ext uri="{BB962C8B-B14F-4D97-AF65-F5344CB8AC3E}">
        <p14:creationId xmlns:p14="http://schemas.microsoft.com/office/powerpoint/2010/main" val="22497362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2625" y="1456511"/>
            <a:ext cx="7772400" cy="457200"/>
          </a:xfrm>
        </p:spPr>
        <p:txBody>
          <a:bodyPr anchor="b" anchorCtr="0"/>
          <a:lstStyle>
            <a:lvl1pPr algn="ctr">
              <a:defRPr sz="2400" b="1">
                <a:latin typeface="Tahoma" pitchFamily="34" charset="0"/>
                <a:ea typeface="Tahoma" pitchFamily="34" charset="0"/>
                <a:cs typeface="Tahoma" pitchFamily="34" charset="0"/>
              </a:defRPr>
            </a:lvl1pPr>
          </a:lstStyle>
          <a:p>
            <a:r>
              <a:rPr lang="en-US" smtClean="0"/>
              <a:t>Click to edit Master title style</a:t>
            </a:r>
            <a:endParaRPr lang="en-US" dirty="0"/>
          </a:p>
        </p:txBody>
      </p:sp>
      <p:sp>
        <p:nvSpPr>
          <p:cNvPr id="6" name="Subtitle 2"/>
          <p:cNvSpPr>
            <a:spLocks noGrp="1"/>
          </p:cNvSpPr>
          <p:nvPr>
            <p:ph type="subTitle" idx="1" hasCustomPrompt="1"/>
          </p:nvPr>
        </p:nvSpPr>
        <p:spPr>
          <a:xfrm>
            <a:off x="1371600" y="2057400"/>
            <a:ext cx="6400800" cy="1752600"/>
          </a:xfrm>
        </p:spPr>
        <p:txBody>
          <a:bodyPr/>
          <a:lstStyle>
            <a:lvl1pPr marL="0" indent="0" algn="ctr">
              <a:buNone/>
              <a:defRPr sz="1800">
                <a:latin typeface="Tahoma" pitchFamily="34" charset="0"/>
                <a:ea typeface="Tahoma" pitchFamily="34" charset="0"/>
                <a:cs typeface="Tahoma"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add briefer names</a:t>
            </a:r>
            <a:endParaRPr lang="en-US" dirty="0"/>
          </a:p>
        </p:txBody>
      </p:sp>
      <p:cxnSp>
        <p:nvCxnSpPr>
          <p:cNvPr id="7" name="Straight Connector 6"/>
          <p:cNvCxnSpPr>
            <a:cxnSpLocks noChangeShapeType="1"/>
          </p:cNvCxnSpPr>
          <p:nvPr userDrawn="1"/>
        </p:nvCxnSpPr>
        <p:spPr bwMode="auto">
          <a:xfrm>
            <a:off x="381000" y="19796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1280" y="5226161"/>
            <a:ext cx="1241441" cy="749220"/>
          </a:xfrm>
          <a:prstGeom prst="rect">
            <a:avLst/>
          </a:prstGeom>
        </p:spPr>
      </p:pic>
      <p:sp>
        <p:nvSpPr>
          <p:cNvPr id="9" name="Text Placeholder 8"/>
          <p:cNvSpPr>
            <a:spLocks noGrp="1"/>
          </p:cNvSpPr>
          <p:nvPr>
            <p:ph type="body" sz="quarter" idx="12" hasCustomPrompt="1"/>
          </p:nvPr>
        </p:nvSpPr>
        <p:spPr>
          <a:xfrm>
            <a:off x="1375646" y="4049486"/>
            <a:ext cx="6393425" cy="720221"/>
          </a:xfrm>
        </p:spPr>
        <p:txBody>
          <a:bodyPr/>
          <a:lstStyle>
            <a:lvl1pPr algn="ctr" eaLnBrk="1" hangingPunct="1">
              <a:defRPr sz="1600">
                <a:solidFill>
                  <a:schemeClr val="bg1">
                    <a:lumMod val="65000"/>
                  </a:schemeClr>
                </a:solidFill>
              </a:defRPr>
            </a:lvl1pPr>
          </a:lstStyle>
          <a:p>
            <a:pPr eaLnBrk="1" hangingPunct="1"/>
            <a:r>
              <a:rPr lang="en-US" dirty="0" smtClean="0">
                <a:latin typeface="Tahoma" charset="0"/>
              </a:rPr>
              <a:t>Click to edit “Briefing prepared for”</a:t>
            </a:r>
          </a:p>
        </p:txBody>
      </p:sp>
      <p:sp>
        <p:nvSpPr>
          <p:cNvPr id="11" name="Text Placeholder 10"/>
          <p:cNvSpPr>
            <a:spLocks noGrp="1"/>
          </p:cNvSpPr>
          <p:nvPr>
            <p:ph type="body" sz="quarter" idx="13" hasCustomPrompt="1"/>
          </p:nvPr>
        </p:nvSpPr>
        <p:spPr>
          <a:xfrm>
            <a:off x="2740025" y="4790048"/>
            <a:ext cx="3657599" cy="322825"/>
          </a:xfrm>
        </p:spPr>
        <p:txBody>
          <a:bodyPr/>
          <a:lstStyle>
            <a:lvl1pPr algn="ctr" eaLnBrk="1" hangingPunct="1">
              <a:defRPr sz="1600">
                <a:solidFill>
                  <a:schemeClr val="bg1">
                    <a:lumMod val="65000"/>
                  </a:schemeClr>
                </a:solidFill>
              </a:defRPr>
            </a:lvl1pPr>
          </a:lstStyle>
          <a:p>
            <a:pPr eaLnBrk="1" hangingPunct="1"/>
            <a:r>
              <a:rPr lang="en-US" dirty="0" smtClean="0">
                <a:latin typeface="Tahoma" charset="0"/>
              </a:rPr>
              <a:t>Click to edit Date</a:t>
            </a:r>
          </a:p>
        </p:txBody>
      </p:sp>
    </p:spTree>
    <p:extLst>
      <p:ext uri="{BB962C8B-B14F-4D97-AF65-F5344CB8AC3E}">
        <p14:creationId xmlns:p14="http://schemas.microsoft.com/office/powerpoint/2010/main" val="349861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_Four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2" y="1066800"/>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645481" y="1066800"/>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5"/>
          </p:nvPr>
        </p:nvSpPr>
        <p:spPr>
          <a:xfrm>
            <a:off x="4645477" y="3521528"/>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sz="quarter" idx="16"/>
          </p:nvPr>
        </p:nvSpPr>
        <p:spPr>
          <a:xfrm>
            <a:off x="454481" y="3529693"/>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1"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5949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_Six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6" name="Content Placeholder 2"/>
          <p:cNvSpPr>
            <a:spLocks noGrp="1"/>
          </p:cNvSpPr>
          <p:nvPr>
            <p:ph sz="quarter" idx="13"/>
          </p:nvPr>
        </p:nvSpPr>
        <p:spPr>
          <a:xfrm>
            <a:off x="4572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4"/>
          </p:nvPr>
        </p:nvSpPr>
        <p:spPr>
          <a:xfrm>
            <a:off x="32766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sz="quarter" idx="15"/>
          </p:nvPr>
        </p:nvSpPr>
        <p:spPr>
          <a:xfrm>
            <a:off x="462643"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sz="quarter" idx="16"/>
          </p:nvPr>
        </p:nvSpPr>
        <p:spPr>
          <a:xfrm>
            <a:off x="6090557"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quarter" idx="17"/>
          </p:nvPr>
        </p:nvSpPr>
        <p:spPr>
          <a:xfrm>
            <a:off x="6096000"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
          <p:cNvSpPr>
            <a:spLocks noGrp="1"/>
          </p:cNvSpPr>
          <p:nvPr>
            <p:ph sz="quarter" idx="18"/>
          </p:nvPr>
        </p:nvSpPr>
        <p:spPr>
          <a:xfrm>
            <a:off x="3282044" y="3537858"/>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666887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_Captio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4"/>
          </p:nvPr>
        </p:nvSpPr>
        <p:spPr>
          <a:xfrm>
            <a:off x="3535137" y="1066801"/>
            <a:ext cx="5227864" cy="4811486"/>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5"/>
          </p:nvPr>
        </p:nvSpPr>
        <p:spPr>
          <a:xfrm>
            <a:off x="563566" y="1763488"/>
            <a:ext cx="2873601" cy="4115027"/>
          </a:xfrm>
        </p:spPr>
        <p:txBody>
          <a:bodyPr/>
          <a:lstStyle>
            <a:lvl1pPr>
              <a:defRPr sz="1400"/>
            </a:lvl1pPr>
          </a:lstStyle>
          <a:p>
            <a:pPr lvl="0"/>
            <a:r>
              <a:rPr lang="en-US" smtClean="0"/>
              <a:t>Click to edit Master text styles</a:t>
            </a:r>
          </a:p>
        </p:txBody>
      </p:sp>
      <p:sp>
        <p:nvSpPr>
          <p:cNvPr id="7" name="Text Placeholder 3"/>
          <p:cNvSpPr>
            <a:spLocks noGrp="1"/>
          </p:cNvSpPr>
          <p:nvPr>
            <p:ph type="body" sz="quarter" idx="16"/>
          </p:nvPr>
        </p:nvSpPr>
        <p:spPr>
          <a:xfrm>
            <a:off x="571501" y="1066799"/>
            <a:ext cx="2871107" cy="696687"/>
          </a:xfrm>
        </p:spPr>
        <p:txBody>
          <a:bodyPr anchor="b"/>
          <a:lstStyle>
            <a:lvl1pPr algn="l">
              <a:defRPr sz="2000" b="1" baseline="0"/>
            </a:lvl1pPr>
          </a:lstStyle>
          <a:p>
            <a:pPr lvl="0"/>
            <a:r>
              <a:rPr lang="en-US" smtClean="0"/>
              <a:t>Click to edit Master text styles</a:t>
            </a:r>
          </a:p>
          <a:p>
            <a:pPr lvl="1"/>
            <a:r>
              <a:rPr lang="en-US" smtClean="0"/>
              <a:t>Second level</a:t>
            </a:r>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9653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cluding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extBox 4"/>
          <p:cNvSpPr txBox="1"/>
          <p:nvPr userDrawn="1"/>
        </p:nvSpPr>
        <p:spPr>
          <a:xfrm>
            <a:off x="3729431" y="3525877"/>
            <a:ext cx="1716111" cy="369332"/>
          </a:xfrm>
          <a:prstGeom prst="rect">
            <a:avLst/>
          </a:prstGeom>
          <a:noFill/>
        </p:spPr>
        <p:txBody>
          <a:bodyPr wrap="none" rtlCol="0">
            <a:spAutoFit/>
          </a:bodyPr>
          <a:lstStyle/>
          <a:p>
            <a:pPr lvl="0"/>
            <a:r>
              <a:rPr lang="en-US" dirty="0" smtClean="0">
                <a:latin typeface="Tahoma" pitchFamily="34" charset="0"/>
                <a:ea typeface="Tahoma" pitchFamily="34" charset="0"/>
                <a:cs typeface="Tahoma" pitchFamily="34" charset="0"/>
              </a:rPr>
              <a:t>www.darpa.mil</a:t>
            </a:r>
            <a:endParaRPr lang="en-US" dirty="0">
              <a:latin typeface="Tahoma" pitchFamily="34" charset="0"/>
              <a:ea typeface="Tahoma" pitchFamily="34" charset="0"/>
              <a:cs typeface="Tahoma" pitchFamily="34"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5182" y="2531269"/>
            <a:ext cx="1770360" cy="1068427"/>
          </a:xfrm>
          <a:prstGeom prst="rect">
            <a:avLst/>
          </a:prstGeom>
        </p:spPr>
      </p:pic>
    </p:spTree>
    <p:extLst>
      <p:ext uri="{BB962C8B-B14F-4D97-AF65-F5344CB8AC3E}">
        <p14:creationId xmlns:p14="http://schemas.microsoft.com/office/powerpoint/2010/main" val="43128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PA_Quad_Chart_Guidelin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Rectangle 4"/>
          <p:cNvSpPr/>
          <p:nvPr userDrawn="1"/>
        </p:nvSpPr>
        <p:spPr>
          <a:xfrm>
            <a:off x="1447800" y="5181600"/>
            <a:ext cx="15240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3810000" y="5181600"/>
            <a:ext cx="1524000" cy="762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6172200" y="5181600"/>
            <a:ext cx="1524000" cy="762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676400" y="5410200"/>
            <a:ext cx="1066800" cy="261610"/>
          </a:xfrm>
          <a:prstGeom prst="rect">
            <a:avLst/>
          </a:prstGeom>
          <a:noFill/>
        </p:spPr>
        <p:txBody>
          <a:bodyPr wrap="square" rtlCol="0">
            <a:spAutoFit/>
          </a:bodyPr>
          <a:lstStyle/>
          <a:p>
            <a:pPr algn="ctr"/>
            <a:r>
              <a:rPr lang="en-US" sz="1100" b="1" dirty="0" smtClean="0">
                <a:latin typeface="Tahoma" pitchFamily="34" charset="0"/>
                <a:ea typeface="Tahoma" pitchFamily="34" charset="0"/>
                <a:cs typeface="Tahoma" pitchFamily="34" charset="0"/>
              </a:rPr>
              <a:t>Concept</a:t>
            </a:r>
            <a:endParaRPr lang="en-US" sz="1100" b="1" dirty="0">
              <a:latin typeface="Tahoma" pitchFamily="34" charset="0"/>
              <a:ea typeface="Tahoma" pitchFamily="34" charset="0"/>
              <a:cs typeface="Tahoma" pitchFamily="34" charset="0"/>
            </a:endParaRPr>
          </a:p>
        </p:txBody>
      </p:sp>
      <p:sp>
        <p:nvSpPr>
          <p:cNvPr id="9" name="TextBox 8"/>
          <p:cNvSpPr txBox="1"/>
          <p:nvPr userDrawn="1"/>
        </p:nvSpPr>
        <p:spPr>
          <a:xfrm>
            <a:off x="4038600" y="5422272"/>
            <a:ext cx="1066800" cy="261610"/>
          </a:xfrm>
          <a:prstGeom prst="rect">
            <a:avLst/>
          </a:prstGeom>
          <a:noFill/>
        </p:spPr>
        <p:txBody>
          <a:bodyPr wrap="square" rtlCol="0">
            <a:spAutoFit/>
          </a:bodyPr>
          <a:lstStyle/>
          <a:p>
            <a:pPr algn="ctr"/>
            <a:r>
              <a:rPr lang="en-US" sz="1100" b="1" dirty="0" smtClean="0">
                <a:latin typeface="Tahoma" pitchFamily="34" charset="0"/>
                <a:ea typeface="Tahoma" pitchFamily="34" charset="0"/>
                <a:cs typeface="Tahoma" pitchFamily="34" charset="0"/>
              </a:rPr>
              <a:t>Prototype</a:t>
            </a:r>
            <a:endParaRPr lang="en-US" sz="1100" b="1" dirty="0">
              <a:latin typeface="Tahoma" pitchFamily="34" charset="0"/>
              <a:ea typeface="Tahoma" pitchFamily="34" charset="0"/>
              <a:cs typeface="Tahoma" pitchFamily="34" charset="0"/>
            </a:endParaRPr>
          </a:p>
        </p:txBody>
      </p:sp>
      <p:sp>
        <p:nvSpPr>
          <p:cNvPr id="10" name="TextBox 9"/>
          <p:cNvSpPr txBox="1"/>
          <p:nvPr userDrawn="1"/>
        </p:nvSpPr>
        <p:spPr>
          <a:xfrm>
            <a:off x="6286500" y="5347157"/>
            <a:ext cx="1295400" cy="430887"/>
          </a:xfrm>
          <a:prstGeom prst="rect">
            <a:avLst/>
          </a:prstGeom>
          <a:noFill/>
        </p:spPr>
        <p:txBody>
          <a:bodyPr wrap="square" rtlCol="0">
            <a:spAutoFit/>
          </a:bodyPr>
          <a:lstStyle/>
          <a:p>
            <a:pPr algn="ctr"/>
            <a:r>
              <a:rPr lang="en-US" sz="1100" b="1" dirty="0" smtClean="0">
                <a:latin typeface="Tahoma" pitchFamily="34" charset="0"/>
                <a:ea typeface="Tahoma" pitchFamily="34" charset="0"/>
                <a:cs typeface="Tahoma" pitchFamily="34" charset="0"/>
              </a:rPr>
              <a:t>Field Demonstration</a:t>
            </a:r>
            <a:endParaRPr lang="en-US" sz="1100" b="1" dirty="0">
              <a:latin typeface="Tahoma" pitchFamily="34" charset="0"/>
              <a:ea typeface="Tahoma" pitchFamily="34" charset="0"/>
              <a:cs typeface="Tahoma" pitchFamily="34" charset="0"/>
            </a:endParaRPr>
          </a:p>
        </p:txBody>
      </p:sp>
      <p:sp>
        <p:nvSpPr>
          <p:cNvPr id="11" name="TextBox 10"/>
          <p:cNvSpPr txBox="1"/>
          <p:nvPr userDrawn="1"/>
        </p:nvSpPr>
        <p:spPr>
          <a:xfrm>
            <a:off x="381000" y="1232807"/>
            <a:ext cx="8382000" cy="3785652"/>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The following two slides outline the format for two different quad charts that will be used for Congressional Staffer day and internal DARPA use. The only difference between the two quad charts is the bottom right-hand quadrant as follows: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Staffer: Names and locations of performers. </a:t>
            </a: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Internal DARPA: Issues/challenges and a spend plan status.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Formatting for both the internal DARPA and staffer quads: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Font: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Tahoma</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Color: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Font color = black</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Sizes: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Font size is set at 12 pt., decreasing to 11 pt. and 9 pt. for sub-bullets.  (Recognizing that some programs will have more information needed on the quad charts than others, text size may be reduced but, for ease of </a:t>
            </a:r>
            <a:b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b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reading, should never be smaller than 9 pt.)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Font style: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Avoid the use of bold unless needed</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Bullets and sub-bullets: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Solid dots</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Status Boxes: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In the upper right hand corner of each quad chart, there is a placeholder for one of these three boxes. Please replace the existing placeholder with the corresponding box that represents the status of the program:</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24753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094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11" name="TextBox 10"/>
          <p:cNvSpPr txBox="1"/>
          <p:nvPr userDrawn="1"/>
        </p:nvSpPr>
        <p:spPr>
          <a:xfrm>
            <a:off x="1044045" y="1100945"/>
            <a:ext cx="1204913"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12" name="TextBox 11"/>
          <p:cNvSpPr txBox="1"/>
          <p:nvPr userDrawn="1"/>
        </p:nvSpPr>
        <p:spPr>
          <a:xfrm>
            <a:off x="2257426" y="110094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23"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19"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FY13</a:t>
            </a:r>
          </a:p>
        </p:txBody>
      </p:sp>
      <p:sp>
        <p:nvSpPr>
          <p:cNvPr id="14" name="TextBox 13"/>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FY12</a:t>
            </a:r>
          </a:p>
        </p:txBody>
      </p:sp>
      <p:sp>
        <p:nvSpPr>
          <p:cNvPr id="15" name="TextBox 14"/>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FY11</a:t>
            </a:r>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smtClean="0">
                <a:latin typeface="Tahoma" pitchFamily="34" charset="0"/>
                <a:ea typeface="Tahoma" pitchFamily="34" charset="0"/>
                <a:cs typeface="Tahoma" pitchFamily="34" charset="0"/>
              </a:rPr>
              <a:t>PERFORMER:	</a:t>
            </a:r>
            <a:endParaRPr lang="en-US" sz="1000" baseline="0" dirty="0">
              <a:latin typeface="Tahoma" pitchFamily="34" charset="0"/>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PERFORMERS</a:t>
            </a:r>
            <a:endParaRPr lang="en-US" sz="1200" b="1" dirty="0">
              <a:latin typeface="Tahoma" pitchFamily="34" charset="0"/>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smtClean="0">
                <a:ln>
                  <a:noFill/>
                </a:ln>
                <a:solidFill>
                  <a:prstClr val="white"/>
                </a:solidFill>
                <a:effectLst/>
                <a:uLnTx/>
                <a:uFillTx/>
                <a:latin typeface="Tahoma" pitchFamily="34" charset="0"/>
                <a:ea typeface="Tahoma" pitchFamily="34" charset="0"/>
                <a:cs typeface="Tahoma" pitchFamily="34" charset="0"/>
              </a:rPr>
              <a:t>LOCATION:</a:t>
            </a:r>
            <a:endPar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endParaRP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5108551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950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11" name="TextBox 10"/>
          <p:cNvSpPr txBox="1"/>
          <p:nvPr userDrawn="1"/>
        </p:nvSpPr>
        <p:spPr>
          <a:xfrm>
            <a:off x="1782269" y="1109505"/>
            <a:ext cx="792555"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12" name="TextBox 11"/>
          <p:cNvSpPr txBox="1"/>
          <p:nvPr userDrawn="1"/>
        </p:nvSpPr>
        <p:spPr>
          <a:xfrm>
            <a:off x="3614740" y="110950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23"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1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3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34" name="Text Placeholder 39"/>
          <p:cNvSpPr>
            <a:spLocks noGrp="1"/>
          </p:cNvSpPr>
          <p:nvPr>
            <p:ph type="body" sz="quarter" idx="32"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3" name="Text Placeholder 39"/>
          <p:cNvSpPr>
            <a:spLocks noGrp="1"/>
          </p:cNvSpPr>
          <p:nvPr>
            <p:ph type="body" sz="quarter" idx="33"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13" name="TextBox 12"/>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FY13</a:t>
            </a:r>
          </a:p>
        </p:txBody>
      </p:sp>
      <p:sp>
        <p:nvSpPr>
          <p:cNvPr id="14" name="TextBox 13"/>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FY12</a:t>
            </a:r>
          </a:p>
        </p:txBody>
      </p:sp>
      <p:sp>
        <p:nvSpPr>
          <p:cNvPr id="15" name="TextBox 14"/>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FY11</a:t>
            </a:r>
          </a:p>
        </p:txBody>
      </p:sp>
      <p:sp>
        <p:nvSpPr>
          <p:cNvPr id="45" name="TextBox 44"/>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PROJECT</a:t>
            </a:r>
          </a:p>
        </p:txBody>
      </p:sp>
      <p:sp>
        <p:nvSpPr>
          <p:cNvPr id="46" name="Text Placeholder 39"/>
          <p:cNvSpPr>
            <a:spLocks noGrp="1"/>
          </p:cNvSpPr>
          <p:nvPr userDrawn="1">
            <p:ph type="body" sz="quarter" idx="34"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48" name="Text Placeholder 39"/>
          <p:cNvSpPr>
            <a:spLocks noGrp="1"/>
          </p:cNvSpPr>
          <p:nvPr userDrawn="1">
            <p:ph type="body" sz="quarter" idx="35"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3" name="Footer Placeholder 2"/>
          <p:cNvSpPr>
            <a:spLocks noGrp="1"/>
          </p:cNvSpPr>
          <p:nvPr userDrawn="1">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smtClean="0">
                <a:latin typeface="Tahoma" pitchFamily="34" charset="0"/>
                <a:ea typeface="Tahoma" pitchFamily="34" charset="0"/>
                <a:cs typeface="Tahoma" pitchFamily="34" charset="0"/>
              </a:rPr>
              <a:t>PERFORMER:	</a:t>
            </a:r>
            <a:endParaRPr lang="en-US" sz="1000" baseline="0" dirty="0">
              <a:latin typeface="Tahoma" pitchFamily="34" charset="0"/>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PERFORMERS</a:t>
            </a:r>
            <a:endParaRPr lang="en-US" sz="1200" b="1" dirty="0">
              <a:latin typeface="Tahoma" pitchFamily="34" charset="0"/>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smtClean="0">
                <a:ln>
                  <a:noFill/>
                </a:ln>
                <a:solidFill>
                  <a:prstClr val="white"/>
                </a:solidFill>
                <a:effectLst/>
                <a:uLnTx/>
                <a:uFillTx/>
                <a:latin typeface="Tahoma" pitchFamily="34" charset="0"/>
                <a:ea typeface="Tahoma" pitchFamily="34" charset="0"/>
                <a:cs typeface="Tahoma" pitchFamily="34" charset="0"/>
              </a:rPr>
              <a:t>LOCATION:</a:t>
            </a:r>
            <a:endPar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endParaRP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5046372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0" y="1124894"/>
            <a:ext cx="623887" cy="230832"/>
          </a:xfrm>
          <a:prstGeom prst="rect">
            <a:avLst/>
          </a:prstGeom>
          <a:noFill/>
        </p:spPr>
        <p:txBody>
          <a:bodyPr wrap="square" rtlCol="0">
            <a:spAutoFit/>
          </a:bodyPr>
          <a:lstStyle/>
          <a:p>
            <a:r>
              <a:rPr lang="en-US" sz="900" dirty="0" smtClean="0">
                <a:latin typeface="+mn-lt"/>
              </a:rPr>
              <a:t>PE:</a:t>
            </a:r>
            <a:endParaRPr lang="en-US" sz="900" dirty="0">
              <a:latin typeface="+mn-lt"/>
            </a:endParaRPr>
          </a:p>
        </p:txBody>
      </p:sp>
      <p:sp>
        <p:nvSpPr>
          <p:cNvPr id="11" name="TextBox 10"/>
          <p:cNvSpPr txBox="1"/>
          <p:nvPr userDrawn="1"/>
        </p:nvSpPr>
        <p:spPr>
          <a:xfrm>
            <a:off x="2215265" y="1124894"/>
            <a:ext cx="792555" cy="230832"/>
          </a:xfrm>
          <a:prstGeom prst="rect">
            <a:avLst/>
          </a:prstGeom>
          <a:noFill/>
        </p:spPr>
        <p:txBody>
          <a:bodyPr wrap="square" rtlCol="0">
            <a:spAutoFit/>
          </a:bodyPr>
          <a:lstStyle/>
          <a:p>
            <a:r>
              <a:rPr lang="en-US" sz="900" dirty="0" smtClean="0">
                <a:latin typeface="+mn-lt"/>
              </a:rPr>
              <a:t>PROJECT:</a:t>
            </a:r>
            <a:endParaRPr lang="en-US" sz="900" dirty="0">
              <a:latin typeface="+mn-lt"/>
            </a:endParaRPr>
          </a:p>
        </p:txBody>
      </p:sp>
      <p:sp>
        <p:nvSpPr>
          <p:cNvPr id="12" name="TextBox 11"/>
          <p:cNvSpPr txBox="1"/>
          <p:nvPr userDrawn="1"/>
        </p:nvSpPr>
        <p:spPr>
          <a:xfrm>
            <a:off x="4426414" y="1124894"/>
            <a:ext cx="1204913" cy="230832"/>
          </a:xfrm>
          <a:prstGeom prst="rect">
            <a:avLst/>
          </a:prstGeom>
          <a:noFill/>
        </p:spPr>
        <p:txBody>
          <a:bodyPr wrap="square" rtlCol="0">
            <a:spAutoFit/>
          </a:bodyPr>
          <a:lstStyle/>
          <a:p>
            <a:r>
              <a:rPr lang="en-US" sz="900" dirty="0" smtClean="0">
                <a:latin typeface="+mn-lt"/>
              </a:rPr>
              <a:t>RDDS</a:t>
            </a:r>
            <a:r>
              <a:rPr lang="en-US" sz="900" baseline="0" dirty="0" smtClean="0">
                <a:latin typeface="+mn-lt"/>
              </a:rPr>
              <a:t> PG #</a:t>
            </a:r>
            <a:r>
              <a:rPr lang="en-US" sz="900" dirty="0" smtClean="0">
                <a:latin typeface="+mn-lt"/>
              </a:rPr>
              <a:t>:</a:t>
            </a:r>
            <a:endParaRPr lang="en-US" sz="900" dirty="0">
              <a:latin typeface="+mn-lt"/>
            </a:endParaRPr>
          </a:p>
        </p:txBody>
      </p:sp>
      <p:sp>
        <p:nvSpPr>
          <p:cNvPr id="23"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19"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32"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34"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3"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13" name="TextBox 12"/>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FY13</a:t>
            </a:r>
          </a:p>
        </p:txBody>
      </p:sp>
      <p:sp>
        <p:nvSpPr>
          <p:cNvPr id="14" name="TextBox 13"/>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FY12</a:t>
            </a:r>
          </a:p>
        </p:txBody>
      </p:sp>
      <p:sp>
        <p:nvSpPr>
          <p:cNvPr id="15" name="TextBox 14"/>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FY11</a:t>
            </a:r>
          </a:p>
        </p:txBody>
      </p:sp>
      <p:sp>
        <p:nvSpPr>
          <p:cNvPr id="45" name="TextBox 44"/>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PROJECT</a:t>
            </a:r>
          </a:p>
        </p:txBody>
      </p:sp>
      <p:sp>
        <p:nvSpPr>
          <p:cNvPr id="46" name="Text Placeholder 39"/>
          <p:cNvSpPr>
            <a:spLocks noGrp="1"/>
          </p:cNvSpPr>
          <p:nvPr userDrawn="1">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48" name="Text Placeholder 39"/>
          <p:cNvSpPr>
            <a:spLocks noGrp="1"/>
          </p:cNvSpPr>
          <p:nvPr userDrawn="1">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3" name="Footer Placeholder 2"/>
          <p:cNvSpPr>
            <a:spLocks noGrp="1"/>
          </p:cNvSpPr>
          <p:nvPr userDrawn="1">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smtClean="0">
                <a:latin typeface="Tahoma" pitchFamily="34" charset="0"/>
                <a:ea typeface="Tahoma" pitchFamily="34" charset="0"/>
                <a:cs typeface="Tahoma" pitchFamily="34" charset="0"/>
              </a:rPr>
              <a:t>PERFORMER:	</a:t>
            </a:r>
            <a:endParaRPr lang="en-US" sz="1000" baseline="0" dirty="0">
              <a:latin typeface="Tahoma" pitchFamily="34" charset="0"/>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PERFORMERS</a:t>
            </a:r>
            <a:endParaRPr lang="en-US" sz="1200" b="1" dirty="0">
              <a:latin typeface="Tahoma" pitchFamily="34" charset="0"/>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smtClean="0">
                <a:ln>
                  <a:noFill/>
                </a:ln>
                <a:solidFill>
                  <a:prstClr val="white"/>
                </a:solidFill>
                <a:effectLst/>
                <a:uLnTx/>
                <a:uFillTx/>
                <a:latin typeface="Tahoma" pitchFamily="34" charset="0"/>
                <a:ea typeface="Tahoma" pitchFamily="34" charset="0"/>
                <a:cs typeface="Tahoma" pitchFamily="34" charset="0"/>
              </a:rPr>
              <a:t>LOCATION:</a:t>
            </a:r>
            <a:endPar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endParaRPr>
          </a:p>
        </p:txBody>
      </p:sp>
      <p:sp>
        <p:nvSpPr>
          <p:cNvPr id="49" name="Text Placeholder 39"/>
          <p:cNvSpPr>
            <a:spLocks noGrp="1"/>
          </p:cNvSpPr>
          <p:nvPr userDrawn="1">
            <p:ph type="body" sz="quarter" idx="36"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0" name="Text Placeholder 39"/>
          <p:cNvSpPr>
            <a:spLocks noGrp="1"/>
          </p:cNvSpPr>
          <p:nvPr userDrawn="1">
            <p:ph type="body" sz="quarter" idx="37"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1" name="Text Placeholder 39"/>
          <p:cNvSpPr>
            <a:spLocks noGrp="1"/>
          </p:cNvSpPr>
          <p:nvPr userDrawn="1">
            <p:ph type="body" sz="quarter" idx="38"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2" name="Text Placeholder 39"/>
          <p:cNvSpPr>
            <a:spLocks noGrp="1"/>
          </p:cNvSpPr>
          <p:nvPr userDrawn="1">
            <p:ph type="body" sz="quarter" idx="39"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0614608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RO_Update_Concept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16"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29"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
        <p:nvSpPr>
          <p:cNvPr id="30" name="Rectangle 29"/>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8041822" y="197126"/>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Concept</a:t>
            </a:r>
            <a:endParaRPr lang="en-US" sz="1100" b="0" dirty="0">
              <a:latin typeface="Tahoma" pitchFamily="34" charset="0"/>
              <a:ea typeface="Tahoma" pitchFamily="34" charset="0"/>
              <a:cs typeface="Tahoma" pitchFamily="34" charset="0"/>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28578" y="110094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37" name="TextBox 36"/>
          <p:cNvSpPr txBox="1"/>
          <p:nvPr userDrawn="1"/>
        </p:nvSpPr>
        <p:spPr>
          <a:xfrm>
            <a:off x="1044045" y="1100945"/>
            <a:ext cx="1204913"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38" name="TextBox 37"/>
          <p:cNvSpPr txBox="1"/>
          <p:nvPr userDrawn="1"/>
        </p:nvSpPr>
        <p:spPr>
          <a:xfrm>
            <a:off x="2257426" y="110094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39"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40"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41"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42"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3"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5" name="TextBox 44"/>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FY13</a:t>
            </a:r>
          </a:p>
        </p:txBody>
      </p:sp>
      <p:sp>
        <p:nvSpPr>
          <p:cNvPr id="46" name="TextBox 45"/>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FY12</a:t>
            </a:r>
          </a:p>
        </p:txBody>
      </p:sp>
      <p:sp>
        <p:nvSpPr>
          <p:cNvPr id="47" name="TextBox 46"/>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FY11</a:t>
            </a:r>
          </a:p>
        </p:txBody>
      </p:sp>
      <p:sp>
        <p:nvSpPr>
          <p:cNvPr id="48" name="TextBox 47"/>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9" name="TextBox 48"/>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50" name="TextBox 49"/>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52" name="Straight Connector 5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3" name="Straight Connector 52"/>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4"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2"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51" name="Straight Connector 5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59940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RO_Update_Prototype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8041822" y="197128"/>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Prototype</a:t>
            </a:r>
            <a:endParaRPr lang="en-US" sz="1100" b="0" dirty="0">
              <a:latin typeface="Tahoma" pitchFamily="34" charset="0"/>
              <a:ea typeface="Tahoma" pitchFamily="34" charset="0"/>
              <a:cs typeface="Tahoma" pitchFamily="34" charset="0"/>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37" name="TextBox 3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38" name="TextBox 3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39" name="TextBox 3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6"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7" name="TextBox 46"/>
          <p:cNvSpPr txBox="1"/>
          <p:nvPr userDrawn="1"/>
        </p:nvSpPr>
        <p:spPr>
          <a:xfrm>
            <a:off x="28578" y="110094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48" name="TextBox 47"/>
          <p:cNvSpPr txBox="1"/>
          <p:nvPr userDrawn="1"/>
        </p:nvSpPr>
        <p:spPr>
          <a:xfrm>
            <a:off x="1044045" y="1100945"/>
            <a:ext cx="1204913"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49" name="TextBox 48"/>
          <p:cNvSpPr txBox="1"/>
          <p:nvPr userDrawn="1"/>
        </p:nvSpPr>
        <p:spPr>
          <a:xfrm>
            <a:off x="2257426" y="110094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0"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51"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2"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3"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4"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5"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6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282594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Slide_No 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42536808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RO_Update_Field Demonstration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7968346" y="123651"/>
            <a:ext cx="1102180" cy="415498"/>
          </a:xfrm>
          <a:prstGeom prst="rect">
            <a:avLst/>
          </a:prstGeom>
          <a:noFill/>
        </p:spPr>
        <p:txBody>
          <a:bodyPr wrap="square" rtlCol="0">
            <a:spAutoFit/>
          </a:bodyPr>
          <a:lstStyle/>
          <a:p>
            <a:pPr algn="ctr"/>
            <a:r>
              <a:rPr lang="en-US" sz="1050" b="0" dirty="0" smtClean="0">
                <a:latin typeface="Tahoma" pitchFamily="34" charset="0"/>
                <a:ea typeface="Tahoma" pitchFamily="34" charset="0"/>
                <a:cs typeface="Tahoma" pitchFamily="34" charset="0"/>
              </a:rPr>
              <a:t>Field</a:t>
            </a:r>
          </a:p>
          <a:p>
            <a:pPr algn="ctr"/>
            <a:r>
              <a:rPr lang="en-US" sz="1050" b="0" dirty="0" smtClean="0">
                <a:latin typeface="Tahoma" pitchFamily="34" charset="0"/>
                <a:ea typeface="Tahoma" pitchFamily="34" charset="0"/>
                <a:cs typeface="Tahoma" pitchFamily="34" charset="0"/>
              </a:rPr>
              <a:t>Demonstration</a:t>
            </a:r>
            <a:endParaRPr lang="en-US" sz="1050" b="0" dirty="0">
              <a:latin typeface="Tahoma" pitchFamily="34" charset="0"/>
              <a:ea typeface="Tahoma" pitchFamily="34" charset="0"/>
              <a:cs typeface="Tahoma" pitchFamily="34" charset="0"/>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37" name="TextBox 3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38" name="TextBox 3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39" name="TextBox 3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6"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7" name="TextBox 46"/>
          <p:cNvSpPr txBox="1"/>
          <p:nvPr userDrawn="1"/>
        </p:nvSpPr>
        <p:spPr>
          <a:xfrm>
            <a:off x="28578" y="110094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48" name="TextBox 47"/>
          <p:cNvSpPr txBox="1"/>
          <p:nvPr userDrawn="1"/>
        </p:nvSpPr>
        <p:spPr>
          <a:xfrm>
            <a:off x="1044045" y="1100945"/>
            <a:ext cx="1204913"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49" name="TextBox 48"/>
          <p:cNvSpPr txBox="1"/>
          <p:nvPr userDrawn="1"/>
        </p:nvSpPr>
        <p:spPr>
          <a:xfrm>
            <a:off x="2257426" y="110094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0"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51"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2"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3"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4"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5"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6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1761457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RO_Update_Concept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8041822" y="197126"/>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Concept</a:t>
            </a:r>
            <a:endParaRPr lang="en-US" sz="1100" b="0" dirty="0">
              <a:latin typeface="Tahoma" pitchFamily="34" charset="0"/>
              <a:ea typeface="Tahoma" pitchFamily="34" charset="0"/>
              <a:cs typeface="Tahoma" pitchFamily="34" charset="0"/>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41895440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RO_Update_Prototype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8041822" y="197128"/>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Prototype</a:t>
            </a:r>
            <a:endParaRPr lang="en-US" sz="1100" b="0" dirty="0">
              <a:latin typeface="Tahoma" pitchFamily="34" charset="0"/>
              <a:ea typeface="Tahoma" pitchFamily="34" charset="0"/>
              <a:cs typeface="Tahoma" pitchFamily="34" charset="0"/>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39135816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RO_Update_Field Demonstration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7968346" y="123651"/>
            <a:ext cx="1102180" cy="415498"/>
          </a:xfrm>
          <a:prstGeom prst="rect">
            <a:avLst/>
          </a:prstGeom>
          <a:noFill/>
        </p:spPr>
        <p:txBody>
          <a:bodyPr wrap="square" rtlCol="0">
            <a:spAutoFit/>
          </a:bodyPr>
          <a:lstStyle/>
          <a:p>
            <a:pPr algn="ctr"/>
            <a:r>
              <a:rPr lang="en-US" sz="1050" b="0" dirty="0" smtClean="0">
                <a:latin typeface="Tahoma" pitchFamily="34" charset="0"/>
                <a:ea typeface="Tahoma" pitchFamily="34" charset="0"/>
                <a:cs typeface="Tahoma" pitchFamily="34" charset="0"/>
              </a:rPr>
              <a:t>Field</a:t>
            </a:r>
          </a:p>
          <a:p>
            <a:pPr algn="ctr"/>
            <a:r>
              <a:rPr lang="en-US" sz="1050" b="0" dirty="0" smtClean="0">
                <a:latin typeface="Tahoma" pitchFamily="34" charset="0"/>
                <a:ea typeface="Tahoma" pitchFamily="34" charset="0"/>
                <a:cs typeface="Tahoma" pitchFamily="34" charset="0"/>
              </a:rPr>
              <a:t>Demonstration</a:t>
            </a:r>
            <a:endParaRPr lang="en-US" sz="1050" b="0" dirty="0">
              <a:latin typeface="Tahoma" pitchFamily="34" charset="0"/>
              <a:ea typeface="Tahoma" pitchFamily="34" charset="0"/>
              <a:cs typeface="Tahoma" pitchFamily="34" charset="0"/>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2944715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RO_Update_Concept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8041822" y="197126"/>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Concept</a:t>
            </a:r>
            <a:endParaRPr lang="en-US" sz="1100" b="0" dirty="0">
              <a:latin typeface="Tahoma" pitchFamily="34" charset="0"/>
              <a:ea typeface="Tahoma" pitchFamily="34" charset="0"/>
              <a:cs typeface="Tahoma" pitchFamily="34" charset="0"/>
            </a:endParaRP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smtClean="0">
                <a:latin typeface="+mn-lt"/>
              </a:rPr>
              <a:t>PE:</a:t>
            </a:r>
            <a:endParaRPr lang="en-US" sz="900" dirty="0">
              <a:latin typeface="+mn-lt"/>
            </a:endParaRP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smtClean="0">
                <a:latin typeface="+mn-lt"/>
              </a:rPr>
              <a:t>PROJECT:</a:t>
            </a:r>
            <a:endParaRPr lang="en-US" sz="900" dirty="0">
              <a:latin typeface="+mn-lt"/>
            </a:endParaRP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smtClean="0">
                <a:latin typeface="+mn-lt"/>
              </a:rPr>
              <a:t>RDDS</a:t>
            </a:r>
            <a:r>
              <a:rPr lang="en-US" sz="900" baseline="0" dirty="0" smtClean="0">
                <a:latin typeface="+mn-lt"/>
              </a:rPr>
              <a:t> PG #</a:t>
            </a:r>
            <a:r>
              <a:rPr lang="en-US" sz="900" dirty="0" smtClean="0">
                <a:latin typeface="+mn-lt"/>
              </a:rPr>
              <a:t>:</a:t>
            </a:r>
            <a:endParaRPr lang="en-US" sz="900" dirty="0">
              <a:latin typeface="+mn-lt"/>
            </a:endParaRP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938784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RO_Update_Prototype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8041822" y="197128"/>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Prototype</a:t>
            </a:r>
            <a:endParaRPr lang="en-US" sz="1100" b="0" dirty="0">
              <a:latin typeface="Tahoma" pitchFamily="34" charset="0"/>
              <a:ea typeface="Tahoma" pitchFamily="34" charset="0"/>
              <a:cs typeface="Tahoma" pitchFamily="34" charset="0"/>
            </a:endParaRP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smtClean="0">
                <a:latin typeface="+mn-lt"/>
              </a:rPr>
              <a:t>PE:</a:t>
            </a:r>
            <a:endParaRPr lang="en-US" sz="900" dirty="0">
              <a:latin typeface="+mn-lt"/>
            </a:endParaRP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smtClean="0">
                <a:latin typeface="+mn-lt"/>
              </a:rPr>
              <a:t>PROJECT:</a:t>
            </a:r>
            <a:endParaRPr lang="en-US" sz="900" dirty="0">
              <a:latin typeface="+mn-lt"/>
            </a:endParaRP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smtClean="0">
                <a:latin typeface="+mn-lt"/>
              </a:rPr>
              <a:t>RDDS</a:t>
            </a:r>
            <a:r>
              <a:rPr lang="en-US" sz="900" baseline="0" dirty="0" smtClean="0">
                <a:latin typeface="+mn-lt"/>
              </a:rPr>
              <a:t> PG #</a:t>
            </a:r>
            <a:r>
              <a:rPr lang="en-US" sz="900" dirty="0" smtClean="0">
                <a:latin typeface="+mn-lt"/>
              </a:rPr>
              <a:t>:</a:t>
            </a:r>
            <a:endParaRPr lang="en-US" sz="900" dirty="0">
              <a:latin typeface="+mn-lt"/>
            </a:endParaRP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15030856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RO_Update_Field Demonstration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7968346" y="123651"/>
            <a:ext cx="1102180" cy="415498"/>
          </a:xfrm>
          <a:prstGeom prst="rect">
            <a:avLst/>
          </a:prstGeom>
          <a:noFill/>
        </p:spPr>
        <p:txBody>
          <a:bodyPr wrap="square" rtlCol="0">
            <a:spAutoFit/>
          </a:bodyPr>
          <a:lstStyle/>
          <a:p>
            <a:pPr algn="ctr"/>
            <a:r>
              <a:rPr lang="en-US" sz="1050" b="0" dirty="0" smtClean="0">
                <a:latin typeface="Tahoma" pitchFamily="34" charset="0"/>
                <a:ea typeface="Tahoma" pitchFamily="34" charset="0"/>
                <a:cs typeface="Tahoma" pitchFamily="34" charset="0"/>
              </a:rPr>
              <a:t>Field</a:t>
            </a:r>
          </a:p>
          <a:p>
            <a:pPr algn="ctr"/>
            <a:r>
              <a:rPr lang="en-US" sz="1050" b="0" dirty="0" smtClean="0">
                <a:latin typeface="Tahoma" pitchFamily="34" charset="0"/>
                <a:ea typeface="Tahoma" pitchFamily="34" charset="0"/>
                <a:cs typeface="Tahoma" pitchFamily="34" charset="0"/>
              </a:rPr>
              <a:t>Demonstration</a:t>
            </a:r>
            <a:endParaRPr lang="en-US" sz="1050" b="0" dirty="0">
              <a:latin typeface="Tahoma" pitchFamily="34" charset="0"/>
              <a:ea typeface="Tahoma" pitchFamily="34" charset="0"/>
              <a:cs typeface="Tahoma" pitchFamily="34" charset="0"/>
            </a:endParaRP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smtClean="0">
                <a:latin typeface="+mn-lt"/>
              </a:rPr>
              <a:t>PE:</a:t>
            </a:r>
            <a:endParaRPr lang="en-US" sz="900" dirty="0">
              <a:latin typeface="+mn-lt"/>
            </a:endParaRP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smtClean="0">
                <a:latin typeface="+mn-lt"/>
              </a:rPr>
              <a:t>PROJECT:</a:t>
            </a:r>
            <a:endParaRPr lang="en-US" sz="900" dirty="0">
              <a:latin typeface="+mn-lt"/>
            </a:endParaRP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smtClean="0">
                <a:latin typeface="+mn-lt"/>
              </a:rPr>
              <a:t>RDDS</a:t>
            </a:r>
            <a:r>
              <a:rPr lang="en-US" sz="900" baseline="0" dirty="0" smtClean="0">
                <a:latin typeface="+mn-lt"/>
              </a:rPr>
              <a:t> PG #</a:t>
            </a:r>
            <a:r>
              <a:rPr lang="en-US" sz="900" dirty="0" smtClean="0">
                <a:latin typeface="+mn-lt"/>
              </a:rPr>
              <a:t>:</a:t>
            </a:r>
            <a:endParaRPr lang="en-US" sz="900" dirty="0">
              <a:latin typeface="+mn-lt"/>
            </a:endParaRP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1968587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_and_Content_Vert">
    <p:spTree>
      <p:nvGrpSpPr>
        <p:cNvPr id="1" name=""/>
        <p:cNvGrpSpPr/>
        <p:nvPr/>
      </p:nvGrpSpPr>
      <p:grpSpPr>
        <a:xfrm>
          <a:off x="0" y="0"/>
          <a:ext cx="0" cy="0"/>
          <a:chOff x="0" y="0"/>
          <a:chExt cx="0" cy="0"/>
        </a:xfrm>
      </p:grpSpPr>
      <p:sp>
        <p:nvSpPr>
          <p:cNvPr id="5" name="Content Placeholder 10"/>
          <p:cNvSpPr>
            <a:spLocks noGrp="1"/>
          </p:cNvSpPr>
          <p:nvPr>
            <p:ph sz="quarter" idx="13"/>
          </p:nvPr>
        </p:nvSpPr>
        <p:spPr>
          <a:xfrm rot="5400000">
            <a:off x="1152522" y="-142872"/>
            <a:ext cx="6400803" cy="7143751"/>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0"/>
          </p:nvPr>
        </p:nvSpPr>
        <p:spPr>
          <a:xfrm rot="5400000">
            <a:off x="-2528935" y="3278187"/>
            <a:ext cx="5546817" cy="298450"/>
          </a:xfrm>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a:xfrm rot="5400000">
            <a:off x="-23720" y="6357843"/>
            <a:ext cx="530038" cy="292102"/>
          </a:xfrm>
        </p:spPr>
        <p:txBody>
          <a:body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rot="5400000">
            <a:off x="6100764" y="3695703"/>
            <a:ext cx="5191125" cy="676275"/>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7" name="Straight Connector 6"/>
          <p:cNvCxnSpPr>
            <a:cxnSpLocks noChangeShapeType="1"/>
          </p:cNvCxnSpPr>
          <p:nvPr userDrawn="1"/>
        </p:nvCxnSpPr>
        <p:spPr bwMode="auto">
          <a:xfrm flipH="1">
            <a:off x="8266909" y="228600"/>
            <a:ext cx="1588" cy="6410325"/>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8156508" y="374048"/>
            <a:ext cx="1085438" cy="655071"/>
          </a:xfrm>
          <a:prstGeom prst="rect">
            <a:avLst/>
          </a:prstGeom>
        </p:spPr>
      </p:pic>
    </p:spTree>
    <p:extLst>
      <p:ext uri="{BB962C8B-B14F-4D97-AF65-F5344CB8AC3E}">
        <p14:creationId xmlns:p14="http://schemas.microsoft.com/office/powerpoint/2010/main" val="77374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Slide_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8" name="Text Placeholder 3"/>
          <p:cNvSpPr>
            <a:spLocks noGrp="1"/>
          </p:cNvSpPr>
          <p:nvPr>
            <p:ph type="body" sz="quarter" idx="12" hasCustomPrompt="1"/>
          </p:nvPr>
        </p:nvSpPr>
        <p:spPr>
          <a:xfrm>
            <a:off x="685800" y="3352798"/>
            <a:ext cx="7772400" cy="465138"/>
          </a:xfrm>
        </p:spPr>
        <p:txBody>
          <a:bodyPr/>
          <a:lstStyle>
            <a:lvl1pPr algn="ctr">
              <a:defRPr sz="1800">
                <a:solidFill>
                  <a:schemeClr val="bg1">
                    <a:lumMod val="65000"/>
                  </a:schemeClr>
                </a:solidFill>
              </a:defRPr>
            </a:lvl1pPr>
          </a:lstStyle>
          <a:p>
            <a:pPr lvl="0"/>
            <a:r>
              <a:rPr lang="en-US" dirty="0" smtClean="0"/>
              <a:t>Click to add subtitle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234112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_Hea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hasCustomPrompt="1"/>
          </p:nvPr>
        </p:nvSpPr>
        <p:spPr>
          <a:xfrm>
            <a:off x="657225" y="4329372"/>
            <a:ext cx="7772400" cy="1461828"/>
          </a:xfrm>
        </p:spPr>
        <p:txBody>
          <a:bodyPr anchor="t"/>
          <a:lstStyle>
            <a:lvl1pPr algn="l">
              <a:defRPr sz="2400" b="1" baseline="0">
                <a:latin typeface="Tahoma" pitchFamily="34" charset="0"/>
                <a:ea typeface="Tahoma" pitchFamily="34" charset="0"/>
                <a:cs typeface="Tahoma" pitchFamily="34" charset="0"/>
              </a:defRPr>
            </a:lvl1pPr>
          </a:lstStyle>
          <a:p>
            <a:r>
              <a:rPr lang="en-US" dirty="0" smtClean="0"/>
              <a:t>CLICK TO EDIT MASTER TITLE STYLE</a:t>
            </a:r>
            <a:endParaRPr lang="en-US" dirty="0"/>
          </a:p>
        </p:txBody>
      </p:sp>
      <p:cxnSp>
        <p:nvCxnSpPr>
          <p:cNvPr id="6" name="Straight Connector 5"/>
          <p:cNvCxnSpPr>
            <a:cxnSpLocks noChangeShapeType="1"/>
          </p:cNvCxnSpPr>
          <p:nvPr userDrawn="1"/>
        </p:nvCxnSpPr>
        <p:spPr bwMode="auto">
          <a:xfrm>
            <a:off x="381000" y="4341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7" name="Text Placeholder 3"/>
          <p:cNvSpPr>
            <a:spLocks noGrp="1"/>
          </p:cNvSpPr>
          <p:nvPr>
            <p:ph type="body" sz="quarter" idx="12"/>
          </p:nvPr>
        </p:nvSpPr>
        <p:spPr>
          <a:xfrm>
            <a:off x="669472" y="2954111"/>
            <a:ext cx="7772400" cy="1379538"/>
          </a:xfrm>
        </p:spPr>
        <p:txBody>
          <a:bodyPr anchor="b"/>
          <a:lstStyle>
            <a:lvl1pPr algn="l">
              <a:defRPr sz="1800">
                <a:solidFill>
                  <a:schemeClr val="bg1">
                    <a:lumMod val="65000"/>
                  </a:schemeClr>
                </a:solidFill>
              </a:defRPr>
            </a:lvl1pPr>
          </a:lstStyle>
          <a:p>
            <a:pPr lvl="0"/>
            <a:r>
              <a:rPr lang="en-US" smtClean="0"/>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794376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and_Conten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10"/>
          <p:cNvSpPr>
            <a:spLocks noGrp="1"/>
          </p:cNvSpPr>
          <p:nvPr>
            <p:ph sz="quarter" idx="13"/>
          </p:nvPr>
        </p:nvSpPr>
        <p:spPr>
          <a:xfrm>
            <a:off x="419100" y="1143000"/>
            <a:ext cx="8305800" cy="5334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7" name="Straight Connector 6"/>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871907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_and_Title_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cxnSp>
        <p:nvCxnSpPr>
          <p:cNvPr id="6" name="Straight Connector 5"/>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7"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1146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_Two_Row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57200" y="35814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328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_Two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648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22424"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1495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_Three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32766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5"/>
          </p:nvPr>
        </p:nvSpPr>
        <p:spPr>
          <a:xfrm>
            <a:off x="60960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5018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 Placeholder 2"/>
          <p:cNvSpPr>
            <a:spLocks noGrp="1"/>
          </p:cNvSpPr>
          <p:nvPr>
            <p:ph type="body" idx="1"/>
          </p:nvPr>
        </p:nvSpPr>
        <p:spPr bwMode="auto">
          <a:xfrm>
            <a:off x="381000" y="1219200"/>
            <a:ext cx="8382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Footer Placeholder 4"/>
          <p:cNvSpPr>
            <a:spLocks noGrp="1"/>
          </p:cNvSpPr>
          <p:nvPr>
            <p:ph type="ftr" sz="quarter" idx="3"/>
          </p:nvPr>
        </p:nvSpPr>
        <p:spPr>
          <a:xfrm>
            <a:off x="1333500" y="6550026"/>
            <a:ext cx="6477000" cy="298450"/>
          </a:xfrm>
          <a:prstGeom prst="rect">
            <a:avLst/>
          </a:prstGeom>
        </p:spPr>
        <p:txBody>
          <a:bodyPr vert="horz" wrap="square" lIns="91440" tIns="45720" rIns="91440" bIns="45720" numCol="1" anchor="ctr" anchorCtr="0" compatLnSpc="1">
            <a:prstTxWarp prst="textNoShape">
              <a:avLst/>
            </a:prstTxWarp>
          </a:bodyPr>
          <a:lstStyle>
            <a:lvl1pPr algn="ctr">
              <a:defRPr sz="900" baseline="0">
                <a:solidFill>
                  <a:srgbClr val="898989"/>
                </a:solidFill>
                <a:latin typeface="Tahoma" charset="0"/>
              </a:defRPr>
            </a:lvl1pPr>
          </a:lstStyle>
          <a:p>
            <a:pPr>
              <a:defRPr/>
            </a:pPr>
            <a:r>
              <a:rPr lang="en-US" dirty="0" smtClean="0"/>
              <a:t>Distribution Statement</a:t>
            </a:r>
            <a:endParaRPr lang="en-US" dirty="0"/>
          </a:p>
        </p:txBody>
      </p:sp>
      <p:sp>
        <p:nvSpPr>
          <p:cNvPr id="12" name="Slide Number Placeholder 5"/>
          <p:cNvSpPr>
            <a:spLocks noGrp="1"/>
          </p:cNvSpPr>
          <p:nvPr>
            <p:ph type="sldNum" sz="quarter" idx="4"/>
          </p:nvPr>
        </p:nvSpPr>
        <p:spPr>
          <a:xfrm>
            <a:off x="8102430" y="6553200"/>
            <a:ext cx="762000" cy="292102"/>
          </a:xfrm>
          <a:prstGeom prst="rect">
            <a:avLst/>
          </a:prstGeom>
        </p:spPr>
        <p:txBody>
          <a:bodyPr vert="horz" wrap="square" lIns="91440" tIns="45720" rIns="91440" bIns="45720" numCol="1" anchor="ctr" anchorCtr="0" compatLnSpc="1">
            <a:prstTxWarp prst="textNoShape">
              <a:avLst/>
            </a:prstTxWarp>
          </a:bodyPr>
          <a:lstStyle>
            <a:lvl1pPr algn="r">
              <a:defRPr sz="1200" baseline="0">
                <a:solidFill>
                  <a:srgbClr val="898989"/>
                </a:solidFill>
                <a:latin typeface="Tahoma" charset="0"/>
              </a:defRPr>
            </a:lvl1pPr>
          </a:lstStyle>
          <a:p>
            <a:pPr>
              <a:defRPr/>
            </a:pPr>
            <a:fld id="{231CC523-8BC6-4921-807A-66BD262F34AB}" type="slidenum">
              <a:rPr lang="en-US"/>
              <a:pPr>
                <a:defRPr/>
              </a:pPr>
              <a:t>‹#›</a:t>
            </a:fld>
            <a:endParaRPr lang="en-US"/>
          </a:p>
        </p:txBody>
      </p:sp>
      <p:sp>
        <p:nvSpPr>
          <p:cNvPr id="13" name="Title Placeholder 9"/>
          <p:cNvSpPr>
            <a:spLocks noGrp="1"/>
          </p:cNvSpPr>
          <p:nvPr>
            <p:ph type="title"/>
          </p:nvPr>
        </p:nvSpPr>
        <p:spPr bwMode="auto">
          <a:xfrm>
            <a:off x="1622424" y="152400"/>
            <a:ext cx="7140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Master title style</a:t>
            </a:r>
          </a:p>
        </p:txBody>
      </p:sp>
      <p:sp>
        <p:nvSpPr>
          <p:cNvPr id="2" name="Date Placeholder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94E2C-28A1-4ACF-BE1C-DC6E3E3FF6B4}" type="datetimeFigureOut">
              <a:rPr lang="en-US" smtClean="0"/>
              <a:t>3/1/2016</a:t>
            </a:fld>
            <a:endParaRPr 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2" r:id="rId3"/>
    <p:sldLayoutId id="2147483720" r:id="rId4"/>
    <p:sldLayoutId id="2147483721" r:id="rId5"/>
    <p:sldLayoutId id="2147483723" r:id="rId6"/>
    <p:sldLayoutId id="2147483725" r:id="rId7"/>
    <p:sldLayoutId id="2147483726" r:id="rId8"/>
    <p:sldLayoutId id="2147483729" r:id="rId9"/>
    <p:sldLayoutId id="2147483728" r:id="rId10"/>
    <p:sldLayoutId id="2147483727" r:id="rId11"/>
    <p:sldLayoutId id="2147483730" r:id="rId12"/>
    <p:sldLayoutId id="2147483731" r:id="rId13"/>
    <p:sldLayoutId id="2147483732" r:id="rId14"/>
    <p:sldLayoutId id="2147483756" r:id="rId15"/>
    <p:sldLayoutId id="2147483757" r:id="rId16"/>
    <p:sldLayoutId id="2147483758" r:id="rId17"/>
    <p:sldLayoutId id="2147483747" r:id="rId18"/>
    <p:sldLayoutId id="2147483746" r:id="rId19"/>
    <p:sldLayoutId id="2147483745" r:id="rId20"/>
    <p:sldLayoutId id="2147483748" r:id="rId21"/>
    <p:sldLayoutId id="2147483751" r:id="rId22"/>
    <p:sldLayoutId id="2147483749" r:id="rId23"/>
    <p:sldLayoutId id="2147483743" r:id="rId24"/>
    <p:sldLayoutId id="2147483752" r:id="rId25"/>
    <p:sldLayoutId id="2147483753" r:id="rId26"/>
    <p:sldLayoutId id="2147483754" r:id="rId27"/>
  </p:sldLayoutIdLst>
  <p:hf hdr="0"/>
  <p:txStyles>
    <p:titleStyle>
      <a:lvl1pPr algn="l" defTabSz="914400" rtl="0" eaLnBrk="1" latinLnBrk="0" hangingPunct="1">
        <a:spcBef>
          <a:spcPct val="0"/>
        </a:spcBef>
        <a:buNone/>
        <a:defRPr sz="2200" kern="1200">
          <a:solidFill>
            <a:schemeClr val="tx1"/>
          </a:solidFill>
          <a:latin typeface="Tahoma" pitchFamily="34" charset="0"/>
          <a:ea typeface="+mj-ea"/>
          <a:cs typeface="Tahoma" pitchFamily="34" charset="0"/>
        </a:defRPr>
      </a:lvl1pPr>
    </p:titleStyle>
    <p:bodyStyle>
      <a:lvl1pPr marL="342900" indent="-342900" algn="l" defTabSz="914400" rtl="0" eaLnBrk="1" latinLnBrk="0" hangingPunct="1">
        <a:spcBef>
          <a:spcPct val="20000"/>
        </a:spcBef>
        <a:buFont typeface="Arial" pitchFamily="34" charset="0"/>
        <a:buNone/>
        <a:defRPr sz="2000" kern="120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405496" y="1066800"/>
            <a:ext cx="4114800" cy="3839936"/>
          </a:xfrm>
          <a:solidFill>
            <a:schemeClr val="accent1">
              <a:lumMod val="20000"/>
              <a:lumOff val="80000"/>
            </a:schemeClr>
          </a:solidFill>
        </p:spPr>
        <p:txBody>
          <a:bodyPr/>
          <a:lstStyle/>
          <a:p>
            <a:pPr marL="0" indent="0">
              <a:buNone/>
            </a:pPr>
            <a:r>
              <a:rPr lang="en-US" sz="1600" b="1" dirty="0" smtClean="0"/>
              <a:t>Key technical </a:t>
            </a:r>
            <a:r>
              <a:rPr lang="en-US" sz="1600" b="1" dirty="0"/>
              <a:t>a</a:t>
            </a:r>
            <a:r>
              <a:rPr lang="en-US" sz="1600" b="1" dirty="0" smtClean="0"/>
              <a:t>ccomplishments</a:t>
            </a:r>
          </a:p>
          <a:p>
            <a:pPr marL="137160" indent="-137160"/>
            <a:r>
              <a:rPr lang="en-US" sz="1400" dirty="0" smtClean="0"/>
              <a:t>(1)</a:t>
            </a:r>
            <a:r>
              <a:rPr lang="en-US" sz="1400" dirty="0" smtClean="0">
                <a:solidFill>
                  <a:srgbClr val="FF0000"/>
                </a:solidFill>
              </a:rPr>
              <a:t> A baseline platform </a:t>
            </a:r>
            <a:r>
              <a:rPr lang="en-US" sz="1400" dirty="0">
                <a:solidFill>
                  <a:srgbClr val="FF0000"/>
                </a:solidFill>
              </a:rPr>
              <a:t>(Android client </a:t>
            </a:r>
            <a:r>
              <a:rPr lang="en-US" sz="1400" dirty="0" smtClean="0">
                <a:solidFill>
                  <a:srgbClr val="FF0000"/>
                </a:solidFill>
              </a:rPr>
              <a:t>and server code) </a:t>
            </a:r>
            <a:r>
              <a:rPr lang="en-US" sz="1400" dirty="0">
                <a:solidFill>
                  <a:srgbClr val="FF0000"/>
                </a:solidFill>
              </a:rPr>
              <a:t>made available for analysis, modeling  and </a:t>
            </a:r>
            <a:r>
              <a:rPr lang="en-US" sz="1400" dirty="0" smtClean="0">
                <a:solidFill>
                  <a:srgbClr val="FF0000"/>
                </a:solidFill>
              </a:rPr>
              <a:t>instrumentation</a:t>
            </a:r>
          </a:p>
          <a:p>
            <a:pPr marL="137160" indent="-137160"/>
            <a:r>
              <a:rPr lang="en-US" sz="1400" dirty="0" smtClean="0"/>
              <a:t>(2)</a:t>
            </a:r>
            <a:r>
              <a:rPr lang="en-US" sz="1400" dirty="0" smtClean="0">
                <a:solidFill>
                  <a:srgbClr val="FF0000"/>
                </a:solidFill>
              </a:rPr>
              <a:t> Began design work of the </a:t>
            </a:r>
            <a:r>
              <a:rPr lang="en-US" sz="1400" dirty="0" err="1" smtClean="0">
                <a:solidFill>
                  <a:srgbClr val="FF0000"/>
                </a:solidFill>
              </a:rPr>
              <a:t>IMMoRTALS</a:t>
            </a:r>
            <a:r>
              <a:rPr lang="en-US" sz="1400" dirty="0" smtClean="0">
                <a:solidFill>
                  <a:srgbClr val="FF0000"/>
                </a:solidFill>
              </a:rPr>
              <a:t> DAS, specifically the artifact store, and the resource DSL</a:t>
            </a:r>
          </a:p>
          <a:p>
            <a:pPr marL="137160" indent="-137160"/>
            <a:r>
              <a:rPr lang="en-US" sz="1400" dirty="0" smtClean="0"/>
              <a:t>(3)</a:t>
            </a:r>
            <a:r>
              <a:rPr lang="en-US" sz="1400" dirty="0" smtClean="0">
                <a:solidFill>
                  <a:srgbClr val="FF0000"/>
                </a:solidFill>
              </a:rPr>
              <a:t> Began requirements gathering for Challenge Problems that highlight </a:t>
            </a:r>
            <a:r>
              <a:rPr lang="en-US" sz="1400" dirty="0" err="1" smtClean="0">
                <a:solidFill>
                  <a:srgbClr val="FF0000"/>
                </a:solidFill>
              </a:rPr>
              <a:t>IMMoRTALS</a:t>
            </a:r>
            <a:r>
              <a:rPr lang="en-US" sz="1400" dirty="0" smtClean="0">
                <a:solidFill>
                  <a:srgbClr val="FF0000"/>
                </a:solidFill>
              </a:rPr>
              <a:t> capabilities </a:t>
            </a:r>
          </a:p>
          <a:p>
            <a:pPr marL="0" indent="0">
              <a:buNone/>
            </a:pPr>
            <a:endParaRPr lang="en-US" sz="600" dirty="0">
              <a:solidFill>
                <a:srgbClr val="FF0000"/>
              </a:solidFill>
            </a:endParaRPr>
          </a:p>
          <a:p>
            <a:pPr marL="137160" indent="-137160"/>
            <a:r>
              <a:rPr lang="en-US" sz="1400" dirty="0" smtClean="0"/>
              <a:t>(4) </a:t>
            </a:r>
            <a:r>
              <a:rPr lang="en-US" sz="1400" dirty="0" smtClean="0">
                <a:solidFill>
                  <a:srgbClr val="FF0000"/>
                </a:solidFill>
              </a:rPr>
              <a:t>Shared collaboration space/repository set up for all team members</a:t>
            </a:r>
            <a:endParaRPr lang="en-US" sz="1600" i="1" dirty="0">
              <a:solidFill>
                <a:srgbClr val="FF0000"/>
              </a:solidFill>
            </a:endParaRPr>
          </a:p>
        </p:txBody>
      </p:sp>
      <p:sp>
        <p:nvSpPr>
          <p:cNvPr id="6" name="Content Placeholder 5"/>
          <p:cNvSpPr>
            <a:spLocks noGrp="1"/>
          </p:cNvSpPr>
          <p:nvPr>
            <p:ph sz="quarter" idx="15"/>
          </p:nvPr>
        </p:nvSpPr>
        <p:spPr>
          <a:xfrm>
            <a:off x="4653624" y="1066800"/>
            <a:ext cx="4114800" cy="5595257"/>
          </a:xfrm>
          <a:solidFill>
            <a:schemeClr val="accent2">
              <a:lumMod val="20000"/>
              <a:lumOff val="80000"/>
            </a:schemeClr>
          </a:solidFill>
        </p:spPr>
        <p:txBody>
          <a:bodyPr/>
          <a:lstStyle/>
          <a:p>
            <a:pPr marL="0" indent="0">
              <a:buNone/>
            </a:pPr>
            <a:r>
              <a:rPr lang="en-US" sz="1600" b="1" dirty="0"/>
              <a:t>I</a:t>
            </a:r>
            <a:r>
              <a:rPr lang="en-US" sz="1600" b="1" dirty="0" smtClean="0"/>
              <a:t>ssues</a:t>
            </a:r>
          </a:p>
          <a:p>
            <a:pPr marL="137160" indent="-137160"/>
            <a:r>
              <a:rPr lang="en-US" sz="1400" dirty="0" smtClean="0"/>
              <a:t>Technical: </a:t>
            </a:r>
            <a:endParaRPr lang="en-US" sz="1400" dirty="0" smtClean="0">
              <a:solidFill>
                <a:srgbClr val="FF0000"/>
              </a:solidFill>
            </a:endParaRPr>
          </a:p>
          <a:p>
            <a:pPr marL="537210" lvl="1" indent="-137160"/>
            <a:r>
              <a:rPr lang="en-US" sz="1200" dirty="0" smtClean="0">
                <a:solidFill>
                  <a:srgbClr val="FF0000"/>
                </a:solidFill>
              </a:rPr>
              <a:t>None.</a:t>
            </a:r>
          </a:p>
          <a:p>
            <a:pPr marL="137160" indent="-137160"/>
            <a:endParaRPr lang="en-US" sz="1400" dirty="0"/>
          </a:p>
          <a:p>
            <a:pPr marL="137160" indent="-137160"/>
            <a:endParaRPr lang="en-US" sz="1400" dirty="0" smtClean="0"/>
          </a:p>
          <a:p>
            <a:pPr marL="137160" indent="-137160"/>
            <a:endParaRPr lang="en-US" sz="1400" dirty="0" smtClean="0"/>
          </a:p>
          <a:p>
            <a:pPr marL="137160" indent="-137160"/>
            <a:endParaRPr lang="en-US" sz="1400" dirty="0"/>
          </a:p>
          <a:p>
            <a:pPr marL="137160" indent="-137160"/>
            <a:endParaRPr lang="en-US" sz="1400" dirty="0" smtClean="0"/>
          </a:p>
          <a:p>
            <a:pPr marL="137160" indent="-137160"/>
            <a:r>
              <a:rPr lang="en-US" sz="1400" dirty="0" smtClean="0"/>
              <a:t>Programmatic:</a:t>
            </a:r>
          </a:p>
          <a:p>
            <a:pPr marL="537210" lvl="1" indent="-137160"/>
            <a:r>
              <a:rPr lang="en-US" sz="1200" dirty="0" smtClean="0">
                <a:solidFill>
                  <a:srgbClr val="FF0000"/>
                </a:solidFill>
              </a:rPr>
              <a:t>Clarifying conceptual issues with Lincoln Labs regarding the evaluation (ongoing discussion)</a:t>
            </a:r>
            <a:endParaRPr lang="en-US" sz="1400" dirty="0" smtClean="0">
              <a:solidFill>
                <a:srgbClr val="FF0000"/>
              </a:solidFill>
            </a:endParaRPr>
          </a:p>
          <a:p>
            <a:pPr marL="137160" indent="-137160"/>
            <a:endParaRPr lang="en-US" sz="1400" dirty="0" smtClean="0"/>
          </a:p>
          <a:p>
            <a:pPr marL="137160" indent="-137160"/>
            <a:endParaRPr lang="en-US" sz="1400" dirty="0" smtClean="0"/>
          </a:p>
          <a:p>
            <a:pPr marL="137160" indent="-137160"/>
            <a:endParaRPr lang="en-US" sz="1400" dirty="0"/>
          </a:p>
          <a:p>
            <a:pPr marL="137160" indent="-137160"/>
            <a:r>
              <a:rPr lang="en-US" sz="1400" dirty="0" smtClean="0"/>
              <a:t>Financial:</a:t>
            </a:r>
          </a:p>
          <a:p>
            <a:pPr marL="537210" lvl="1" indent="-137160"/>
            <a:r>
              <a:rPr lang="en-US" sz="1200" dirty="0" smtClean="0">
                <a:solidFill>
                  <a:srgbClr val="FF0000"/>
                </a:solidFill>
              </a:rPr>
              <a:t>None</a:t>
            </a:r>
          </a:p>
        </p:txBody>
      </p:sp>
      <p:sp>
        <p:nvSpPr>
          <p:cNvPr id="7" name="Content Placeholder 6"/>
          <p:cNvSpPr>
            <a:spLocks noGrp="1"/>
          </p:cNvSpPr>
          <p:nvPr>
            <p:ph sz="quarter" idx="16"/>
          </p:nvPr>
        </p:nvSpPr>
        <p:spPr>
          <a:xfrm>
            <a:off x="405496" y="5029200"/>
            <a:ext cx="4114800" cy="1646485"/>
          </a:xfrm>
          <a:solidFill>
            <a:schemeClr val="bg1">
              <a:lumMod val="95000"/>
            </a:schemeClr>
          </a:solidFill>
        </p:spPr>
        <p:txBody>
          <a:bodyPr/>
          <a:lstStyle/>
          <a:p>
            <a:pPr marL="0" indent="0">
              <a:buNone/>
            </a:pPr>
            <a:r>
              <a:rPr lang="en-US" sz="1600" b="1" dirty="0" smtClean="0"/>
              <a:t>Plans for next </a:t>
            </a:r>
            <a:r>
              <a:rPr lang="en-US" sz="1600" b="1" dirty="0"/>
              <a:t>m</a:t>
            </a:r>
            <a:r>
              <a:rPr lang="en-US" sz="1600" b="1" dirty="0" smtClean="0"/>
              <a:t>onth</a:t>
            </a:r>
          </a:p>
          <a:p>
            <a:pPr marL="137160" indent="-137160"/>
            <a:r>
              <a:rPr lang="en-US" sz="1400" dirty="0" smtClean="0">
                <a:solidFill>
                  <a:srgbClr val="FF0000"/>
                </a:solidFill>
              </a:rPr>
              <a:t>Continue the design and implementation of Challenge Problems and DAS components</a:t>
            </a:r>
          </a:p>
          <a:p>
            <a:endParaRPr lang="en-US" dirty="0"/>
          </a:p>
        </p:txBody>
      </p:sp>
      <p:sp>
        <p:nvSpPr>
          <p:cNvPr id="34" name="Title 33"/>
          <p:cNvSpPr>
            <a:spLocks noGrp="1"/>
          </p:cNvSpPr>
          <p:nvPr>
            <p:ph type="ctrTitle"/>
          </p:nvPr>
        </p:nvSpPr>
        <p:spPr/>
        <p:txBody>
          <a:bodyPr/>
          <a:lstStyle/>
          <a:p>
            <a:r>
              <a:rPr lang="en-US" dirty="0" smtClean="0">
                <a:solidFill>
                  <a:srgbClr val="FF0000"/>
                </a:solidFill>
              </a:rPr>
              <a:t>BBN / </a:t>
            </a:r>
            <a:r>
              <a:rPr lang="en-US" dirty="0" err="1" smtClean="0">
                <a:solidFill>
                  <a:srgbClr val="FF0000"/>
                </a:solidFill>
              </a:rPr>
              <a:t>IMMoRTALS</a:t>
            </a:r>
            <a:r>
              <a:rPr lang="en-US" dirty="0" smtClean="0">
                <a:solidFill>
                  <a:srgbClr val="FF0000"/>
                </a:solidFill>
              </a:rPr>
              <a:t> (12/2015)</a:t>
            </a:r>
            <a:endParaRPr lang="en-US" dirty="0">
              <a:solidFill>
                <a:srgbClr val="FF0000"/>
              </a:solidFill>
            </a:endParaRPr>
          </a:p>
        </p:txBody>
      </p:sp>
    </p:spTree>
    <p:extLst>
      <p:ext uri="{BB962C8B-B14F-4D97-AF65-F5344CB8AC3E}">
        <p14:creationId xmlns:p14="http://schemas.microsoft.com/office/powerpoint/2010/main" val="3605454896"/>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noFill/>
        <a:ln w="22225">
          <a:solidFill>
            <a:schemeClr val="tx1"/>
          </a:solidFill>
          <a:round/>
          <a:headEnd/>
          <a:tailEnd/>
        </a:ln>
        <a:extLst>
          <a:ext uri="{909E8E84-426E-40DD-AFC4-6F175D3DCCD1}">
            <a14:hiddenFill xmlns:a14="http://schemas.microsoft.com/office/drawing/2010/main">
              <a:noFill/>
            </a14:hiddenFill>
          </a:ext>
        </a:extLst>
      </a:spPr>
      <a:bodyPr/>
      <a:lst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134</TotalTime>
  <Words>114</Words>
  <Application>Microsoft Office PowerPoint</Application>
  <PresentationFormat>On-screen Show (4:3)</PresentationFormat>
  <Paragraphs>25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MS PGothic</vt:lpstr>
      <vt:lpstr>Arial</vt:lpstr>
      <vt:lpstr>Tahoma</vt:lpstr>
      <vt:lpstr>Times New Roman</vt:lpstr>
      <vt:lpstr>blank</vt:lpstr>
      <vt:lpstr>BBN / IMMoRTALS (12/2015)</vt:lpstr>
    </vt:vector>
  </TitlesOfParts>
  <Company>Wyle Information Systems - DARPA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Prime Performer’s Name</dc:title>
  <dc:creator>Parikh, Rinku (contr-i2o)</dc:creator>
  <cp:lastModifiedBy>ppal</cp:lastModifiedBy>
  <cp:revision>30</cp:revision>
  <cp:lastPrinted>2011-09-22T20:00:03Z</cp:lastPrinted>
  <dcterms:created xsi:type="dcterms:W3CDTF">2014-10-27T21:05:51Z</dcterms:created>
  <dcterms:modified xsi:type="dcterms:W3CDTF">2016-03-01T16:45:44Z</dcterms:modified>
</cp:coreProperties>
</file>