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4"/>
  </p:notesMasterIdLst>
  <p:handoutMasterIdLst>
    <p:handoutMasterId r:id="rId5"/>
  </p:handoutMasterIdLst>
  <p:sldIdLst>
    <p:sldId id="270" r:id="rId2"/>
    <p:sldId id="271" r:id="rId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0" autoAdjust="0"/>
    <p:restoredTop sz="76229" autoAdjust="0"/>
  </p:normalViewPr>
  <p:slideViewPr>
    <p:cSldViewPr snapToGrid="0" showGuides="1">
      <p:cViewPr varScale="1">
        <p:scale>
          <a:sx n="131" d="100"/>
          <a:sy n="131" d="100"/>
        </p:scale>
        <p:origin x="450" y="120"/>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5/23/2016</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solidFill>
                  <a:schemeClr val="bg1">
                    <a:lumMod val="65000"/>
                  </a:schemeClr>
                </a:solidFill>
                <a:latin typeface="Tahoma" pitchFamily="34" charset="0"/>
                <a:ea typeface="Tahoma" pitchFamily="34" charset="0"/>
                <a:cs typeface="Tahoma" pitchFamily="34" charset="0"/>
              </a:rPr>
              <a:t>Distribution Statement</a:t>
            </a:r>
            <a:endParaRPr lang="en-US" dirty="0">
              <a:solidFill>
                <a:schemeClr val="bg1">
                  <a:lumMod val="65000"/>
                </a:schemeClr>
              </a:solidFill>
              <a:latin typeface="Tahoma" pitchFamily="34" charset="0"/>
              <a:ea typeface="Tahoma" pitchFamily="34" charset="0"/>
              <a:cs typeface="Tahoma"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5/23/2016</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smtClean="0"/>
              <a:t>Distribution Statement</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a:t>
            </a:fld>
            <a:endParaRPr lang="en-US" dirty="0"/>
          </a:p>
        </p:txBody>
      </p:sp>
    </p:spTree>
    <p:extLst>
      <p:ext uri="{BB962C8B-B14F-4D97-AF65-F5344CB8AC3E}">
        <p14:creationId xmlns:p14="http://schemas.microsoft.com/office/powerpoint/2010/main" val="2249736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a:t>
            </a:fld>
            <a:endParaRPr lang="en-US" dirty="0"/>
          </a:p>
        </p:txBody>
      </p:sp>
    </p:spTree>
    <p:extLst>
      <p:ext uri="{BB962C8B-B14F-4D97-AF65-F5344CB8AC3E}">
        <p14:creationId xmlns:p14="http://schemas.microsoft.com/office/powerpoint/2010/main" val="591402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add briefer names</a:t>
            </a:r>
            <a:endParaRPr lang="en-US" dirty="0"/>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smtClean="0"/>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smtClean="0"/>
              <a:t>Click to edit Master text styles</a:t>
            </a:r>
          </a:p>
          <a:p>
            <a:pPr lvl="1"/>
            <a:r>
              <a:rPr lang="en-US" smtClean="0"/>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smtClean="0">
                <a:latin typeface="Tahoma" pitchFamily="34" charset="0"/>
                <a:ea typeface="Tahoma" pitchFamily="34" charset="0"/>
                <a:cs typeface="Tahoma" pitchFamily="34" charset="0"/>
              </a:rPr>
              <a:t>www.darpa.mil</a:t>
            </a:r>
            <a:endParaRPr lang="en-US" dirty="0">
              <a:latin typeface="Tahoma" pitchFamily="34" charset="0"/>
              <a:ea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Concept</a:t>
            </a:r>
            <a:endParaRPr lang="en-US" sz="1100" b="1" dirty="0">
              <a:latin typeface="Tahoma" pitchFamily="34" charset="0"/>
              <a:ea typeface="Tahoma" pitchFamily="34" charset="0"/>
              <a:cs typeface="Tahoma" pitchFamily="34" charset="0"/>
            </a:endParaRP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Prototype</a:t>
            </a:r>
            <a:endParaRPr lang="en-US" sz="1100" b="1" dirty="0">
              <a:latin typeface="Tahoma" pitchFamily="34" charset="0"/>
              <a:ea typeface="Tahoma" pitchFamily="34" charset="0"/>
              <a:cs typeface="Tahoma" pitchFamily="34" charset="0"/>
            </a:endParaRP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Field Demonstration</a:t>
            </a:r>
            <a:endParaRPr lang="en-US" sz="1100" b="1" dirty="0">
              <a:latin typeface="Tahoma" pitchFamily="34" charset="0"/>
              <a:ea typeface="Tahoma" pitchFamily="34" charset="0"/>
              <a:cs typeface="Tahoma" pitchFamily="34" charset="0"/>
            </a:endParaRP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smtClean="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smtClean="0"/>
              <a:t>CLICK TO EDIT MASTER TITLE STYLE</a:t>
            </a:r>
            <a:endParaRPr lang="en-US" dirty="0"/>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dirty="0" smtClean="0"/>
              <a:t>Distribution Statement</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94E2C-28A1-4ACF-BE1C-DC6E3E3FF6B4}" type="datetimeFigureOut">
              <a:rPr lang="en-US" smtClean="0"/>
              <a:t>5/23/2016</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405495" y="1066800"/>
            <a:ext cx="4965401" cy="3842084"/>
          </a:xfrm>
          <a:solidFill>
            <a:schemeClr val="accent1">
              <a:lumMod val="20000"/>
              <a:lumOff val="80000"/>
            </a:schemeClr>
          </a:solidFill>
        </p:spPr>
        <p:txBody>
          <a:bodyPr/>
          <a:lstStyle/>
          <a:p>
            <a:pPr marL="0" indent="0">
              <a:buNone/>
            </a:pPr>
            <a:r>
              <a:rPr lang="en-US" sz="1600" b="1" dirty="0" smtClean="0"/>
              <a:t>Key technical </a:t>
            </a:r>
            <a:r>
              <a:rPr lang="en-US" sz="1600" b="1" dirty="0"/>
              <a:t>a</a:t>
            </a:r>
            <a:r>
              <a:rPr lang="en-US" sz="1600" b="1" dirty="0" smtClean="0"/>
              <a:t>ccomplishments</a:t>
            </a:r>
          </a:p>
          <a:p>
            <a:pPr marL="137160" indent="-137160"/>
            <a:r>
              <a:rPr lang="en-US" sz="1400" dirty="0" smtClean="0"/>
              <a:t>(1) Began </a:t>
            </a:r>
            <a:r>
              <a:rPr lang="en-US" sz="1400" dirty="0" smtClean="0"/>
              <a:t>enhancing</a:t>
            </a:r>
            <a:r>
              <a:rPr lang="en-US" sz="1400" dirty="0" smtClean="0"/>
              <a:t> </a:t>
            </a:r>
            <a:r>
              <a:rPr lang="en-US" sz="1400" dirty="0" smtClean="0"/>
              <a:t>Challenge Problem </a:t>
            </a:r>
            <a:r>
              <a:rPr lang="en-US" sz="1400" dirty="0" smtClean="0"/>
              <a:t>1 with an added focus on cross-cutting concerns </a:t>
            </a:r>
            <a:r>
              <a:rPr lang="en-US" sz="1400" dirty="0" smtClean="0"/>
              <a:t>such </a:t>
            </a:r>
            <a:r>
              <a:rPr lang="en-US" sz="1400" dirty="0" smtClean="0"/>
              <a:t>as a data-at-rest </a:t>
            </a:r>
            <a:r>
              <a:rPr lang="en-US" sz="1400" dirty="0" smtClean="0"/>
              <a:t>encryption requirement that </a:t>
            </a:r>
            <a:r>
              <a:rPr lang="en-US" sz="1400" i="1" dirty="0" smtClean="0"/>
              <a:t>extends </a:t>
            </a:r>
            <a:r>
              <a:rPr lang="en-US" sz="1400" dirty="0" smtClean="0"/>
              <a:t>the scope of program adaptation from simple substitution to additional code modification</a:t>
            </a:r>
            <a:r>
              <a:rPr lang="en-US" sz="1400" dirty="0" smtClean="0"/>
              <a:t>.  </a:t>
            </a:r>
            <a:r>
              <a:rPr lang="en-US" sz="1400" dirty="0" smtClean="0"/>
              <a:t>This requires deeper semantic knowledge of the application</a:t>
            </a:r>
            <a:endParaRPr lang="en-US" sz="1400" dirty="0" smtClean="0">
              <a:solidFill>
                <a:srgbClr val="FF0000"/>
              </a:solidFill>
            </a:endParaRPr>
          </a:p>
          <a:p>
            <a:pPr marL="137160" indent="-137160"/>
            <a:r>
              <a:rPr lang="en-US" sz="1400" dirty="0" smtClean="0"/>
              <a:t>(2) Began fleshing out Challenge Problem 2, both the Platform aspects (e.g. alternative DFUs) and the additional analysis needed in the DAS to handle bandwidth as an environmental parameter.</a:t>
            </a:r>
            <a:endParaRPr lang="en-US" sz="1400" dirty="0" smtClean="0">
              <a:solidFill>
                <a:srgbClr val="FF0000"/>
              </a:solidFill>
            </a:endParaRPr>
          </a:p>
          <a:p>
            <a:pPr marL="137160" indent="-137160"/>
            <a:r>
              <a:rPr lang="en-US" sz="1400" dirty="0" smtClean="0"/>
              <a:t>(3) </a:t>
            </a:r>
            <a:r>
              <a:rPr lang="en-US" sz="1400" dirty="0" smtClean="0"/>
              <a:t>S</a:t>
            </a:r>
            <a:r>
              <a:rPr lang="en-US" sz="1400" dirty="0" smtClean="0"/>
              <a:t>implified the </a:t>
            </a:r>
            <a:r>
              <a:rPr lang="en-US" sz="1400" dirty="0" err="1" smtClean="0"/>
              <a:t>IMMoRTALS</a:t>
            </a:r>
            <a:r>
              <a:rPr lang="en-US" sz="1400" dirty="0" smtClean="0"/>
              <a:t> </a:t>
            </a:r>
            <a:r>
              <a:rPr lang="en-US" sz="1400" dirty="0" smtClean="0"/>
              <a:t>semantic annotation mechanism.</a:t>
            </a:r>
            <a:endParaRPr lang="en-US" sz="600" dirty="0">
              <a:solidFill>
                <a:srgbClr val="FF0000"/>
              </a:solidFill>
            </a:endParaRPr>
          </a:p>
          <a:p>
            <a:pPr marL="137160" indent="-137160"/>
            <a:r>
              <a:rPr lang="en-US" sz="1400" dirty="0" smtClean="0"/>
              <a:t>(4) Explored potential ways to reduce programmer burden, particularly with respect to the control points</a:t>
            </a:r>
          </a:p>
          <a:p>
            <a:pPr marL="0" indent="0">
              <a:buNone/>
            </a:pPr>
            <a:endParaRPr lang="en-US" sz="1600" dirty="0">
              <a:solidFill>
                <a:srgbClr val="FF0000"/>
              </a:solidFill>
            </a:endParaRPr>
          </a:p>
        </p:txBody>
      </p:sp>
      <p:sp>
        <p:nvSpPr>
          <p:cNvPr id="6" name="Content Placeholder 5"/>
          <p:cNvSpPr>
            <a:spLocks noGrp="1"/>
          </p:cNvSpPr>
          <p:nvPr>
            <p:ph sz="quarter" idx="15"/>
          </p:nvPr>
        </p:nvSpPr>
        <p:spPr>
          <a:xfrm>
            <a:off x="5573026" y="1066800"/>
            <a:ext cx="3195397" cy="5595257"/>
          </a:xfrm>
          <a:solidFill>
            <a:schemeClr val="accent2">
              <a:lumMod val="20000"/>
              <a:lumOff val="80000"/>
            </a:schemeClr>
          </a:solidFill>
        </p:spPr>
        <p:txBody>
          <a:bodyPr/>
          <a:lstStyle/>
          <a:p>
            <a:pPr marL="0" indent="0">
              <a:buNone/>
            </a:pPr>
            <a:r>
              <a:rPr lang="en-US" sz="1600" b="1" dirty="0"/>
              <a:t>I</a:t>
            </a:r>
            <a:r>
              <a:rPr lang="en-US" sz="1600" b="1" dirty="0" smtClean="0"/>
              <a:t>ssues</a:t>
            </a:r>
          </a:p>
          <a:p>
            <a:pPr marL="137160" indent="-137160"/>
            <a:r>
              <a:rPr lang="en-US" sz="1400" dirty="0" smtClean="0"/>
              <a:t>Technical: </a:t>
            </a:r>
            <a:endParaRPr lang="en-US" sz="1400" dirty="0" smtClean="0">
              <a:solidFill>
                <a:srgbClr val="FF0000"/>
              </a:solidFill>
            </a:endParaRPr>
          </a:p>
          <a:p>
            <a:pPr marL="537210" lvl="1" indent="-137160"/>
            <a:r>
              <a:rPr lang="en-US" sz="1200" dirty="0" smtClean="0">
                <a:solidFill>
                  <a:srgbClr val="FF0000"/>
                </a:solidFill>
              </a:rPr>
              <a:t>What and how much can BRASS expect in terms of semantic specification of code (application programs, libraries)</a:t>
            </a:r>
            <a:endParaRPr lang="en-US" sz="1200" dirty="0" smtClean="0">
              <a:solidFill>
                <a:srgbClr val="FF0000"/>
              </a:solidFill>
            </a:endParaRPr>
          </a:p>
          <a:p>
            <a:pPr marL="137160" indent="-137160"/>
            <a:endParaRPr lang="en-US" sz="1400" dirty="0"/>
          </a:p>
          <a:p>
            <a:pPr marL="137160" indent="-137160"/>
            <a:endParaRPr lang="en-US" sz="1400" dirty="0" smtClean="0"/>
          </a:p>
          <a:p>
            <a:pPr marL="137160" indent="-137160"/>
            <a:endParaRPr lang="en-US" sz="1400" dirty="0" smtClean="0"/>
          </a:p>
          <a:p>
            <a:pPr marL="137160" indent="-137160"/>
            <a:endParaRPr lang="en-US" sz="1400" dirty="0"/>
          </a:p>
          <a:p>
            <a:pPr marL="137160" indent="-137160"/>
            <a:endParaRPr lang="en-US" sz="1400" dirty="0" smtClean="0"/>
          </a:p>
          <a:p>
            <a:pPr marL="137160" indent="-137160"/>
            <a:r>
              <a:rPr lang="en-US" sz="1400" dirty="0" smtClean="0"/>
              <a:t>Programmatic:</a:t>
            </a:r>
          </a:p>
          <a:p>
            <a:pPr marL="537210" lvl="1" indent="-137160"/>
            <a:r>
              <a:rPr lang="en-US" sz="1200" dirty="0" smtClean="0">
                <a:solidFill>
                  <a:srgbClr val="FF0000"/>
                </a:solidFill>
              </a:rPr>
              <a:t>None</a:t>
            </a:r>
            <a:endParaRPr lang="en-US" sz="1400" dirty="0" smtClean="0">
              <a:solidFill>
                <a:srgbClr val="FF0000"/>
              </a:solidFill>
            </a:endParaRPr>
          </a:p>
          <a:p>
            <a:pPr marL="137160" indent="-137160"/>
            <a:endParaRPr lang="en-US" sz="1400" dirty="0" smtClean="0"/>
          </a:p>
          <a:p>
            <a:pPr marL="137160" indent="-137160"/>
            <a:endParaRPr lang="en-US" sz="1400" dirty="0" smtClean="0"/>
          </a:p>
          <a:p>
            <a:pPr marL="137160" indent="-137160"/>
            <a:endParaRPr lang="en-US" sz="1400" dirty="0"/>
          </a:p>
          <a:p>
            <a:pPr marL="137160" indent="-137160"/>
            <a:r>
              <a:rPr lang="en-US" sz="1400" dirty="0" smtClean="0"/>
              <a:t>Financial:</a:t>
            </a:r>
          </a:p>
          <a:p>
            <a:pPr marL="537210" lvl="1" indent="-137160"/>
            <a:r>
              <a:rPr lang="en-US" sz="1200" dirty="0" smtClean="0">
                <a:solidFill>
                  <a:srgbClr val="FF0000"/>
                </a:solidFill>
              </a:rPr>
              <a:t>None</a:t>
            </a:r>
          </a:p>
        </p:txBody>
      </p:sp>
      <p:sp>
        <p:nvSpPr>
          <p:cNvPr id="7" name="Content Placeholder 6"/>
          <p:cNvSpPr>
            <a:spLocks noGrp="1"/>
          </p:cNvSpPr>
          <p:nvPr>
            <p:ph sz="quarter" idx="16"/>
          </p:nvPr>
        </p:nvSpPr>
        <p:spPr>
          <a:xfrm>
            <a:off x="405496" y="5029200"/>
            <a:ext cx="4114800" cy="1646485"/>
          </a:xfrm>
          <a:solidFill>
            <a:schemeClr val="bg1">
              <a:lumMod val="95000"/>
            </a:schemeClr>
          </a:solidFill>
        </p:spPr>
        <p:txBody>
          <a:bodyPr/>
          <a:lstStyle/>
          <a:p>
            <a:pPr marL="0" indent="0">
              <a:buNone/>
            </a:pPr>
            <a:r>
              <a:rPr lang="en-US" sz="1600" b="1" dirty="0" smtClean="0"/>
              <a:t>Plans for next </a:t>
            </a:r>
            <a:r>
              <a:rPr lang="en-US" sz="1600" b="1" dirty="0"/>
              <a:t>m</a:t>
            </a:r>
            <a:r>
              <a:rPr lang="en-US" sz="1600" b="1" dirty="0" smtClean="0"/>
              <a:t>onth</a:t>
            </a:r>
          </a:p>
          <a:p>
            <a:pPr marL="137160" indent="-137160"/>
            <a:r>
              <a:rPr lang="en-US" sz="1200" dirty="0" smtClean="0">
                <a:solidFill>
                  <a:srgbClr val="FF0000"/>
                </a:solidFill>
              </a:rPr>
              <a:t>Complete baseline Challenge Problem 2</a:t>
            </a:r>
          </a:p>
          <a:p>
            <a:pPr marL="137160" indent="-137160"/>
            <a:r>
              <a:rPr lang="en-US" sz="1200" dirty="0" smtClean="0">
                <a:solidFill>
                  <a:srgbClr val="FF0000"/>
                </a:solidFill>
              </a:rPr>
              <a:t>Continue exploring code modification as opposed to </a:t>
            </a:r>
            <a:r>
              <a:rPr lang="en-US" sz="1200" smtClean="0">
                <a:solidFill>
                  <a:srgbClr val="FF0000"/>
                </a:solidFill>
              </a:rPr>
              <a:t>code replacement</a:t>
            </a:r>
          </a:p>
          <a:p>
            <a:pPr marL="137160" indent="-137160"/>
            <a:endParaRPr lang="en-US" sz="1200" dirty="0" smtClean="0">
              <a:solidFill>
                <a:srgbClr val="FF0000"/>
              </a:solidFill>
            </a:endParaRPr>
          </a:p>
          <a:p>
            <a:pPr marL="137160" indent="-137160"/>
            <a:endParaRPr lang="en-US" sz="1400" dirty="0" smtClean="0">
              <a:solidFill>
                <a:srgbClr val="FF0000"/>
              </a:solidFill>
            </a:endParaRPr>
          </a:p>
          <a:p>
            <a:endParaRPr lang="en-US" dirty="0"/>
          </a:p>
        </p:txBody>
      </p:sp>
      <p:sp>
        <p:nvSpPr>
          <p:cNvPr id="34" name="Title 33"/>
          <p:cNvSpPr>
            <a:spLocks noGrp="1"/>
          </p:cNvSpPr>
          <p:nvPr>
            <p:ph type="ctrTitle"/>
          </p:nvPr>
        </p:nvSpPr>
        <p:spPr/>
        <p:txBody>
          <a:bodyPr/>
          <a:lstStyle/>
          <a:p>
            <a:r>
              <a:rPr lang="en-US" dirty="0" smtClean="0">
                <a:solidFill>
                  <a:srgbClr val="FF0000"/>
                </a:solidFill>
              </a:rPr>
              <a:t>BBN / </a:t>
            </a:r>
            <a:r>
              <a:rPr lang="en-US" dirty="0" err="1" smtClean="0">
                <a:solidFill>
                  <a:srgbClr val="FF0000"/>
                </a:solidFill>
              </a:rPr>
              <a:t>IMMoRTALS</a:t>
            </a:r>
            <a:r>
              <a:rPr lang="en-US" dirty="0" smtClean="0">
                <a:solidFill>
                  <a:srgbClr val="FF0000"/>
                </a:solidFill>
              </a:rPr>
              <a:t> (5/2016)</a:t>
            </a:r>
            <a:endParaRPr lang="en-US" dirty="0">
              <a:solidFill>
                <a:srgbClr val="FF0000"/>
              </a:solidFill>
            </a:endParaRPr>
          </a:p>
        </p:txBody>
      </p:sp>
    </p:spTree>
    <p:extLst>
      <p:ext uri="{BB962C8B-B14F-4D97-AF65-F5344CB8AC3E}">
        <p14:creationId xmlns:p14="http://schemas.microsoft.com/office/powerpoint/2010/main" val="3605454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405495" y="1066800"/>
            <a:ext cx="4965401" cy="3842084"/>
          </a:xfrm>
          <a:solidFill>
            <a:schemeClr val="accent1">
              <a:lumMod val="20000"/>
              <a:lumOff val="80000"/>
            </a:schemeClr>
          </a:solidFill>
        </p:spPr>
        <p:txBody>
          <a:bodyPr/>
          <a:lstStyle/>
          <a:p>
            <a:pPr marL="0" indent="0">
              <a:buNone/>
            </a:pPr>
            <a:r>
              <a:rPr lang="en-US" sz="1600" b="1" dirty="0" smtClean="0"/>
              <a:t>Key technical </a:t>
            </a:r>
            <a:r>
              <a:rPr lang="en-US" sz="1600" b="1" dirty="0"/>
              <a:t>a</a:t>
            </a:r>
            <a:r>
              <a:rPr lang="en-US" sz="1600" b="1" dirty="0" smtClean="0"/>
              <a:t>ccomplishments</a:t>
            </a:r>
          </a:p>
          <a:p>
            <a:pPr marL="137160" indent="-137160"/>
            <a:r>
              <a:rPr lang="en-US" sz="1400" dirty="0" smtClean="0"/>
              <a:t>(1) Began Design and implementation of next iteration of Challenge Problem 1.  Adding a focus on a cross-cutting concern such as a data-at-rest encryption requirement that </a:t>
            </a:r>
            <a:r>
              <a:rPr lang="en-US" sz="1400" i="1" dirty="0" smtClean="0"/>
              <a:t>adds</a:t>
            </a:r>
            <a:r>
              <a:rPr lang="en-US" sz="1400" dirty="0" smtClean="0"/>
              <a:t> functionality rather than strictly replacing existing functionality.  This requires deeper semantic knowledge of the application</a:t>
            </a:r>
            <a:endParaRPr lang="en-US" sz="1400" dirty="0" smtClean="0">
              <a:solidFill>
                <a:srgbClr val="FF0000"/>
              </a:solidFill>
            </a:endParaRPr>
          </a:p>
          <a:p>
            <a:pPr marL="137160" indent="-137160"/>
            <a:r>
              <a:rPr lang="en-US" sz="1400" dirty="0" smtClean="0"/>
              <a:t>(2) Began fleshing out Challenge Problem 2, both the Platform aspects (e.g. alternative DFUs) and the additional analysis needed in the DAS to handle bandwidth as an environmental parameter.</a:t>
            </a:r>
            <a:endParaRPr lang="en-US" sz="1400" dirty="0" smtClean="0">
              <a:solidFill>
                <a:srgbClr val="FF0000"/>
              </a:solidFill>
            </a:endParaRPr>
          </a:p>
          <a:p>
            <a:pPr marL="137160" indent="-137160"/>
            <a:r>
              <a:rPr lang="en-US" sz="1400" dirty="0" smtClean="0"/>
              <a:t>(3) Prototyped a simplified semantic annotation mechanism.</a:t>
            </a:r>
            <a:endParaRPr lang="en-US" sz="600" dirty="0">
              <a:solidFill>
                <a:srgbClr val="FF0000"/>
              </a:solidFill>
            </a:endParaRPr>
          </a:p>
          <a:p>
            <a:pPr marL="137160" indent="-137160"/>
            <a:r>
              <a:rPr lang="en-US" sz="1400" dirty="0" smtClean="0"/>
              <a:t>(4) Explored potential ways to reduce programmer burden, particularly with respect to the control points</a:t>
            </a:r>
          </a:p>
          <a:p>
            <a:pPr marL="0" indent="0">
              <a:buNone/>
            </a:pPr>
            <a:endParaRPr lang="en-US" sz="1600" dirty="0">
              <a:solidFill>
                <a:srgbClr val="FF0000"/>
              </a:solidFill>
            </a:endParaRPr>
          </a:p>
        </p:txBody>
      </p:sp>
      <p:sp>
        <p:nvSpPr>
          <p:cNvPr id="6" name="Content Placeholder 5"/>
          <p:cNvSpPr>
            <a:spLocks noGrp="1"/>
          </p:cNvSpPr>
          <p:nvPr>
            <p:ph sz="quarter" idx="15"/>
          </p:nvPr>
        </p:nvSpPr>
        <p:spPr>
          <a:xfrm>
            <a:off x="5573026" y="1066800"/>
            <a:ext cx="3195397" cy="5595257"/>
          </a:xfrm>
          <a:solidFill>
            <a:schemeClr val="accent2">
              <a:lumMod val="20000"/>
              <a:lumOff val="80000"/>
            </a:schemeClr>
          </a:solidFill>
        </p:spPr>
        <p:txBody>
          <a:bodyPr/>
          <a:lstStyle/>
          <a:p>
            <a:pPr marL="0" indent="0">
              <a:buNone/>
            </a:pPr>
            <a:r>
              <a:rPr lang="en-US" sz="1600" b="1" dirty="0"/>
              <a:t>I</a:t>
            </a:r>
            <a:r>
              <a:rPr lang="en-US" sz="1600" b="1" dirty="0" smtClean="0"/>
              <a:t>ssues</a:t>
            </a:r>
          </a:p>
          <a:p>
            <a:pPr marL="137160" indent="-137160"/>
            <a:r>
              <a:rPr lang="en-US" sz="1400" dirty="0" smtClean="0"/>
              <a:t>Technical: </a:t>
            </a:r>
            <a:endParaRPr lang="en-US" sz="1400" dirty="0" smtClean="0">
              <a:solidFill>
                <a:srgbClr val="FF0000"/>
              </a:solidFill>
            </a:endParaRPr>
          </a:p>
          <a:p>
            <a:pPr marL="537210" lvl="1" indent="-137160"/>
            <a:r>
              <a:rPr lang="en-US" sz="1200" dirty="0" smtClean="0">
                <a:solidFill>
                  <a:srgbClr val="FF0000"/>
                </a:solidFill>
              </a:rPr>
              <a:t>None.</a:t>
            </a:r>
          </a:p>
          <a:p>
            <a:pPr marL="137160" indent="-137160"/>
            <a:endParaRPr lang="en-US" sz="1400" dirty="0"/>
          </a:p>
          <a:p>
            <a:pPr marL="137160" indent="-137160"/>
            <a:endParaRPr lang="en-US" sz="1400" dirty="0" smtClean="0"/>
          </a:p>
          <a:p>
            <a:pPr marL="137160" indent="-137160"/>
            <a:endParaRPr lang="en-US" sz="1400" dirty="0" smtClean="0"/>
          </a:p>
          <a:p>
            <a:pPr marL="137160" indent="-137160"/>
            <a:endParaRPr lang="en-US" sz="1400" dirty="0"/>
          </a:p>
          <a:p>
            <a:pPr marL="137160" indent="-137160"/>
            <a:endParaRPr lang="en-US" sz="1400" dirty="0" smtClean="0"/>
          </a:p>
          <a:p>
            <a:pPr marL="137160" indent="-137160"/>
            <a:r>
              <a:rPr lang="en-US" sz="1400" dirty="0" smtClean="0"/>
              <a:t>Programmatic:</a:t>
            </a:r>
          </a:p>
          <a:p>
            <a:pPr marL="537210" lvl="1" indent="-137160"/>
            <a:r>
              <a:rPr lang="en-US" sz="1200" dirty="0" smtClean="0">
                <a:solidFill>
                  <a:srgbClr val="FF0000"/>
                </a:solidFill>
              </a:rPr>
              <a:t>None</a:t>
            </a:r>
            <a:endParaRPr lang="en-US" sz="1400" dirty="0" smtClean="0">
              <a:solidFill>
                <a:srgbClr val="FF0000"/>
              </a:solidFill>
            </a:endParaRPr>
          </a:p>
          <a:p>
            <a:pPr marL="137160" indent="-137160"/>
            <a:endParaRPr lang="en-US" sz="1400" dirty="0" smtClean="0"/>
          </a:p>
          <a:p>
            <a:pPr marL="137160" indent="-137160"/>
            <a:endParaRPr lang="en-US" sz="1400" dirty="0" smtClean="0"/>
          </a:p>
          <a:p>
            <a:pPr marL="137160" indent="-137160"/>
            <a:endParaRPr lang="en-US" sz="1400" dirty="0"/>
          </a:p>
          <a:p>
            <a:pPr marL="137160" indent="-137160"/>
            <a:r>
              <a:rPr lang="en-US" sz="1400" dirty="0" smtClean="0"/>
              <a:t>Financial:</a:t>
            </a:r>
          </a:p>
          <a:p>
            <a:pPr marL="537210" lvl="1" indent="-137160"/>
            <a:r>
              <a:rPr lang="en-US" sz="1200" dirty="0" smtClean="0">
                <a:solidFill>
                  <a:srgbClr val="FF0000"/>
                </a:solidFill>
              </a:rPr>
              <a:t>None</a:t>
            </a:r>
          </a:p>
        </p:txBody>
      </p:sp>
      <p:sp>
        <p:nvSpPr>
          <p:cNvPr id="7" name="Content Placeholder 6"/>
          <p:cNvSpPr>
            <a:spLocks noGrp="1"/>
          </p:cNvSpPr>
          <p:nvPr>
            <p:ph sz="quarter" idx="16"/>
          </p:nvPr>
        </p:nvSpPr>
        <p:spPr>
          <a:xfrm>
            <a:off x="405496" y="5029200"/>
            <a:ext cx="4114800" cy="1646485"/>
          </a:xfrm>
          <a:solidFill>
            <a:schemeClr val="bg1">
              <a:lumMod val="95000"/>
            </a:schemeClr>
          </a:solidFill>
        </p:spPr>
        <p:txBody>
          <a:bodyPr/>
          <a:lstStyle/>
          <a:p>
            <a:pPr marL="0" indent="0">
              <a:buNone/>
            </a:pPr>
            <a:r>
              <a:rPr lang="en-US" sz="1600" b="1" dirty="0" smtClean="0"/>
              <a:t>Plans for next </a:t>
            </a:r>
            <a:r>
              <a:rPr lang="en-US" sz="1600" b="1" dirty="0"/>
              <a:t>m</a:t>
            </a:r>
            <a:r>
              <a:rPr lang="en-US" sz="1600" b="1" dirty="0" smtClean="0"/>
              <a:t>onth</a:t>
            </a:r>
          </a:p>
          <a:p>
            <a:pPr marL="137160" indent="-137160"/>
            <a:r>
              <a:rPr lang="en-US" sz="1200" dirty="0" smtClean="0">
                <a:solidFill>
                  <a:srgbClr val="FF0000"/>
                </a:solidFill>
              </a:rPr>
              <a:t>Complete baseline Challenge Problem 2</a:t>
            </a:r>
          </a:p>
          <a:p>
            <a:pPr marL="137160" indent="-137160"/>
            <a:r>
              <a:rPr lang="en-US" sz="1200" dirty="0" smtClean="0">
                <a:solidFill>
                  <a:srgbClr val="FF0000"/>
                </a:solidFill>
              </a:rPr>
              <a:t>Continue exploring code modification as opposed to </a:t>
            </a:r>
            <a:r>
              <a:rPr lang="en-US" sz="1200" smtClean="0">
                <a:solidFill>
                  <a:srgbClr val="FF0000"/>
                </a:solidFill>
              </a:rPr>
              <a:t>code replacement</a:t>
            </a:r>
          </a:p>
          <a:p>
            <a:pPr marL="137160" indent="-137160"/>
            <a:endParaRPr lang="en-US" sz="1200" dirty="0" smtClean="0">
              <a:solidFill>
                <a:srgbClr val="FF0000"/>
              </a:solidFill>
            </a:endParaRPr>
          </a:p>
          <a:p>
            <a:pPr marL="137160" indent="-137160"/>
            <a:endParaRPr lang="en-US" sz="1400" dirty="0" smtClean="0">
              <a:solidFill>
                <a:srgbClr val="FF0000"/>
              </a:solidFill>
            </a:endParaRPr>
          </a:p>
          <a:p>
            <a:endParaRPr lang="en-US" dirty="0"/>
          </a:p>
        </p:txBody>
      </p:sp>
      <p:sp>
        <p:nvSpPr>
          <p:cNvPr id="34" name="Title 33"/>
          <p:cNvSpPr>
            <a:spLocks noGrp="1"/>
          </p:cNvSpPr>
          <p:nvPr>
            <p:ph type="ctrTitle"/>
          </p:nvPr>
        </p:nvSpPr>
        <p:spPr/>
        <p:txBody>
          <a:bodyPr/>
          <a:lstStyle/>
          <a:p>
            <a:r>
              <a:rPr lang="en-US" dirty="0" smtClean="0">
                <a:solidFill>
                  <a:srgbClr val="FF0000"/>
                </a:solidFill>
              </a:rPr>
              <a:t>BBN / </a:t>
            </a:r>
            <a:r>
              <a:rPr lang="en-US" dirty="0" err="1" smtClean="0">
                <a:solidFill>
                  <a:srgbClr val="FF0000"/>
                </a:solidFill>
              </a:rPr>
              <a:t>IMMoRTALS</a:t>
            </a:r>
            <a:r>
              <a:rPr lang="en-US" dirty="0" smtClean="0">
                <a:solidFill>
                  <a:srgbClr val="FF0000"/>
                </a:solidFill>
              </a:rPr>
              <a:t> (5/2016)</a:t>
            </a:r>
            <a:endParaRPr lang="en-US" dirty="0">
              <a:solidFill>
                <a:srgbClr val="FF0000"/>
              </a:solidFill>
            </a:endParaRPr>
          </a:p>
        </p:txBody>
      </p:sp>
    </p:spTree>
    <p:extLst>
      <p:ext uri="{BB962C8B-B14F-4D97-AF65-F5344CB8AC3E}">
        <p14:creationId xmlns:p14="http://schemas.microsoft.com/office/powerpoint/2010/main" val="3825191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333</TotalTime>
  <Words>314</Words>
  <Application>Microsoft Office PowerPoint</Application>
  <PresentationFormat>On-screen Show (4:3)</PresentationFormat>
  <Paragraphs>52</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MS PGothic</vt:lpstr>
      <vt:lpstr>Arial</vt:lpstr>
      <vt:lpstr>Tahoma</vt:lpstr>
      <vt:lpstr>Times New Roman</vt:lpstr>
      <vt:lpstr>blank</vt:lpstr>
      <vt:lpstr>BBN / IMMoRTALS (5/2016)</vt:lpstr>
      <vt:lpstr>BBN / IMMoRTALS (5/2016)</vt:lpstr>
    </vt:vector>
  </TitlesOfParts>
  <Company>Wyle Information Systems - DARPA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Prime Performer’s Name</dc:title>
  <dc:creator>Parikh, Rinku (contr-i2o)</dc:creator>
  <cp:lastModifiedBy>ppal</cp:lastModifiedBy>
  <cp:revision>39</cp:revision>
  <cp:lastPrinted>2011-09-22T20:00:03Z</cp:lastPrinted>
  <dcterms:created xsi:type="dcterms:W3CDTF">2014-10-27T21:05:51Z</dcterms:created>
  <dcterms:modified xsi:type="dcterms:W3CDTF">2016-05-23T13:22:55Z</dcterms:modified>
</cp:coreProperties>
</file>