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9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78A-FDF9-4331-B49A-08565597F7B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5A8-2D08-47DD-9FDA-B66ED56F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78A-FDF9-4331-B49A-08565597F7B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5A8-2D08-47DD-9FDA-B66ED56F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78A-FDF9-4331-B49A-08565597F7B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5A8-2D08-47DD-9FDA-B66ED56F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78A-FDF9-4331-B49A-08565597F7B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5A8-2D08-47DD-9FDA-B66ED56F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78A-FDF9-4331-B49A-08565597F7B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5A8-2D08-47DD-9FDA-B66ED56F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1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78A-FDF9-4331-B49A-08565597F7B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5A8-2D08-47DD-9FDA-B66ED56F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6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78A-FDF9-4331-B49A-08565597F7B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5A8-2D08-47DD-9FDA-B66ED56F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4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78A-FDF9-4331-B49A-08565597F7B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5A8-2D08-47DD-9FDA-B66ED56F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78A-FDF9-4331-B49A-08565597F7B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5A8-2D08-47DD-9FDA-B66ED56F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7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78A-FDF9-4331-B49A-08565597F7B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5A8-2D08-47DD-9FDA-B66ED56F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78A-FDF9-4331-B49A-08565597F7B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5A8-2D08-47DD-9FDA-B66ED56F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6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A78A-FDF9-4331-B49A-08565597F7B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B5A8-2D08-47DD-9FDA-B66ED56F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2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 smtClean="0"/>
              <a:t>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Note: workflows not numbered/presented in any specific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0" y="64225"/>
            <a:ext cx="11582400" cy="826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 9: Respond to change in mission requirement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Workflow owner: All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Workflow triggered by: MIT-LL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0" y="64225"/>
            <a:ext cx="11582400" cy="826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 10: Respond to change in ecosystem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Workflow owner: All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Workflow triggered by: MIT-LL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>
            <a:off x="4995182" y="3655197"/>
            <a:ext cx="1759789" cy="57796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WebGME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5566" y="1329137"/>
            <a:ext cx="1520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Vanderbilt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5220" y="1658960"/>
            <a:ext cx="47418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WebGME</a:t>
            </a:r>
            <a:r>
              <a:rPr lang="en-US" dirty="0" smtClean="0"/>
              <a:t> to create two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Deployment model</a:t>
            </a:r>
            <a:r>
              <a:rPr lang="en-US" dirty="0" smtClean="0"/>
              <a:t>: describes the context in which the software will be deployed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Physical devices to which specific artifacts are deployed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Networks connecting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Mission model</a:t>
            </a:r>
            <a:r>
              <a:rPr lang="en-US" dirty="0" smtClean="0"/>
              <a:t>: describe the invariants the deployed software must uphold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writes to insecure channels must be encrypted end-to-end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pendingMessage</a:t>
            </a:r>
            <a:r>
              <a:rPr lang="en-US" dirty="0" smtClean="0"/>
              <a:t> queue must never exceed 95% capacity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30091" y="716839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Securboration</a:t>
            </a:r>
            <a:endParaRPr lang="en-US" sz="24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6945618" y="4371756"/>
            <a:ext cx="1240800" cy="1138689"/>
            <a:chOff x="5309766" y="1771290"/>
            <a:chExt cx="1240800" cy="1138689"/>
          </a:xfrm>
        </p:grpSpPr>
        <p:sp>
          <p:nvSpPr>
            <p:cNvPr id="12" name="Folded Corner 11"/>
            <p:cNvSpPr/>
            <p:nvPr/>
          </p:nvSpPr>
          <p:spPr>
            <a:xfrm>
              <a:off x="5309766" y="1771290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lded Corner 12"/>
            <p:cNvSpPr/>
            <p:nvPr/>
          </p:nvSpPr>
          <p:spPr>
            <a:xfrm>
              <a:off x="5418566" y="1846053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5527366" y="1920816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5636166" y="1995579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ttl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30091" y="1127615"/>
            <a:ext cx="46236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Define core + domain vocabularies and </a:t>
            </a:r>
          </a:p>
          <a:p>
            <a:pPr marL="342900" indent="-342900">
              <a:buAutoNum type="arabicParenR"/>
            </a:pPr>
            <a:r>
              <a:rPr lang="en-US" dirty="0" smtClean="0"/>
              <a:t>Provide axioms for reasoning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Type axiom: </a:t>
            </a:r>
            <a:r>
              <a:rPr lang="en-US" sz="1600" i="1" dirty="0" smtClean="0"/>
              <a:t>Android is a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Datatype property axiom: </a:t>
            </a:r>
            <a:r>
              <a:rPr lang="en-US" sz="1600" i="1" dirty="0" smtClean="0"/>
              <a:t>Android instances have a version 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Object property axioms: </a:t>
            </a:r>
            <a:r>
              <a:rPr lang="en-US" sz="1600" i="1" dirty="0" smtClean="0"/>
              <a:t>an </a:t>
            </a:r>
            <a:r>
              <a:rPr lang="en-US" sz="1600" i="1" dirty="0" err="1" smtClean="0"/>
              <a:t>AndroidDevice</a:t>
            </a:r>
            <a:r>
              <a:rPr lang="en-US" sz="1600" i="1" dirty="0" smtClean="0"/>
              <a:t> instance has </a:t>
            </a:r>
            <a:r>
              <a:rPr lang="en-US" sz="1600" i="1" dirty="0" err="1" smtClean="0"/>
              <a:t>PhysicalMemory</a:t>
            </a:r>
            <a:r>
              <a:rPr lang="en-US" sz="1600" i="1" dirty="0" smtClean="0"/>
              <a:t>, CPU, GPU, Platform and </a:t>
            </a:r>
            <a:br>
              <a:rPr lang="en-US" sz="1600" i="1" dirty="0" smtClean="0"/>
            </a:br>
            <a:r>
              <a:rPr lang="en-US" sz="1600" i="1" dirty="0" smtClean="0"/>
              <a:t>  Disk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 smtClean="0"/>
              <a:t>Assertional</a:t>
            </a:r>
            <a:r>
              <a:rPr lang="en-US" sz="1600" dirty="0" smtClean="0"/>
              <a:t> axiom: </a:t>
            </a:r>
            <a:r>
              <a:rPr lang="en-US" sz="1600" i="1" dirty="0" smtClean="0"/>
              <a:t>all GPS receivers depend upon a GPS satellite constellation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 smtClean="0"/>
              <a:t>Assertional</a:t>
            </a:r>
            <a:r>
              <a:rPr lang="en-US" sz="1600" dirty="0" smtClean="0"/>
              <a:t> axioms: </a:t>
            </a:r>
            <a:r>
              <a:rPr lang="en-US" sz="1600" i="1" dirty="0" err="1" smtClean="0"/>
              <a:t>HttpTunnel</a:t>
            </a:r>
            <a:r>
              <a:rPr lang="en-US" sz="1600" i="1" dirty="0" smtClean="0"/>
              <a:t> and </a:t>
            </a:r>
            <a:r>
              <a:rPr lang="en-US" sz="1600" i="1" dirty="0" err="1" smtClean="0"/>
              <a:t>FileSystem</a:t>
            </a:r>
            <a:r>
              <a:rPr lang="en-US" sz="1600" i="1" dirty="0" smtClean="0"/>
              <a:t> are potentially insecure channels</a:t>
            </a:r>
            <a:endParaRPr lang="en-US" sz="1600" i="1" dirty="0"/>
          </a:p>
        </p:txBody>
      </p:sp>
      <p:cxnSp>
        <p:nvCxnSpPr>
          <p:cNvPr id="18" name="Elbow Connector 17"/>
          <p:cNvCxnSpPr>
            <a:stCxn id="12" idx="0"/>
            <a:endCxn id="6" idx="3"/>
          </p:cNvCxnSpPr>
          <p:nvPr/>
        </p:nvCxnSpPr>
        <p:spPr>
          <a:xfrm rot="16200000" flipV="1">
            <a:off x="5173604" y="2142541"/>
            <a:ext cx="2811786" cy="1646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2"/>
            <a:endCxn id="5" idx="3"/>
          </p:cNvCxnSpPr>
          <p:nvPr/>
        </p:nvCxnSpPr>
        <p:spPr>
          <a:xfrm rot="16200000" flipH="1">
            <a:off x="4503277" y="2283396"/>
            <a:ext cx="1864395" cy="879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lded Corner 41"/>
          <p:cNvSpPr/>
          <p:nvPr/>
        </p:nvSpPr>
        <p:spPr>
          <a:xfrm>
            <a:off x="3881679" y="5650118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43" name="Folded Corner 42"/>
          <p:cNvSpPr/>
          <p:nvPr/>
        </p:nvSpPr>
        <p:spPr>
          <a:xfrm>
            <a:off x="5418566" y="5650118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</a:t>
            </a:r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/>
          </a:p>
        </p:txBody>
      </p:sp>
      <p:cxnSp>
        <p:nvCxnSpPr>
          <p:cNvPr id="44" name="Elbow Connector 43"/>
          <p:cNvCxnSpPr>
            <a:stCxn id="5" idx="1"/>
            <a:endCxn id="43" idx="0"/>
          </p:cNvCxnSpPr>
          <p:nvPr/>
        </p:nvCxnSpPr>
        <p:spPr>
          <a:xfrm rot="16200000" flipH="1">
            <a:off x="5166945" y="4941297"/>
            <a:ext cx="1416952" cy="6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" idx="1"/>
            <a:endCxn id="42" idx="0"/>
          </p:cNvCxnSpPr>
          <p:nvPr/>
        </p:nvCxnSpPr>
        <p:spPr>
          <a:xfrm rot="5400000">
            <a:off x="4398502" y="4173543"/>
            <a:ext cx="1416952" cy="1536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796079" y="4828956"/>
            <a:ext cx="2149539" cy="9201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4" idx="1"/>
          </p:cNvCxnSpPr>
          <p:nvPr/>
        </p:nvCxnSpPr>
        <p:spPr>
          <a:xfrm flipV="1">
            <a:off x="6332966" y="4978482"/>
            <a:ext cx="830252" cy="82429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0" y="227233"/>
            <a:ext cx="11582400" cy="826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 1: describe deployment and mission</a:t>
            </a:r>
            <a:br>
              <a:rPr lang="en-US" dirty="0" smtClean="0"/>
            </a:br>
            <a:r>
              <a:rPr lang="en-US" sz="1800" dirty="0">
                <a:solidFill>
                  <a:prstClr val="black"/>
                </a:solidFill>
              </a:rPr>
              <a:t>Workflow owner: </a:t>
            </a:r>
            <a:r>
              <a:rPr lang="en-US" sz="1800" dirty="0" err="1" smtClean="0">
                <a:solidFill>
                  <a:prstClr val="black"/>
                </a:solidFill>
              </a:rPr>
              <a:t>Securboration</a:t>
            </a:r>
            <a:r>
              <a:rPr lang="en-US" sz="1800" dirty="0" smtClean="0">
                <a:solidFill>
                  <a:prstClr val="black"/>
                </a:solidFill>
              </a:rPr>
              <a:t>/Vanderbilt</a:t>
            </a:r>
            <a:r>
              <a:rPr lang="en-US" sz="1800" dirty="0">
                <a:solidFill>
                  <a:prstClr val="black"/>
                </a:solidFill>
              </a:rPr>
              <a:t/>
            </a:r>
            <a:br>
              <a:rPr lang="en-US" sz="1800" dirty="0">
                <a:solidFill>
                  <a:prstClr val="black"/>
                </a:solidFill>
              </a:rPr>
            </a:br>
            <a:r>
              <a:rPr lang="en-US" sz="1800" dirty="0">
                <a:solidFill>
                  <a:prstClr val="black"/>
                </a:solidFill>
              </a:rPr>
              <a:t>Workflow triggered by: </a:t>
            </a:r>
            <a:r>
              <a:rPr lang="en-US" sz="1800" dirty="0" smtClean="0">
                <a:solidFill>
                  <a:prstClr val="black"/>
                </a:solidFill>
              </a:rPr>
              <a:t/>
            </a:r>
            <a:br>
              <a:rPr lang="en-US" sz="1800" dirty="0" smtClean="0">
                <a:solidFill>
                  <a:prstClr val="black"/>
                </a:solidFill>
              </a:rPr>
            </a:b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 1) </a:t>
            </a:r>
            <a:r>
              <a:rPr lang="en-US" sz="1800" dirty="0" err="1" smtClean="0">
                <a:solidFill>
                  <a:prstClr val="black"/>
                </a:solidFill>
              </a:rPr>
              <a:t>Securboration</a:t>
            </a:r>
            <a:r>
              <a:rPr lang="en-US" sz="1800" dirty="0" smtClean="0">
                <a:solidFill>
                  <a:prstClr val="black"/>
                </a:solidFill>
              </a:rPr>
              <a:t> refactors or refines existing models, OR</a:t>
            </a:r>
            <a:br>
              <a:rPr lang="en-US" sz="1800" dirty="0" smtClean="0">
                <a:solidFill>
                  <a:prstClr val="black"/>
                </a:solidFill>
              </a:rPr>
            </a:b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 2) Vanderbilt revises models resulting in a need for additional/modified vocabulary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451867" y="5534273"/>
            <a:ext cx="447654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WebGME</a:t>
            </a:r>
            <a:r>
              <a:rPr lang="en-US" dirty="0" smtClean="0"/>
              <a:t> models have links to the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Types: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node 1234af87 is an </a:t>
            </a:r>
            <a:r>
              <a:rPr lang="en-US" sz="1200" dirty="0" err="1" smtClean="0"/>
              <a:t>android:AndroidDevice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node 1234af88 is an </a:t>
            </a:r>
            <a:r>
              <a:rPr lang="en-US" sz="1200" dirty="0" err="1" smtClean="0"/>
              <a:t>android:AndroidPlatform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Properties: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node 1234af87 </a:t>
            </a:r>
            <a:r>
              <a:rPr lang="en-US" sz="1200" dirty="0" err="1" smtClean="0"/>
              <a:t>android:HasPlatform</a:t>
            </a:r>
            <a:r>
              <a:rPr lang="en-US" sz="1200" dirty="0" smtClean="0"/>
              <a:t> node 1234af88</a:t>
            </a:r>
            <a:endParaRPr lang="en-US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6369207" y="137319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manual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95600" y="24972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manual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831467" y="2075593"/>
            <a:ext cx="1240800" cy="1138689"/>
            <a:chOff x="5309766" y="1771290"/>
            <a:chExt cx="1240800" cy="1138689"/>
          </a:xfrm>
        </p:grpSpPr>
        <p:sp>
          <p:nvSpPr>
            <p:cNvPr id="12" name="Folded Corner 11"/>
            <p:cNvSpPr/>
            <p:nvPr/>
          </p:nvSpPr>
          <p:spPr>
            <a:xfrm>
              <a:off x="5309766" y="1771290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lded Corner 12"/>
            <p:cNvSpPr/>
            <p:nvPr/>
          </p:nvSpPr>
          <p:spPr>
            <a:xfrm>
              <a:off x="5418566" y="1846053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5527366" y="1920816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5636166" y="1995579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ttl</a:t>
              </a:r>
              <a:endParaRPr lang="en-US" dirty="0"/>
            </a:p>
          </p:txBody>
        </p:sp>
      </p:grpSp>
      <p:cxnSp>
        <p:nvCxnSpPr>
          <p:cNvPr id="18" name="Elbow Connector 17"/>
          <p:cNvCxnSpPr>
            <a:stCxn id="12" idx="0"/>
            <a:endCxn id="22" idx="0"/>
          </p:cNvCxnSpPr>
          <p:nvPr/>
        </p:nvCxnSpPr>
        <p:spPr>
          <a:xfrm rot="16200000" flipV="1">
            <a:off x="5150040" y="936966"/>
            <a:ext cx="765304" cy="1511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2" idx="2"/>
            <a:endCxn id="17" idx="1"/>
          </p:cNvCxnSpPr>
          <p:nvPr/>
        </p:nvCxnSpPr>
        <p:spPr>
          <a:xfrm rot="10800000" flipV="1">
            <a:off x="1775788" y="1310288"/>
            <a:ext cx="1241140" cy="763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0" y="3713"/>
            <a:ext cx="11582400" cy="826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 2: generate annotations</a:t>
            </a:r>
            <a:br>
              <a:rPr lang="en-US" dirty="0" smtClean="0"/>
            </a:br>
            <a:r>
              <a:rPr lang="en-US" sz="1800" dirty="0">
                <a:solidFill>
                  <a:prstClr val="black"/>
                </a:solidFill>
              </a:rPr>
              <a:t>Workflow owner: </a:t>
            </a:r>
            <a:r>
              <a:rPr lang="en-US" sz="1800" dirty="0" err="1" smtClean="0">
                <a:solidFill>
                  <a:prstClr val="black"/>
                </a:solidFill>
              </a:rPr>
              <a:t>Securboration</a:t>
            </a:r>
            <a:r>
              <a:rPr lang="en-US" sz="1800" dirty="0">
                <a:solidFill>
                  <a:prstClr val="black"/>
                </a:solidFill>
              </a:rPr>
              <a:t/>
            </a:r>
            <a:br>
              <a:rPr lang="en-US" sz="1800" dirty="0">
                <a:solidFill>
                  <a:prstClr val="black"/>
                </a:solidFill>
              </a:rPr>
            </a:br>
            <a:r>
              <a:rPr lang="en-US" sz="1800" dirty="0">
                <a:solidFill>
                  <a:prstClr val="black"/>
                </a:solidFill>
              </a:rPr>
              <a:t>Workflow triggered by: </a:t>
            </a:r>
            <a:r>
              <a:rPr lang="en-US" sz="1800" dirty="0" smtClean="0">
                <a:solidFill>
                  <a:prstClr val="black"/>
                </a:solidFill>
              </a:rPr>
              <a:t>BBN (build the knowledge-repo project’s </a:t>
            </a:r>
            <a:r>
              <a:rPr lang="en-US" sz="1800" dirty="0" err="1" smtClean="0">
                <a:solidFill>
                  <a:prstClr val="black"/>
                </a:solidFill>
              </a:rPr>
              <a:t>adsl</a:t>
            </a:r>
            <a:r>
              <a:rPr lang="en-US" sz="1800" dirty="0" smtClean="0">
                <a:solidFill>
                  <a:prstClr val="black"/>
                </a:solidFill>
              </a:rPr>
              <a:t>-generate module and supporting dependencies)</a:t>
            </a:r>
            <a:endParaRPr lang="en-US" dirty="0"/>
          </a:p>
        </p:txBody>
      </p:sp>
      <p:sp>
        <p:nvSpPr>
          <p:cNvPr id="22" name="Snip and Round Single Corner Rectangle 21"/>
          <p:cNvSpPr/>
          <p:nvPr/>
        </p:nvSpPr>
        <p:spPr>
          <a:xfrm>
            <a:off x="3016928" y="1021304"/>
            <a:ext cx="1759789" cy="57796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adsl</a:t>
            </a:r>
            <a:r>
              <a:rPr lang="en-US" dirty="0" smtClean="0"/>
              <a:t> generator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1318588" y="2073876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adsl.jar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49" y="3932524"/>
            <a:ext cx="9593065" cy="1742009"/>
          </a:xfrm>
          <a:prstGeom prst="rect">
            <a:avLst/>
          </a:prstGeom>
        </p:spPr>
      </p:pic>
      <p:cxnSp>
        <p:nvCxnSpPr>
          <p:cNvPr id="23" name="Straight Connector 22"/>
          <p:cNvCxnSpPr>
            <a:stCxn id="17" idx="3"/>
          </p:cNvCxnSpPr>
          <p:nvPr/>
        </p:nvCxnSpPr>
        <p:spPr>
          <a:xfrm flipH="1">
            <a:off x="498249" y="3290028"/>
            <a:ext cx="1277539" cy="642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3"/>
          </p:cNvCxnSpPr>
          <p:nvPr/>
        </p:nvCxnSpPr>
        <p:spPr>
          <a:xfrm>
            <a:off x="1775788" y="3290028"/>
            <a:ext cx="4731103" cy="64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615691" y="2989993"/>
            <a:ext cx="1511326" cy="23393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15691" y="1310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31302" y="1369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n 25"/>
          <p:cNvSpPr/>
          <p:nvPr/>
        </p:nvSpPr>
        <p:spPr>
          <a:xfrm>
            <a:off x="2885255" y="1518631"/>
            <a:ext cx="914400" cy="561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fft.jar</a:t>
            </a:r>
            <a:endParaRPr lang="en-US" sz="1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6452436" y="1801844"/>
            <a:ext cx="1240800" cy="1138689"/>
            <a:chOff x="5309766" y="1771290"/>
            <a:chExt cx="1240800" cy="1138689"/>
          </a:xfrm>
        </p:grpSpPr>
        <p:sp>
          <p:nvSpPr>
            <p:cNvPr id="12" name="Folded Corner 11"/>
            <p:cNvSpPr/>
            <p:nvPr/>
          </p:nvSpPr>
          <p:spPr>
            <a:xfrm>
              <a:off x="5309766" y="1771290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lded Corner 12"/>
            <p:cNvSpPr/>
            <p:nvPr/>
          </p:nvSpPr>
          <p:spPr>
            <a:xfrm>
              <a:off x="5418566" y="1846053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5527366" y="1920816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5636166" y="1995579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.java</a:t>
              </a:r>
              <a:endParaRPr lang="en-US" dirty="0"/>
            </a:p>
          </p:txBody>
        </p:sp>
      </p:grp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0" y="3713"/>
            <a:ext cx="11582400" cy="826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 3: develop software</a:t>
            </a:r>
            <a:br>
              <a:rPr lang="en-US" dirty="0" smtClean="0"/>
            </a:br>
            <a:r>
              <a:rPr lang="en-US" sz="1800" dirty="0">
                <a:solidFill>
                  <a:prstClr val="black"/>
                </a:solidFill>
              </a:rPr>
              <a:t>Workflow owner: </a:t>
            </a:r>
            <a:r>
              <a:rPr lang="en-US" sz="1800" dirty="0" smtClean="0">
                <a:solidFill>
                  <a:prstClr val="black"/>
                </a:solidFill>
              </a:rPr>
              <a:t>BBN</a:t>
            </a:r>
            <a:br>
              <a:rPr lang="en-US" sz="1800" dirty="0" smtClean="0">
                <a:solidFill>
                  <a:prstClr val="black"/>
                </a:solidFill>
              </a:rPr>
            </a:br>
            <a:r>
              <a:rPr lang="en-US" sz="1800" dirty="0" smtClean="0">
                <a:solidFill>
                  <a:prstClr val="black"/>
                </a:solidFill>
              </a:rPr>
              <a:t>Workflow triggered by: no single trigger; binds to various stages of the software development process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5764063" y="4720379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app.jar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4669" y="1083352"/>
            <a:ext cx="20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to analyze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932203" y="3548131"/>
            <a:ext cx="578120" cy="1296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74233" y="1342076"/>
            <a:ext cx="293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under development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4221" y="4074622"/>
            <a:ext cx="164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+ package</a:t>
            </a:r>
            <a:endParaRPr lang="en-US" dirty="0"/>
          </a:p>
        </p:txBody>
      </p:sp>
      <p:sp>
        <p:nvSpPr>
          <p:cNvPr id="29" name="Folded Corner 28"/>
          <p:cNvSpPr/>
          <p:nvPr/>
        </p:nvSpPr>
        <p:spPr>
          <a:xfrm>
            <a:off x="5764063" y="3127895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gradle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r="8163" b="37900"/>
          <a:stretch/>
        </p:blipFill>
        <p:spPr>
          <a:xfrm>
            <a:off x="8029778" y="2197630"/>
            <a:ext cx="6721358" cy="1426359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1" name="Straight Connector 10"/>
          <p:cNvCxnSpPr>
            <a:stCxn id="15" idx="3"/>
          </p:cNvCxnSpPr>
          <p:nvPr/>
        </p:nvCxnSpPr>
        <p:spPr>
          <a:xfrm>
            <a:off x="7693236" y="2483333"/>
            <a:ext cx="1266421" cy="118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84809" y="2223708"/>
            <a:ext cx="452427" cy="5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45308" y="5143789"/>
            <a:ext cx="53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annotations visible in bytecode after compilation</a:t>
            </a:r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1727634" y="1500092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app.jar</a:t>
            </a:r>
            <a:endParaRPr lang="en-US" dirty="0"/>
          </a:p>
        </p:txBody>
      </p:sp>
      <p:sp>
        <p:nvSpPr>
          <p:cNvPr id="25" name="Can 24"/>
          <p:cNvSpPr/>
          <p:nvPr/>
        </p:nvSpPr>
        <p:spPr>
          <a:xfrm>
            <a:off x="3758065" y="2154606"/>
            <a:ext cx="914400" cy="561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cipher.jar</a:t>
            </a:r>
            <a:endParaRPr lang="en-US" sz="1000" dirty="0"/>
          </a:p>
        </p:txBody>
      </p:sp>
      <p:sp>
        <p:nvSpPr>
          <p:cNvPr id="24" name="Can 23"/>
          <p:cNvSpPr/>
          <p:nvPr/>
        </p:nvSpPr>
        <p:spPr>
          <a:xfrm>
            <a:off x="2709244" y="2211392"/>
            <a:ext cx="914400" cy="561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compress.jar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1570731" y="1091507"/>
            <a:ext cx="3897746" cy="1824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4221217" y="1540085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adsl.jar</a:t>
            </a:r>
            <a:endParaRPr lang="en-US" dirty="0"/>
          </a:p>
        </p:txBody>
      </p:sp>
      <p:sp>
        <p:nvSpPr>
          <p:cNvPr id="33" name="Can 32"/>
          <p:cNvSpPr/>
          <p:nvPr/>
        </p:nvSpPr>
        <p:spPr>
          <a:xfrm>
            <a:off x="1991467" y="1540085"/>
            <a:ext cx="914400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a.jar</a:t>
            </a:r>
            <a:endParaRPr lang="en-US" dirty="0"/>
          </a:p>
        </p:txBody>
      </p:sp>
      <p:sp>
        <p:nvSpPr>
          <p:cNvPr id="35" name="Can 34"/>
          <p:cNvSpPr/>
          <p:nvPr/>
        </p:nvSpPr>
        <p:spPr>
          <a:xfrm>
            <a:off x="3106342" y="1540085"/>
            <a:ext cx="914400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b.jar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14669" y="1083352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Classpath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14" idx="1"/>
          </p:cNvCxnSpPr>
          <p:nvPr/>
        </p:nvCxnSpPr>
        <p:spPr>
          <a:xfrm flipH="1" flipV="1">
            <a:off x="5135617" y="2148161"/>
            <a:ext cx="1534419" cy="26040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891177" y="190770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manual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0" y="64225"/>
            <a:ext cx="11582400" cy="826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 4: analyze software repo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Workflow owner: </a:t>
            </a:r>
            <a:r>
              <a:rPr lang="en-US" sz="1800" dirty="0" err="1" smtClean="0"/>
              <a:t>Securboration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Workflow triggered by: BBN (DAS sends POST request to knowledge repo service)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4221217" y="1540085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adsl.jar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1991467" y="1540085"/>
            <a:ext cx="914400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a.jar</a:t>
            </a:r>
            <a:endParaRPr lang="en-US" dirty="0"/>
          </a:p>
        </p:txBody>
      </p:sp>
      <p:sp>
        <p:nvSpPr>
          <p:cNvPr id="21" name="Can 20"/>
          <p:cNvSpPr/>
          <p:nvPr/>
        </p:nvSpPr>
        <p:spPr>
          <a:xfrm>
            <a:off x="3106342" y="1540085"/>
            <a:ext cx="914400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b.jar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4669" y="1083352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Classpath</a:t>
            </a:r>
            <a:endParaRPr lang="en-US" dirty="0"/>
          </a:p>
        </p:txBody>
      </p:sp>
      <p:sp>
        <p:nvSpPr>
          <p:cNvPr id="43" name="Snip and Round Single Corner Rectangle 42"/>
          <p:cNvSpPr/>
          <p:nvPr/>
        </p:nvSpPr>
        <p:spPr>
          <a:xfrm>
            <a:off x="6940255" y="1714967"/>
            <a:ext cx="1759789" cy="57796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annotation parser</a:t>
            </a:r>
            <a:endParaRPr lang="en-US" dirty="0"/>
          </a:p>
        </p:txBody>
      </p:sp>
      <p:cxnSp>
        <p:nvCxnSpPr>
          <p:cNvPr id="40" name="Elbow Connector 39"/>
          <p:cNvCxnSpPr>
            <a:stCxn id="43" idx="2"/>
            <a:endCxn id="62" idx="3"/>
          </p:cNvCxnSpPr>
          <p:nvPr/>
        </p:nvCxnSpPr>
        <p:spPr>
          <a:xfrm rot="10800000">
            <a:off x="5512415" y="2003952"/>
            <a:ext cx="142784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1"/>
          </p:cNvCxnSpPr>
          <p:nvPr/>
        </p:nvCxnSpPr>
        <p:spPr>
          <a:xfrm>
            <a:off x="7820150" y="2292936"/>
            <a:ext cx="0" cy="35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14669" y="1091507"/>
            <a:ext cx="3897746" cy="1824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an 62"/>
          <p:cNvSpPr/>
          <p:nvPr/>
        </p:nvSpPr>
        <p:spPr>
          <a:xfrm>
            <a:off x="2885255" y="1518631"/>
            <a:ext cx="914400" cy="561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fft.jar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614669" y="1083352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Artifacts to analyze (local repo)</a:t>
            </a:r>
            <a:endParaRPr lang="en-US" dirty="0"/>
          </a:p>
        </p:txBody>
      </p:sp>
      <p:sp>
        <p:nvSpPr>
          <p:cNvPr id="65" name="Can 64"/>
          <p:cNvSpPr/>
          <p:nvPr/>
        </p:nvSpPr>
        <p:spPr>
          <a:xfrm>
            <a:off x="1727634" y="1500092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app.jar</a:t>
            </a:r>
            <a:endParaRPr lang="en-US" dirty="0"/>
          </a:p>
        </p:txBody>
      </p:sp>
      <p:sp>
        <p:nvSpPr>
          <p:cNvPr id="66" name="Can 65"/>
          <p:cNvSpPr/>
          <p:nvPr/>
        </p:nvSpPr>
        <p:spPr>
          <a:xfrm>
            <a:off x="3758065" y="2154606"/>
            <a:ext cx="914400" cy="561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cipher.jar</a:t>
            </a:r>
            <a:endParaRPr lang="en-US" sz="1000" dirty="0"/>
          </a:p>
        </p:txBody>
      </p:sp>
      <p:sp>
        <p:nvSpPr>
          <p:cNvPr id="67" name="Can 66"/>
          <p:cNvSpPr/>
          <p:nvPr/>
        </p:nvSpPr>
        <p:spPr>
          <a:xfrm>
            <a:off x="2709244" y="2211392"/>
            <a:ext cx="914400" cy="561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compress.jar</a:t>
            </a:r>
            <a:endParaRPr lang="en-US" sz="10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9821670" y="2643632"/>
            <a:ext cx="1240800" cy="1138689"/>
            <a:chOff x="5309766" y="1771290"/>
            <a:chExt cx="1240800" cy="1138689"/>
          </a:xfrm>
        </p:grpSpPr>
        <p:sp>
          <p:nvSpPr>
            <p:cNvPr id="69" name="Folded Corner 68"/>
            <p:cNvSpPr/>
            <p:nvPr/>
          </p:nvSpPr>
          <p:spPr>
            <a:xfrm>
              <a:off x="5309766" y="1771290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olded Corner 69"/>
            <p:cNvSpPr/>
            <p:nvPr/>
          </p:nvSpPr>
          <p:spPr>
            <a:xfrm>
              <a:off x="5418566" y="1846053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olded Corner 70"/>
            <p:cNvSpPr/>
            <p:nvPr/>
          </p:nvSpPr>
          <p:spPr>
            <a:xfrm>
              <a:off x="5527366" y="1920816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olded Corner 71"/>
            <p:cNvSpPr/>
            <p:nvPr/>
          </p:nvSpPr>
          <p:spPr>
            <a:xfrm>
              <a:off x="5636166" y="1995579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ttl</a:t>
              </a:r>
              <a:endParaRPr lang="en-US" dirty="0"/>
            </a:p>
          </p:txBody>
        </p:sp>
      </p:grpSp>
      <p:cxnSp>
        <p:nvCxnSpPr>
          <p:cNvPr id="73" name="Straight Arrow Connector 72"/>
          <p:cNvCxnSpPr>
            <a:stCxn id="79" idx="3"/>
            <a:endCxn id="71" idx="1"/>
          </p:cNvCxnSpPr>
          <p:nvPr/>
        </p:nvCxnSpPr>
        <p:spPr>
          <a:xfrm flipV="1">
            <a:off x="8807938" y="3250358"/>
            <a:ext cx="1231332" cy="93522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80660" y="4613608"/>
            <a:ext cx="9715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generated .</a:t>
            </a:r>
            <a:r>
              <a:rPr lang="en-US" dirty="0" err="1" smtClean="0"/>
              <a:t>ttl</a:t>
            </a:r>
            <a:r>
              <a:rPr lang="en-US" dirty="0" smtClean="0"/>
              <a:t> files contain instantiations of concepts described in the core/domain ontologies: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Structural information (e.g., class </a:t>
            </a:r>
            <a:r>
              <a:rPr lang="en-US" dirty="0" err="1" smtClean="0"/>
              <a:t>MessageListener</a:t>
            </a:r>
            <a:r>
              <a:rPr lang="en-US" dirty="0" smtClean="0"/>
              <a:t> is a </a:t>
            </a:r>
            <a:r>
              <a:rPr lang="en-US" dirty="0" err="1" smtClean="0"/>
              <a:t>bytecode:Class</a:t>
            </a:r>
            <a:r>
              <a:rPr lang="en-US" dirty="0" smtClean="0"/>
              <a:t> containing bytecode:Method1, bytecode:Method2, bytecode:Method3, bytecode:Field1, bytecode:Field2)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currently quite robust, we produce enough information to completely recreate the class only from triples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Concepts described by the annotation DSL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class </a:t>
            </a:r>
            <a:r>
              <a:rPr lang="en-US" dirty="0" err="1" smtClean="0"/>
              <a:t>EncryptedWriter</a:t>
            </a:r>
            <a:r>
              <a:rPr lang="en-US" dirty="0" smtClean="0"/>
              <a:t> is a DFU with purpose </a:t>
            </a:r>
            <a:r>
              <a:rPr lang="en-US" dirty="0" err="1" smtClean="0"/>
              <a:t>cipher:Encrypt</a:t>
            </a:r>
            <a:r>
              <a:rPr lang="en-US" dirty="0" smtClean="0"/>
              <a:t>.  It has two aspects: </a:t>
            </a:r>
            <a:r>
              <a:rPr lang="en-US" dirty="0" err="1" smtClean="0"/>
              <a:t>cipher:Init</a:t>
            </a:r>
            <a:r>
              <a:rPr lang="en-US" dirty="0" smtClean="0"/>
              <a:t> and </a:t>
            </a:r>
            <a:r>
              <a:rPr lang="en-US" dirty="0" err="1" smtClean="0"/>
              <a:t>cipher:EncryptStream</a:t>
            </a:r>
            <a:endParaRPr lang="en-US" dirty="0" smtClean="0"/>
          </a:p>
        </p:txBody>
      </p:sp>
      <p:sp>
        <p:nvSpPr>
          <p:cNvPr id="78" name="Folded Corner 77"/>
          <p:cNvSpPr/>
          <p:nvPr/>
        </p:nvSpPr>
        <p:spPr>
          <a:xfrm>
            <a:off x="6119670" y="3657261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compress.ttl</a:t>
            </a:r>
            <a:endParaRPr lang="en-US" sz="1400" dirty="0"/>
          </a:p>
        </p:txBody>
      </p:sp>
      <p:cxnSp>
        <p:nvCxnSpPr>
          <p:cNvPr id="82" name="Straight Arrow Connector 81"/>
          <p:cNvCxnSpPr>
            <a:stCxn id="43" idx="1"/>
            <a:endCxn id="77" idx="0"/>
          </p:cNvCxnSpPr>
          <p:nvPr/>
        </p:nvCxnSpPr>
        <p:spPr>
          <a:xfrm flipH="1">
            <a:off x="6777017" y="2292936"/>
            <a:ext cx="1043133" cy="23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3" idx="1"/>
            <a:endCxn id="78" idx="0"/>
          </p:cNvCxnSpPr>
          <p:nvPr/>
        </p:nvCxnSpPr>
        <p:spPr>
          <a:xfrm flipH="1">
            <a:off x="6576870" y="2292936"/>
            <a:ext cx="1243280" cy="136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3" idx="1"/>
            <a:endCxn id="79" idx="0"/>
          </p:cNvCxnSpPr>
          <p:nvPr/>
        </p:nvCxnSpPr>
        <p:spPr>
          <a:xfrm>
            <a:off x="7820150" y="2292936"/>
            <a:ext cx="530588" cy="143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olded Corner 76"/>
          <p:cNvSpPr/>
          <p:nvPr/>
        </p:nvSpPr>
        <p:spPr>
          <a:xfrm>
            <a:off x="6319817" y="2523066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fft.ttl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9174408" y="2246714"/>
            <a:ext cx="24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Core/domain ontologies</a:t>
            </a:r>
            <a:endParaRPr lang="en-US" dirty="0"/>
          </a:p>
        </p:txBody>
      </p:sp>
      <p:cxnSp>
        <p:nvCxnSpPr>
          <p:cNvPr id="94" name="Straight Arrow Connector 93"/>
          <p:cNvCxnSpPr>
            <a:stCxn id="48" idx="3"/>
            <a:endCxn id="71" idx="1"/>
          </p:cNvCxnSpPr>
          <p:nvPr/>
        </p:nvCxnSpPr>
        <p:spPr>
          <a:xfrm>
            <a:off x="8277348" y="3132891"/>
            <a:ext cx="1761922" cy="1174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7" idx="3"/>
            <a:endCxn id="71" idx="1"/>
          </p:cNvCxnSpPr>
          <p:nvPr/>
        </p:nvCxnSpPr>
        <p:spPr>
          <a:xfrm>
            <a:off x="7234217" y="2980266"/>
            <a:ext cx="2805053" cy="27009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Folded Corner 47"/>
          <p:cNvSpPr/>
          <p:nvPr/>
        </p:nvSpPr>
        <p:spPr>
          <a:xfrm>
            <a:off x="7362948" y="2675691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app.ttl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78" idx="3"/>
          </p:cNvCxnSpPr>
          <p:nvPr/>
        </p:nvCxnSpPr>
        <p:spPr>
          <a:xfrm flipV="1">
            <a:off x="7034070" y="3332002"/>
            <a:ext cx="3005200" cy="7824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Folded Corner 78"/>
          <p:cNvSpPr/>
          <p:nvPr/>
        </p:nvSpPr>
        <p:spPr>
          <a:xfrm>
            <a:off x="7893538" y="3728381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cipher.ttl</a:t>
            </a:r>
            <a:endParaRPr lang="en-US" sz="1600" dirty="0"/>
          </a:p>
        </p:txBody>
      </p:sp>
      <p:sp>
        <p:nvSpPr>
          <p:cNvPr id="104" name="Can 103"/>
          <p:cNvSpPr/>
          <p:nvPr/>
        </p:nvSpPr>
        <p:spPr>
          <a:xfrm>
            <a:off x="9821670" y="391119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adsl.jar</a:t>
            </a:r>
            <a:endParaRPr lang="en-US" dirty="0"/>
          </a:p>
        </p:txBody>
      </p:sp>
      <p:cxnSp>
        <p:nvCxnSpPr>
          <p:cNvPr id="105" name="Straight Arrow Connector 104"/>
          <p:cNvCxnSpPr>
            <a:stCxn id="104" idx="2"/>
            <a:endCxn id="43" idx="0"/>
          </p:cNvCxnSpPr>
          <p:nvPr/>
        </p:nvCxnSpPr>
        <p:spPr>
          <a:xfrm flipH="1">
            <a:off x="8700044" y="999195"/>
            <a:ext cx="1121626" cy="100475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4" idx="3"/>
            <a:endCxn id="69" idx="0"/>
          </p:cNvCxnSpPr>
          <p:nvPr/>
        </p:nvCxnSpPr>
        <p:spPr>
          <a:xfrm>
            <a:off x="10278870" y="1607271"/>
            <a:ext cx="0" cy="103636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43" idx="3"/>
          </p:cNvCxnSpPr>
          <p:nvPr/>
        </p:nvCxnSpPr>
        <p:spPr>
          <a:xfrm>
            <a:off x="7820148" y="1275459"/>
            <a:ext cx="2" cy="43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11994" y="1001708"/>
            <a:ext cx="23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POST request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593806" y="1264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015897" y="170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866294" y="226794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a,b,c,d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0" y="64225"/>
            <a:ext cx="11582400" cy="826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 5: Ingest </a:t>
            </a:r>
            <a:r>
              <a:rPr lang="en-US" dirty="0" err="1" smtClean="0"/>
              <a:t>WebGME</a:t>
            </a:r>
            <a:r>
              <a:rPr lang="en-US" dirty="0" smtClean="0"/>
              <a:t> models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Workflow owner: </a:t>
            </a:r>
            <a:r>
              <a:rPr lang="en-US" sz="1800" dirty="0" err="1" smtClean="0"/>
              <a:t>Securboration</a:t>
            </a:r>
            <a:r>
              <a:rPr lang="en-US" sz="1800" dirty="0" smtClean="0"/>
              <a:t>/Vanderbilt/BBN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Workflow triggered by: Update to </a:t>
            </a:r>
            <a:r>
              <a:rPr lang="en-US" sz="1800" dirty="0" err="1" smtClean="0"/>
              <a:t>WebGME</a:t>
            </a:r>
            <a:r>
              <a:rPr lang="en-US" sz="1800" dirty="0" smtClean="0"/>
              <a:t> models</a:t>
            </a:r>
            <a:endParaRPr lang="en-US" dirty="0"/>
          </a:p>
        </p:txBody>
      </p:sp>
      <p:sp>
        <p:nvSpPr>
          <p:cNvPr id="42" name="Snip and Round Single Corner Rectangle 41"/>
          <p:cNvSpPr/>
          <p:nvPr/>
        </p:nvSpPr>
        <p:spPr>
          <a:xfrm>
            <a:off x="5340622" y="1379357"/>
            <a:ext cx="1759789" cy="57796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WebGME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963574" y="2143753"/>
            <a:ext cx="1240800" cy="1138689"/>
            <a:chOff x="5309766" y="1771290"/>
            <a:chExt cx="1240800" cy="1138689"/>
          </a:xfrm>
        </p:grpSpPr>
        <p:sp>
          <p:nvSpPr>
            <p:cNvPr id="45" name="Folded Corner 44"/>
            <p:cNvSpPr/>
            <p:nvPr/>
          </p:nvSpPr>
          <p:spPr>
            <a:xfrm>
              <a:off x="5309766" y="1771290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olded Corner 45"/>
            <p:cNvSpPr/>
            <p:nvPr/>
          </p:nvSpPr>
          <p:spPr>
            <a:xfrm>
              <a:off x="5418566" y="1846053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olded Corner 46"/>
            <p:cNvSpPr/>
            <p:nvPr/>
          </p:nvSpPr>
          <p:spPr>
            <a:xfrm>
              <a:off x="5527366" y="1920816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olded Corner 49"/>
            <p:cNvSpPr/>
            <p:nvPr/>
          </p:nvSpPr>
          <p:spPr>
            <a:xfrm>
              <a:off x="5636166" y="1995579"/>
              <a:ext cx="914400" cy="9144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ttl</a:t>
              </a:r>
              <a:endParaRPr lang="en-US" dirty="0"/>
            </a:p>
          </p:txBody>
        </p:sp>
      </p:grpSp>
      <p:sp>
        <p:nvSpPr>
          <p:cNvPr id="51" name="Folded Corner 50"/>
          <p:cNvSpPr/>
          <p:nvPr/>
        </p:nvSpPr>
        <p:spPr>
          <a:xfrm>
            <a:off x="4227119" y="3374278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52" name="Folded Corner 51"/>
          <p:cNvSpPr/>
          <p:nvPr/>
        </p:nvSpPr>
        <p:spPr>
          <a:xfrm>
            <a:off x="5764006" y="3374278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</a:t>
            </a:r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/>
          </a:p>
        </p:txBody>
      </p:sp>
      <p:cxnSp>
        <p:nvCxnSpPr>
          <p:cNvPr id="53" name="Elbow Connector 52"/>
          <p:cNvCxnSpPr>
            <a:stCxn id="42" idx="1"/>
            <a:endCxn id="52" idx="0"/>
          </p:cNvCxnSpPr>
          <p:nvPr/>
        </p:nvCxnSpPr>
        <p:spPr>
          <a:xfrm rot="16200000" flipH="1">
            <a:off x="5512385" y="2665457"/>
            <a:ext cx="1416952" cy="6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2" idx="1"/>
            <a:endCxn id="51" idx="0"/>
          </p:cNvCxnSpPr>
          <p:nvPr/>
        </p:nvCxnSpPr>
        <p:spPr>
          <a:xfrm rot="5400000">
            <a:off x="4743942" y="1897703"/>
            <a:ext cx="1416952" cy="1536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6" idx="1"/>
          </p:cNvCxnSpPr>
          <p:nvPr/>
        </p:nvCxnSpPr>
        <p:spPr>
          <a:xfrm flipV="1">
            <a:off x="5141519" y="2675716"/>
            <a:ext cx="2930855" cy="7975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7" idx="1"/>
          </p:cNvCxnSpPr>
          <p:nvPr/>
        </p:nvCxnSpPr>
        <p:spPr>
          <a:xfrm flipV="1">
            <a:off x="6340317" y="2750479"/>
            <a:ext cx="1840857" cy="65232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24560" y="1211141"/>
            <a:ext cx="155448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Perturbator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3"/>
            <a:endCxn id="42" idx="2"/>
          </p:cNvCxnSpPr>
          <p:nvPr/>
        </p:nvCxnSpPr>
        <p:spPr>
          <a:xfrm>
            <a:off x="2479040" y="1668341"/>
            <a:ext cx="2861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1219" y="1299009"/>
            <a:ext cx="22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1a: edit model, “save”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204608" y="2068746"/>
            <a:ext cx="17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2: generate JSON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88927" y="1728826"/>
            <a:ext cx="24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Core/domain ontologies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52586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</a:t>
            </a:r>
            <a:endParaRPr lang="en-US" dirty="0"/>
          </a:p>
        </p:txBody>
      </p:sp>
      <p:cxnSp>
        <p:nvCxnSpPr>
          <p:cNvPr id="74" name="Elbow Connector 73"/>
          <p:cNvCxnSpPr>
            <a:stCxn id="51" idx="2"/>
            <a:endCxn id="10" idx="0"/>
          </p:cNvCxnSpPr>
          <p:nvPr/>
        </p:nvCxnSpPr>
        <p:spPr>
          <a:xfrm rot="16200000" flipH="1">
            <a:off x="4524150" y="4448846"/>
            <a:ext cx="970018" cy="649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2" idx="2"/>
            <a:endCxn id="10" idx="0"/>
          </p:cNvCxnSpPr>
          <p:nvPr/>
        </p:nvCxnSpPr>
        <p:spPr>
          <a:xfrm rot="5400000">
            <a:off x="5292594" y="4330084"/>
            <a:ext cx="970018" cy="887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lded Corner 80"/>
          <p:cNvSpPr/>
          <p:nvPr/>
        </p:nvSpPr>
        <p:spPr>
          <a:xfrm>
            <a:off x="9651414" y="4352672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ttl</a:t>
            </a:r>
            <a:endParaRPr lang="en-US" dirty="0"/>
          </a:p>
        </p:txBody>
      </p:sp>
      <p:sp>
        <p:nvSpPr>
          <p:cNvPr id="83" name="Folded Corner 82"/>
          <p:cNvSpPr/>
          <p:nvPr/>
        </p:nvSpPr>
        <p:spPr>
          <a:xfrm>
            <a:off x="9651414" y="5441708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</a:t>
            </a:r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ttl</a:t>
            </a:r>
            <a:endParaRPr lang="en-US" dirty="0"/>
          </a:p>
        </p:txBody>
      </p:sp>
      <p:cxnSp>
        <p:nvCxnSpPr>
          <p:cNvPr id="18" name="Elbow Connector 17"/>
          <p:cNvCxnSpPr>
            <a:stCxn id="91" idx="3"/>
            <a:endCxn id="81" idx="1"/>
          </p:cNvCxnSpPr>
          <p:nvPr/>
        </p:nvCxnSpPr>
        <p:spPr>
          <a:xfrm flipV="1">
            <a:off x="8729508" y="4809872"/>
            <a:ext cx="921906" cy="901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91" idx="3"/>
            <a:endCxn id="83" idx="1"/>
          </p:cNvCxnSpPr>
          <p:nvPr/>
        </p:nvCxnSpPr>
        <p:spPr>
          <a:xfrm>
            <a:off x="8729508" y="5711843"/>
            <a:ext cx="921906" cy="187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0" idx="3"/>
            <a:endCxn id="91" idx="1"/>
          </p:cNvCxnSpPr>
          <p:nvPr/>
        </p:nvCxnSpPr>
        <p:spPr>
          <a:xfrm flipV="1">
            <a:off x="5791200" y="5711843"/>
            <a:ext cx="1268196" cy="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083432" y="4744167"/>
            <a:ext cx="134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 http POST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947499" y="4374218"/>
            <a:ext cx="1575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5: parse JSON, </a:t>
            </a:r>
          </a:p>
          <a:p>
            <a:r>
              <a:rPr lang="en-US" dirty="0" smtClean="0"/>
              <a:t>generate .</a:t>
            </a:r>
            <a:r>
              <a:rPr lang="en-US" dirty="0" err="1" smtClean="0"/>
              <a:t>ttl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7059396" y="5254643"/>
            <a:ext cx="16701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 repo service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770583" y="5338188"/>
            <a:ext cx="134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4: http POST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81" idx="0"/>
          </p:cNvCxnSpPr>
          <p:nvPr/>
        </p:nvCxnSpPr>
        <p:spPr>
          <a:xfrm flipH="1" flipV="1">
            <a:off x="8952268" y="3214081"/>
            <a:ext cx="1156346" cy="11385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3" idx="0"/>
            <a:endCxn id="50" idx="2"/>
          </p:cNvCxnSpPr>
          <p:nvPr/>
        </p:nvCxnSpPr>
        <p:spPr>
          <a:xfrm flipH="1" flipV="1">
            <a:off x="8747174" y="3282442"/>
            <a:ext cx="1361440" cy="215926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67556" y="146623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manual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7" name="Straight Arrow Connector 106"/>
          <p:cNvCxnSpPr>
            <a:stCxn id="2" idx="2"/>
            <a:endCxn id="10" idx="1"/>
          </p:cNvCxnSpPr>
          <p:nvPr/>
        </p:nvCxnSpPr>
        <p:spPr>
          <a:xfrm>
            <a:off x="1701800" y="2125541"/>
            <a:ext cx="3175000" cy="359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12791" y="3230349"/>
            <a:ext cx="229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1b: automated option </a:t>
            </a:r>
          </a:p>
          <a:p>
            <a:r>
              <a:rPr lang="en-US" dirty="0" smtClean="0"/>
              <a:t>bypasses </a:t>
            </a:r>
            <a:r>
              <a:rPr lang="en-US" dirty="0" err="1" smtClean="0"/>
              <a:t>WebGME</a:t>
            </a:r>
            <a:r>
              <a:rPr lang="en-US" dirty="0" smtClean="0"/>
              <a:t>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0" y="64225"/>
            <a:ext cx="11582400" cy="826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 6: Static analysis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Workflow owner: Syracuse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Workflow triggered by: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84880" y="1676400"/>
            <a:ext cx="699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end result of static analysis should be the production of new triples, </a:t>
            </a:r>
          </a:p>
          <a:p>
            <a:r>
              <a:rPr lang="en-US" dirty="0" smtClean="0"/>
              <a:t>I don’t have a clear idea how this works yet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77959" y="5384800"/>
            <a:ext cx="96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and subsequent workflows are likely to be quite complex, with dependencies on other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0" y="64225"/>
            <a:ext cx="11582400" cy="826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 7: Dynamic analysis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Workflow owner: Syracuse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Workflow triggered by: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84880" y="1676400"/>
            <a:ext cx="699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end result of static analysis should be the production of new triples, </a:t>
            </a:r>
          </a:p>
          <a:p>
            <a:r>
              <a:rPr lang="en-US" dirty="0" smtClean="0"/>
              <a:t>I don’t have a clear idea how this works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0" y="64225"/>
            <a:ext cx="11582400" cy="826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 8: Invoke OSU’s DSL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Workflow owner: OSU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Workflow triggered by: DAS?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488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IMMoRTALS workflows</vt:lpstr>
      <vt:lpstr>Workflow 1: describe deployment and mission Workflow owner: Securboration/Vanderbilt Workflow triggered by:    1) Securboration refactors or refines existing models, OR   2) Vanderbilt revises models resulting in a need for additional/modified vocabulary</vt:lpstr>
      <vt:lpstr>Workflow 2: generate annotations Workflow owner: Securboration Workflow triggered by: BBN (build the knowledge-repo project’s adsl-generate module and supporting dependencies)</vt:lpstr>
      <vt:lpstr>Workflow 3: develop software Workflow owner: BBN Workflow triggered by: no single trigger; binds to various stages of the software development process</vt:lpstr>
      <vt:lpstr>Workflow 4: analyze software repo Workflow owner: Securboration Workflow triggered by: BBN (DAS sends POST request to knowledge repo service)</vt:lpstr>
      <vt:lpstr>Workflow 5: Ingest WebGME models Workflow owner: Securboration/Vanderbilt/BBN Workflow triggered by: Update to WebGME models</vt:lpstr>
      <vt:lpstr>Workflow 6: Static analysis Workflow owner: Syracuse Workflow triggered by: ?</vt:lpstr>
      <vt:lpstr>Workflow 7: Dynamic analysis Workflow owner: Syracuse Workflow triggered by: ?</vt:lpstr>
      <vt:lpstr>Workflow 8: Invoke OSU’s DSL Workflow owner: OSU Workflow triggered by: DAS?</vt:lpstr>
      <vt:lpstr>Workflow 9: Respond to change in mission requirement Workflow owner: All Workflow triggered by: MIT-LL</vt:lpstr>
      <vt:lpstr>Workflow 10: Respond to change in ecosystem Workflow owner: All Workflow triggered by: MIT-LL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Staples</dc:creator>
  <cp:lastModifiedBy>Jacob Staples</cp:lastModifiedBy>
  <cp:revision>100</cp:revision>
  <dcterms:created xsi:type="dcterms:W3CDTF">2016-07-28T13:50:35Z</dcterms:created>
  <dcterms:modified xsi:type="dcterms:W3CDTF">2016-07-28T19:44:51Z</dcterms:modified>
</cp:coreProperties>
</file>