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4" r:id="rId3"/>
  </p:sldMasterIdLst>
  <p:notesMasterIdLst>
    <p:notesMasterId r:id="rId8"/>
  </p:notesMasterIdLst>
  <p:sldIdLst>
    <p:sldId id="256" r:id="rId4"/>
    <p:sldId id="258" r:id="rId5"/>
    <p:sldId id="261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9FF6B7-4383-45DF-BB20-1A03ED0D7D74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241258-219F-405C-8540-350E3A7C4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328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035D20-666A-4D58-B2B9-83ED2AC52B6B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7617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7B340-F0D3-4CC3-A9AF-87FCF93B4566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C6375-3A93-4224-ACE6-0413AB6A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471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7B340-F0D3-4CC3-A9AF-87FCF93B4566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C6375-3A93-4224-ACE6-0413AB6A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648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7B340-F0D3-4CC3-A9AF-87FCF93B4566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C6375-3A93-4224-ACE6-0413AB6A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270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628845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95A6B3DF-E0BF-4247-9CA4-A55DEB1697DE}" type="datetime1">
              <a:rPr lang="en-US" smtClean="0">
                <a:solidFill>
                  <a:prstClr val="black"/>
                </a:solidFill>
                <a:latin typeface="Arial" charset="0"/>
                <a:ea typeface="ＭＳ Ｐゴシック" charset="-128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11/4/2016</a:t>
            </a:fld>
            <a:endParaRPr lang="en-US">
              <a:solidFill>
                <a:prstClr val="black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4382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black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D96EC6-00F5-4B80-A2B8-EF30F4E93FC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5679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628845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6B285CC8-9FF3-4CA7-AB46-4C64AC48CFF9}" type="datetime1">
              <a:rPr lang="en-US" smtClean="0">
                <a:solidFill>
                  <a:prstClr val="black"/>
                </a:solidFill>
                <a:latin typeface="Arial" charset="0"/>
                <a:ea typeface="ＭＳ Ｐゴシック" charset="-128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11/4/2016</a:t>
            </a:fld>
            <a:endParaRPr lang="en-US">
              <a:solidFill>
                <a:prstClr val="black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4382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40E6D7-221B-40B7-B50C-C3B5231B0D1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9533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628845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66F7B118-A922-4575-948A-19FE348C4DCB}" type="datetime1">
              <a:rPr lang="en-US" smtClean="0">
                <a:solidFill>
                  <a:prstClr val="black"/>
                </a:solidFill>
                <a:latin typeface="Arial" charset="0"/>
                <a:ea typeface="ＭＳ Ｐゴシック" charset="-128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11/4/2016</a:t>
            </a:fld>
            <a:endParaRPr lang="en-US">
              <a:solidFill>
                <a:prstClr val="black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4382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BC638B-006F-4636-A911-712D0992C3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5569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3628845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1B314952-7D96-477D-9ED8-36B09E208539}" type="datetime1">
              <a:rPr lang="en-US" smtClean="0">
                <a:solidFill>
                  <a:prstClr val="black"/>
                </a:solidFill>
                <a:latin typeface="Arial" charset="0"/>
                <a:ea typeface="ＭＳ Ｐゴシック" charset="-128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11/4/2016</a:t>
            </a:fld>
            <a:endParaRPr lang="en-US">
              <a:solidFill>
                <a:prstClr val="black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4382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2DDA7B-E1B4-4150-8F52-3E1C33BFB17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3273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3628845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3EC21296-BC98-4171-92F6-D019B15585F0}" type="datetime1">
              <a:rPr lang="en-US" smtClean="0">
                <a:solidFill>
                  <a:prstClr val="black"/>
                </a:solidFill>
                <a:latin typeface="Arial" charset="0"/>
                <a:ea typeface="ＭＳ Ｐゴシック" charset="-128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11/4/2016</a:t>
            </a:fld>
            <a:endParaRPr lang="en-US">
              <a:solidFill>
                <a:prstClr val="black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4382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CF4AC1-43DB-4EF3-9E3E-72F89059F20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010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3628845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800FCB95-AD58-4B63-8306-18B0C136E6DE}" type="datetime1">
              <a:rPr lang="en-US" smtClean="0">
                <a:solidFill>
                  <a:prstClr val="black"/>
                </a:solidFill>
                <a:latin typeface="Arial" charset="0"/>
                <a:ea typeface="ＭＳ Ｐゴシック" charset="-128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11/4/2016</a:t>
            </a:fld>
            <a:endParaRPr lang="en-US">
              <a:solidFill>
                <a:prstClr val="black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4382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63728A-5C6C-4DC9-ACFF-9E47917C190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227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3628845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44333225-A648-4F55-B5C0-A5E1B6A212FC}" type="datetime1">
              <a:rPr lang="en-US" smtClean="0">
                <a:solidFill>
                  <a:prstClr val="black"/>
                </a:solidFill>
                <a:latin typeface="Arial" charset="0"/>
                <a:ea typeface="ＭＳ Ｐゴシック" charset="-128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11/4/2016</a:t>
            </a:fld>
            <a:endParaRPr lang="en-US">
              <a:solidFill>
                <a:prstClr val="black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4382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08979E-30E0-451B-8B0B-8F0D5B005C2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4783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04887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04887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336800"/>
            <a:ext cx="3008313" cy="37893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3628845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774781DE-06DC-4BED-A6A2-EA6DC1FCA1B5}" type="datetime1">
              <a:rPr lang="en-US" smtClean="0">
                <a:solidFill>
                  <a:prstClr val="black"/>
                </a:solidFill>
                <a:latin typeface="Arial" charset="0"/>
                <a:ea typeface="ＭＳ Ｐゴシック" charset="-128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11/4/2016</a:t>
            </a:fld>
            <a:endParaRPr lang="en-US">
              <a:solidFill>
                <a:prstClr val="black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4382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44E3B2-2928-4D42-B57B-44FD8B34A46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131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7B340-F0D3-4CC3-A9AF-87FCF93B4566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C6375-3A93-4224-ACE6-0413AB6A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9960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3628845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4EFBD287-52BE-4966-B318-DCDD8D070EF8}" type="datetime1">
              <a:rPr lang="en-US" smtClean="0">
                <a:solidFill>
                  <a:prstClr val="black"/>
                </a:solidFill>
                <a:latin typeface="Arial" charset="0"/>
                <a:ea typeface="ＭＳ Ｐゴシック" charset="-128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11/4/2016</a:t>
            </a:fld>
            <a:endParaRPr lang="en-US">
              <a:solidFill>
                <a:prstClr val="black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4382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19F520-AEB4-4F0B-9C40-0757721C728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8354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628845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2C1ACC6E-3B65-47B9-A02B-435C919687C0}" type="datetime1">
              <a:rPr lang="en-US" smtClean="0">
                <a:solidFill>
                  <a:prstClr val="black"/>
                </a:solidFill>
                <a:latin typeface="Arial" charset="0"/>
                <a:ea typeface="ＭＳ Ｐゴシック" charset="-128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11/4/2016</a:t>
            </a:fld>
            <a:endParaRPr lang="en-US">
              <a:solidFill>
                <a:prstClr val="black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4382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A11FF7-CBC2-4DA2-A660-FC301902E5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4018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628845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B90C3844-2847-4E85-B407-6E0EDA274DAD}" type="datetime1">
              <a:rPr lang="en-US" smtClean="0">
                <a:solidFill>
                  <a:prstClr val="black"/>
                </a:solidFill>
                <a:latin typeface="Arial" charset="0"/>
                <a:ea typeface="ＭＳ Ｐゴシック" charset="-128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11/4/2016</a:t>
            </a:fld>
            <a:endParaRPr lang="en-US">
              <a:solidFill>
                <a:prstClr val="black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4382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6C5C3A-E7B0-4245-91C1-AAB88D03A3B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8534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</a:pPr>
            <a:fld id="{00000000-1234-1234-1234-123412341234}" type="slidenum">
              <a:rPr lang="en"/>
              <a:pPr>
                <a:spcBef>
                  <a:spcPts val="0"/>
                </a:spcBef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4567326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</a:pPr>
            <a:fld id="{00000000-1234-1234-1234-123412341234}" type="slidenum">
              <a:rPr lang="en"/>
              <a:pPr>
                <a:spcBef>
                  <a:spcPts val="0"/>
                </a:spcBef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7375378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628845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95A6B3DF-E0BF-4247-9CA4-A55DEB1697DE}" type="datetime1">
              <a:rPr lang="en-US" smtClean="0">
                <a:solidFill>
                  <a:prstClr val="black"/>
                </a:solidFill>
                <a:latin typeface="Arial" charset="0"/>
                <a:ea typeface="ＭＳ Ｐゴシック" charset="-128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11/4/2016</a:t>
            </a:fld>
            <a:endParaRPr lang="en-US">
              <a:solidFill>
                <a:prstClr val="black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4382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black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D96EC6-00F5-4B80-A2B8-EF30F4E93FC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7953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628845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6B285CC8-9FF3-4CA7-AB46-4C64AC48CFF9}" type="datetime1">
              <a:rPr lang="en-US" smtClean="0">
                <a:solidFill>
                  <a:prstClr val="black"/>
                </a:solidFill>
                <a:latin typeface="Arial" charset="0"/>
                <a:ea typeface="ＭＳ Ｐゴシック" charset="-128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11/4/2016</a:t>
            </a:fld>
            <a:endParaRPr lang="en-US">
              <a:solidFill>
                <a:prstClr val="black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4382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40E6D7-221B-40B7-B50C-C3B5231B0D1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790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628845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66F7B118-A922-4575-948A-19FE348C4DCB}" type="datetime1">
              <a:rPr lang="en-US" smtClean="0">
                <a:solidFill>
                  <a:prstClr val="black"/>
                </a:solidFill>
                <a:latin typeface="Arial" charset="0"/>
                <a:ea typeface="ＭＳ Ｐゴシック" charset="-128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11/4/2016</a:t>
            </a:fld>
            <a:endParaRPr lang="en-US">
              <a:solidFill>
                <a:prstClr val="black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4382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BC638B-006F-4636-A911-712D0992C3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66591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3628845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1B314952-7D96-477D-9ED8-36B09E208539}" type="datetime1">
              <a:rPr lang="en-US" smtClean="0">
                <a:solidFill>
                  <a:prstClr val="black"/>
                </a:solidFill>
                <a:latin typeface="Arial" charset="0"/>
                <a:ea typeface="ＭＳ Ｐゴシック" charset="-128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11/4/2016</a:t>
            </a:fld>
            <a:endParaRPr lang="en-US">
              <a:solidFill>
                <a:prstClr val="black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4382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2DDA7B-E1B4-4150-8F52-3E1C33BFB17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36635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3628845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3EC21296-BC98-4171-92F6-D019B15585F0}" type="datetime1">
              <a:rPr lang="en-US" smtClean="0">
                <a:solidFill>
                  <a:prstClr val="black"/>
                </a:solidFill>
                <a:latin typeface="Arial" charset="0"/>
                <a:ea typeface="ＭＳ Ｐゴシック" charset="-128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11/4/2016</a:t>
            </a:fld>
            <a:endParaRPr lang="en-US">
              <a:solidFill>
                <a:prstClr val="black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4382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CF4AC1-43DB-4EF3-9E3E-72F89059F20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279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7B340-F0D3-4CC3-A9AF-87FCF93B4566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C6375-3A93-4224-ACE6-0413AB6A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15027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3628845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800FCB95-AD58-4B63-8306-18B0C136E6DE}" type="datetime1">
              <a:rPr lang="en-US" smtClean="0">
                <a:solidFill>
                  <a:prstClr val="black"/>
                </a:solidFill>
                <a:latin typeface="Arial" charset="0"/>
                <a:ea typeface="ＭＳ Ｐゴシック" charset="-128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11/4/2016</a:t>
            </a:fld>
            <a:endParaRPr lang="en-US">
              <a:solidFill>
                <a:prstClr val="black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4382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63728A-5C6C-4DC9-ACFF-9E47917C190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4164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3628845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44333225-A648-4F55-B5C0-A5E1B6A212FC}" type="datetime1">
              <a:rPr lang="en-US" smtClean="0">
                <a:solidFill>
                  <a:prstClr val="black"/>
                </a:solidFill>
                <a:latin typeface="Arial" charset="0"/>
                <a:ea typeface="ＭＳ Ｐゴシック" charset="-128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11/4/2016</a:t>
            </a:fld>
            <a:endParaRPr lang="en-US">
              <a:solidFill>
                <a:prstClr val="black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4382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08979E-30E0-451B-8B0B-8F0D5B005C2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22438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04887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04887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336800"/>
            <a:ext cx="3008313" cy="37893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3628845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774781DE-06DC-4BED-A6A2-EA6DC1FCA1B5}" type="datetime1">
              <a:rPr lang="en-US" smtClean="0">
                <a:solidFill>
                  <a:prstClr val="black"/>
                </a:solidFill>
                <a:latin typeface="Arial" charset="0"/>
                <a:ea typeface="ＭＳ Ｐゴシック" charset="-128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11/4/2016</a:t>
            </a:fld>
            <a:endParaRPr lang="en-US">
              <a:solidFill>
                <a:prstClr val="black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4382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44E3B2-2928-4D42-B57B-44FD8B34A46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4631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3628845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4EFBD287-52BE-4966-B318-DCDD8D070EF8}" type="datetime1">
              <a:rPr lang="en-US" smtClean="0">
                <a:solidFill>
                  <a:prstClr val="black"/>
                </a:solidFill>
                <a:latin typeface="Arial" charset="0"/>
                <a:ea typeface="ＭＳ Ｐゴシック" charset="-128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11/4/2016</a:t>
            </a:fld>
            <a:endParaRPr lang="en-US">
              <a:solidFill>
                <a:prstClr val="black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4382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19F520-AEB4-4F0B-9C40-0757721C728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3140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628845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2C1ACC6E-3B65-47B9-A02B-435C919687C0}" type="datetime1">
              <a:rPr lang="en-US" smtClean="0">
                <a:solidFill>
                  <a:prstClr val="black"/>
                </a:solidFill>
                <a:latin typeface="Arial" charset="0"/>
                <a:ea typeface="ＭＳ Ｐゴシック" charset="-128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11/4/2016</a:t>
            </a:fld>
            <a:endParaRPr lang="en-US">
              <a:solidFill>
                <a:prstClr val="black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4382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A11FF7-CBC2-4DA2-A660-FC301902E5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3666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628845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B90C3844-2847-4E85-B407-6E0EDA274DAD}" type="datetime1">
              <a:rPr lang="en-US" smtClean="0">
                <a:solidFill>
                  <a:prstClr val="black"/>
                </a:solidFill>
                <a:latin typeface="Arial" charset="0"/>
                <a:ea typeface="ＭＳ Ｐゴシック" charset="-128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11/4/2016</a:t>
            </a:fld>
            <a:endParaRPr lang="en-US">
              <a:solidFill>
                <a:prstClr val="black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4382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6C5C3A-E7B0-4245-91C1-AAB88D03A3B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63802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</a:pPr>
            <a:fld id="{00000000-1234-1234-1234-123412341234}" type="slidenum">
              <a:rPr lang="en"/>
              <a:pPr>
                <a:spcBef>
                  <a:spcPts val="0"/>
                </a:spcBef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1285135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</a:pPr>
            <a:fld id="{00000000-1234-1234-1234-123412341234}" type="slidenum">
              <a:rPr lang="en"/>
              <a:pPr>
                <a:spcBef>
                  <a:spcPts val="0"/>
                </a:spcBef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97384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7B340-F0D3-4CC3-A9AF-87FCF93B4566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C6375-3A93-4224-ACE6-0413AB6A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885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7B340-F0D3-4CC3-A9AF-87FCF93B4566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C6375-3A93-4224-ACE6-0413AB6A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264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7B340-F0D3-4CC3-A9AF-87FCF93B4566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C6375-3A93-4224-ACE6-0413AB6A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331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7B340-F0D3-4CC3-A9AF-87FCF93B4566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C6375-3A93-4224-ACE6-0413AB6A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172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7B340-F0D3-4CC3-A9AF-87FCF93B4566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C6375-3A93-4224-ACE6-0413AB6A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502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7B340-F0D3-4CC3-A9AF-87FCF93B4566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C6375-3A93-4224-ACE6-0413AB6A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554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57B340-F0D3-4CC3-A9AF-87FCF93B4566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C6375-3A93-4224-ACE6-0413AB6A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024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41300" y="274638"/>
            <a:ext cx="8229600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482187"/>
            <a:ext cx="527511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BD020ED1-F291-4EFC-9D35-E81DFF8FFF73}" type="slidenum">
              <a:rPr lang="en-US" smtClean="0">
                <a:latin typeface="Arial" charset="0"/>
                <a:ea typeface="ＭＳ Ｐゴシック" charset="-128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latin typeface="Arial" charset="0"/>
              <a:ea typeface="ＭＳ Ｐゴシック" charset="-128"/>
            </a:endParaRPr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0" y="957263"/>
            <a:ext cx="9137650" cy="0"/>
          </a:xfrm>
          <a:prstGeom prst="line">
            <a:avLst/>
          </a:prstGeom>
          <a:noFill/>
          <a:ln w="12700">
            <a:solidFill>
              <a:srgbClr val="CE112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457200">
              <a:defRPr/>
            </a:pPr>
            <a:endParaRPr lang="en-US" dirty="0">
              <a:solidFill>
                <a:prstClr val="black"/>
              </a:solidFill>
              <a:latin typeface="Arial"/>
              <a:ea typeface="ＭＳ Ｐゴシック" charset="-128"/>
            </a:endParaRPr>
          </a:p>
        </p:txBody>
      </p:sp>
      <p:pic>
        <p:nvPicPr>
          <p:cNvPr id="1032" name="Picture 9" descr="BBn Technologies_RGB_RB.jpg"/>
          <p:cNvPicPr>
            <a:picLocks noChangeAspect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7454900" y="190500"/>
            <a:ext cx="1443038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Footer Placeholder 4"/>
          <p:cNvSpPr txBox="1">
            <a:spLocks/>
          </p:cNvSpPr>
          <p:nvPr userDrawn="1"/>
        </p:nvSpPr>
        <p:spPr>
          <a:xfrm>
            <a:off x="1526875" y="5785448"/>
            <a:ext cx="6712249" cy="340715"/>
          </a:xfrm>
          <a:prstGeom prst="rect">
            <a:avLst/>
          </a:prstGeom>
        </p:spPr>
        <p:txBody>
          <a:bodyPr/>
          <a:lstStyle/>
          <a:p>
            <a:pPr algn="ctr" defTabSz="4572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000" dirty="0">
              <a:solidFill>
                <a:prstClr val="white">
                  <a:lumMod val="50000"/>
                </a:prstClr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527511" y="6648780"/>
            <a:ext cx="8159289" cy="240638"/>
          </a:xfrm>
          <a:prstGeom prst="rect">
            <a:avLst/>
          </a:prstGeom>
        </p:spPr>
        <p:txBody>
          <a:bodyPr/>
          <a:lstStyle/>
          <a:p>
            <a:pPr algn="ctr" defTabSz="4572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50" dirty="0">
                <a:solidFill>
                  <a:prstClr val="white">
                    <a:lumMod val="50000"/>
                  </a:prstClr>
                </a:solidFill>
                <a:latin typeface="Arial" charset="0"/>
                <a:ea typeface="ＭＳ Ｐゴシック" charset="-128"/>
              </a:rPr>
              <a:t>Distribution authorized to U.S. Govt. Agencies only (Proprietary Information – July 2016). Contact DARPA Public Release Center for other requests. </a:t>
            </a:r>
            <a:endParaRPr lang="en-US" sz="950" dirty="0">
              <a:solidFill>
                <a:prstClr val="white">
                  <a:lumMod val="50000"/>
                </a:prstClr>
              </a:solidFill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76234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Arial"/>
          <a:ea typeface="ＭＳ Ｐゴシック" charset="-128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Arial"/>
          <a:ea typeface="ＭＳ Ｐゴシック" charset="-128"/>
          <a:cs typeface="Arial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Arial"/>
          <a:ea typeface="ＭＳ Ｐゴシック" charset="-128"/>
          <a:cs typeface="Arial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Arial"/>
          <a:ea typeface="ＭＳ Ｐゴシック" charset="-128"/>
          <a:cs typeface="Arial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Arial"/>
          <a:ea typeface="ＭＳ Ｐゴシック" charset="-128"/>
          <a:cs typeface="Arial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Arial"/>
          <a:ea typeface="ＭＳ Ｐゴシック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41300" y="274638"/>
            <a:ext cx="8229600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482187"/>
            <a:ext cx="527511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BD020ED1-F291-4EFC-9D35-E81DFF8FFF73}" type="slidenum">
              <a:rPr lang="en-US" smtClean="0">
                <a:latin typeface="Arial" charset="0"/>
                <a:ea typeface="ＭＳ Ｐゴシック" charset="-128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latin typeface="Arial" charset="0"/>
              <a:ea typeface="ＭＳ Ｐゴシック" charset="-128"/>
            </a:endParaRPr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0" y="957263"/>
            <a:ext cx="9137650" cy="0"/>
          </a:xfrm>
          <a:prstGeom prst="line">
            <a:avLst/>
          </a:prstGeom>
          <a:noFill/>
          <a:ln w="12700">
            <a:solidFill>
              <a:srgbClr val="CE112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457200">
              <a:defRPr/>
            </a:pPr>
            <a:endParaRPr lang="en-US" dirty="0">
              <a:solidFill>
                <a:prstClr val="black"/>
              </a:solidFill>
              <a:latin typeface="Arial"/>
              <a:ea typeface="ＭＳ Ｐゴシック" charset="-128"/>
            </a:endParaRPr>
          </a:p>
        </p:txBody>
      </p:sp>
      <p:pic>
        <p:nvPicPr>
          <p:cNvPr id="1032" name="Picture 9" descr="BBn Technologies_RGB_RB.jpg"/>
          <p:cNvPicPr>
            <a:picLocks noChangeAspect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7454900" y="190500"/>
            <a:ext cx="1443038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Footer Placeholder 4"/>
          <p:cNvSpPr txBox="1">
            <a:spLocks/>
          </p:cNvSpPr>
          <p:nvPr userDrawn="1"/>
        </p:nvSpPr>
        <p:spPr>
          <a:xfrm>
            <a:off x="1526875" y="5785448"/>
            <a:ext cx="6712249" cy="340715"/>
          </a:xfrm>
          <a:prstGeom prst="rect">
            <a:avLst/>
          </a:prstGeom>
        </p:spPr>
        <p:txBody>
          <a:bodyPr/>
          <a:lstStyle/>
          <a:p>
            <a:pPr algn="ctr" defTabSz="4572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000" dirty="0">
              <a:solidFill>
                <a:prstClr val="white">
                  <a:lumMod val="50000"/>
                </a:prstClr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527511" y="6648780"/>
            <a:ext cx="8159289" cy="240638"/>
          </a:xfrm>
          <a:prstGeom prst="rect">
            <a:avLst/>
          </a:prstGeom>
        </p:spPr>
        <p:txBody>
          <a:bodyPr/>
          <a:lstStyle/>
          <a:p>
            <a:pPr algn="ctr" defTabSz="4572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50" dirty="0">
                <a:solidFill>
                  <a:prstClr val="white">
                    <a:lumMod val="50000"/>
                  </a:prstClr>
                </a:solidFill>
                <a:latin typeface="Arial" charset="0"/>
                <a:ea typeface="ＭＳ Ｐゴシック" charset="-128"/>
              </a:rPr>
              <a:t>Distribution authorized to U.S. Govt. Agencies only (Proprietary Information – July 2016). Contact DARPA Public Release Center for other requests. </a:t>
            </a:r>
            <a:endParaRPr lang="en-US" sz="950" dirty="0">
              <a:solidFill>
                <a:prstClr val="white">
                  <a:lumMod val="50000"/>
                </a:prstClr>
              </a:solidFill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30734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Arial"/>
          <a:ea typeface="ＭＳ Ｐゴシック" charset="-128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Arial"/>
          <a:ea typeface="ＭＳ Ｐゴシック" charset="-128"/>
          <a:cs typeface="Arial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Arial"/>
          <a:ea typeface="ＭＳ Ｐゴシック" charset="-128"/>
          <a:cs typeface="Arial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Arial"/>
          <a:ea typeface="ＭＳ Ｐゴシック" charset="-128"/>
          <a:cs typeface="Arial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Arial"/>
          <a:ea typeface="ＭＳ Ｐゴシック" charset="-128"/>
          <a:cs typeface="Arial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Arial"/>
          <a:ea typeface="ＭＳ Ｐゴシック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BRASS Monthly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Raytheon BBN Technologies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914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IMMoRTALS</a:t>
            </a:r>
            <a:r>
              <a:rPr lang="en-US" dirty="0" smtClean="0"/>
              <a:t> System 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0E6D7-221B-40B7-B50C-C3B5231B0D1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1" name="Rounded Rectangle 70"/>
          <p:cNvSpPr/>
          <p:nvPr/>
        </p:nvSpPr>
        <p:spPr>
          <a:xfrm>
            <a:off x="2210271" y="5559864"/>
            <a:ext cx="6167348" cy="1143000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US" kern="0" dirty="0">
                <a:solidFill>
                  <a:prstClr val="white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y</a:t>
            </a:r>
          </a:p>
        </p:txBody>
      </p:sp>
      <p:sp>
        <p:nvSpPr>
          <p:cNvPr id="72" name="Rectangle 71"/>
          <p:cNvSpPr/>
          <p:nvPr/>
        </p:nvSpPr>
        <p:spPr>
          <a:xfrm>
            <a:off x="2321890" y="5644652"/>
            <a:ext cx="266033" cy="183963"/>
          </a:xfrm>
          <a:prstGeom prst="rect">
            <a:avLst/>
          </a:prstGeom>
          <a:solidFill>
            <a:srgbClr val="ED7D31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prstClr val="white"/>
              </a:solidFill>
              <a:latin typeface="Arial" panose="020B0604020202020204" pitchFamily="34" charset="0"/>
              <a:ea typeface="ＭＳ Ｐゴシック" charset="-128"/>
              <a:cs typeface="Arial" panose="020B0604020202020204" pitchFamily="34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321890" y="5931222"/>
            <a:ext cx="266033" cy="183963"/>
          </a:xfrm>
          <a:prstGeom prst="rect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prstClr val="white"/>
              </a:solidFill>
              <a:latin typeface="Arial" panose="020B0604020202020204" pitchFamily="34" charset="0"/>
              <a:ea typeface="ＭＳ Ｐゴシック" charset="-128"/>
              <a:cs typeface="Arial" panose="020B0604020202020204" pitchFamily="34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321889" y="6217792"/>
            <a:ext cx="266033" cy="183963"/>
          </a:xfrm>
          <a:prstGeom prst="rect">
            <a:avLst/>
          </a:prstGeom>
          <a:solidFill>
            <a:srgbClr val="4472C4">
              <a:lumMod val="40000"/>
              <a:lumOff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prstClr val="white"/>
              </a:solidFill>
              <a:latin typeface="Arial" panose="020B0604020202020204" pitchFamily="34" charset="0"/>
              <a:ea typeface="ＭＳ Ｐゴシック" charset="-128"/>
              <a:cs typeface="Arial" panose="020B0604020202020204" pitchFamily="34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2321889" y="6468997"/>
            <a:ext cx="266033" cy="183963"/>
          </a:xfrm>
          <a:prstGeom prst="rect">
            <a:avLst/>
          </a:prstGeom>
          <a:solidFill>
            <a:srgbClr val="70AD47">
              <a:lumMod val="40000"/>
              <a:lumOff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prstClr val="white"/>
              </a:solidFill>
              <a:latin typeface="Arial" panose="020B0604020202020204" pitchFamily="34" charset="0"/>
              <a:ea typeface="ＭＳ Ｐゴシック" charset="-128"/>
              <a:cs typeface="Arial" panose="020B0604020202020204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571653" y="5550465"/>
            <a:ext cx="30151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Change detection tools</a:t>
            </a:r>
          </a:p>
          <a:p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Runtime management tools</a:t>
            </a:r>
          </a:p>
          <a:p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Program synthesis tools</a:t>
            </a:r>
          </a:p>
          <a:p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Build tools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882068" y="5541822"/>
            <a:ext cx="24949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Validation tools</a:t>
            </a:r>
          </a:p>
          <a:p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Program analysis tools</a:t>
            </a:r>
          </a:p>
          <a:p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Repo</a:t>
            </a:r>
            <a:endParaRPr lang="en-US" dirty="0">
              <a:solidFill>
                <a:prstClr val="black"/>
              </a:solidFill>
              <a:latin typeface="Arial" panose="020B0604020202020204" pitchFamily="34" charset="0"/>
              <a:ea typeface="ＭＳ Ｐゴシック" charset="-128"/>
              <a:cs typeface="Arial" panose="020B0604020202020204" pitchFamily="34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5651355" y="5645812"/>
            <a:ext cx="266033" cy="183963"/>
          </a:xfrm>
          <a:prstGeom prst="rect">
            <a:avLst/>
          </a:prstGeom>
          <a:solidFill>
            <a:srgbClr val="E7E6E6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prstClr val="white"/>
              </a:solidFill>
              <a:latin typeface="Arial" panose="020B0604020202020204" pitchFamily="34" charset="0"/>
              <a:ea typeface="ＭＳ Ｐゴシック" charset="-128"/>
              <a:cs typeface="Arial" panose="020B0604020202020204" pitchFamily="34" charset="0"/>
            </a:endParaRPr>
          </a:p>
        </p:txBody>
      </p:sp>
      <p:sp>
        <p:nvSpPr>
          <p:cNvPr id="79" name="Flowchart: Magnetic Disk 78"/>
          <p:cNvSpPr/>
          <p:nvPr/>
        </p:nvSpPr>
        <p:spPr>
          <a:xfrm>
            <a:off x="5649146" y="6151533"/>
            <a:ext cx="270452" cy="202315"/>
          </a:xfrm>
          <a:prstGeom prst="flowChartMagneticDisk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prstClr val="white"/>
              </a:solidFill>
              <a:latin typeface="Arial" panose="020B0604020202020204" pitchFamily="34" charset="0"/>
              <a:ea typeface="ＭＳ Ｐゴシック" charset="-128"/>
              <a:cs typeface="Arial" panose="020B0604020202020204" pitchFamily="34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5649146" y="5905589"/>
            <a:ext cx="266033" cy="183963"/>
          </a:xfrm>
          <a:prstGeom prst="rect">
            <a:avLst/>
          </a:prstGeom>
          <a:solidFill>
            <a:srgbClr val="ED7D31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prstClr val="white"/>
              </a:solidFill>
              <a:latin typeface="Arial" panose="020B0604020202020204" pitchFamily="34" charset="0"/>
              <a:ea typeface="ＭＳ Ｐゴシック" charset="-128"/>
              <a:cs typeface="Arial" panose="020B0604020202020204" pitchFamily="34" charset="0"/>
            </a:endParaRPr>
          </a:p>
        </p:txBody>
      </p:sp>
      <p:cxnSp>
        <p:nvCxnSpPr>
          <p:cNvPr id="81" name="Elbow Connector 80"/>
          <p:cNvCxnSpPr>
            <a:endCxn id="104" idx="2"/>
          </p:cNvCxnSpPr>
          <p:nvPr/>
        </p:nvCxnSpPr>
        <p:spPr>
          <a:xfrm>
            <a:off x="5849243" y="3020115"/>
            <a:ext cx="933267" cy="248746"/>
          </a:xfrm>
          <a:prstGeom prst="bentConnector3">
            <a:avLst/>
          </a:prstGeom>
          <a:noFill/>
          <a:ln w="31750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grpSp>
        <p:nvGrpSpPr>
          <p:cNvPr id="82" name="Group 81"/>
          <p:cNvGrpSpPr/>
          <p:nvPr/>
        </p:nvGrpSpPr>
        <p:grpSpPr>
          <a:xfrm>
            <a:off x="6163748" y="2928112"/>
            <a:ext cx="2534776" cy="876645"/>
            <a:chOff x="5125751" y="3683635"/>
            <a:chExt cx="2534776" cy="876645"/>
          </a:xfrm>
        </p:grpSpPr>
        <p:grpSp>
          <p:nvGrpSpPr>
            <p:cNvPr id="83" name="Group 82"/>
            <p:cNvGrpSpPr/>
            <p:nvPr/>
          </p:nvGrpSpPr>
          <p:grpSpPr>
            <a:xfrm>
              <a:off x="5125751" y="3683635"/>
              <a:ext cx="2534776" cy="843242"/>
              <a:chOff x="915701" y="3693160"/>
              <a:chExt cx="2534776" cy="843242"/>
            </a:xfrm>
          </p:grpSpPr>
          <p:sp>
            <p:nvSpPr>
              <p:cNvPr id="85" name="Parallelogram 84"/>
              <p:cNvSpPr/>
              <p:nvPr/>
            </p:nvSpPr>
            <p:spPr>
              <a:xfrm>
                <a:off x="951561" y="3931285"/>
                <a:ext cx="2498916" cy="605117"/>
              </a:xfrm>
              <a:prstGeom prst="parallelogram">
                <a:avLst>
                  <a:gd name="adj" fmla="val 154033"/>
                </a:avLst>
              </a:prstGeom>
              <a:solidFill>
                <a:srgbClr val="E7E6E6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>
                  <a:solidFill>
                    <a:prstClr val="white"/>
                  </a:solidFill>
                  <a:latin typeface="Arial" panose="020B0604020202020204" pitchFamily="34" charset="0"/>
                  <a:ea typeface="ＭＳ Ｐゴシック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86" name="Parallelogram 85"/>
              <p:cNvSpPr/>
              <p:nvPr/>
            </p:nvSpPr>
            <p:spPr>
              <a:xfrm>
                <a:off x="933631" y="3797935"/>
                <a:ext cx="2498916" cy="605117"/>
              </a:xfrm>
              <a:prstGeom prst="parallelogram">
                <a:avLst>
                  <a:gd name="adj" fmla="val 154033"/>
                </a:avLst>
              </a:prstGeom>
              <a:solidFill>
                <a:srgbClr val="E7E6E6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>
                  <a:solidFill>
                    <a:prstClr val="white"/>
                  </a:solidFill>
                  <a:latin typeface="Arial" panose="020B0604020202020204" pitchFamily="34" charset="0"/>
                  <a:ea typeface="ＭＳ Ｐゴシック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87" name="Parallelogram 86"/>
              <p:cNvSpPr/>
              <p:nvPr/>
            </p:nvSpPr>
            <p:spPr>
              <a:xfrm>
                <a:off x="915701" y="3693160"/>
                <a:ext cx="2498916" cy="605117"/>
              </a:xfrm>
              <a:prstGeom prst="parallelogram">
                <a:avLst>
                  <a:gd name="adj" fmla="val 154033"/>
                </a:avLst>
              </a:prstGeom>
              <a:solidFill>
                <a:srgbClr val="E7E6E6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>
                  <a:solidFill>
                    <a:prstClr val="white"/>
                  </a:solidFill>
                  <a:latin typeface="Arial" panose="020B0604020202020204" pitchFamily="34" charset="0"/>
                  <a:ea typeface="ＭＳ Ｐゴシック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84" name="TextBox 83"/>
            <p:cNvSpPr txBox="1"/>
            <p:nvPr/>
          </p:nvSpPr>
          <p:spPr>
            <a:xfrm>
              <a:off x="5319057" y="4237115"/>
              <a:ext cx="160692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800"/>
                </a:lnSpc>
                <a:defRPr/>
              </a:pPr>
              <a:r>
                <a:rPr lang="en-US" kern="0" dirty="0">
                  <a:solidFill>
                    <a:prstClr val="black"/>
                  </a:solidFill>
                  <a:latin typeface="Arial" panose="020B0604020202020204" pitchFamily="34" charset="0"/>
                  <a:ea typeface="ＭＳ Ｐゴシック" charset="-128"/>
                  <a:cs typeface="Arial" panose="020B0604020202020204" pitchFamily="34" charset="0"/>
                </a:rPr>
                <a:t>Ecosystem</a:t>
              </a:r>
            </a:p>
          </p:txBody>
        </p:sp>
      </p:grpSp>
      <p:sp>
        <p:nvSpPr>
          <p:cNvPr id="88" name="Cloud 87"/>
          <p:cNvSpPr/>
          <p:nvPr/>
        </p:nvSpPr>
        <p:spPr>
          <a:xfrm>
            <a:off x="4790848" y="2559178"/>
            <a:ext cx="1333500" cy="800100"/>
          </a:xfrm>
          <a:prstGeom prst="cloud">
            <a:avLst/>
          </a:prstGeom>
          <a:gradFill flip="none" rotWithShape="1">
            <a:gsLst>
              <a:gs pos="14000">
                <a:sysClr val="window" lastClr="FFFFFF"/>
              </a:gs>
              <a:gs pos="52000">
                <a:sysClr val="window" lastClr="FFFFFF">
                  <a:lumMod val="85000"/>
                </a:sysClr>
              </a:gs>
            </a:gsLst>
            <a:lin ang="3000000" scaled="0"/>
            <a:tileRect/>
          </a:gradFill>
          <a:ln w="12700" cap="flat" cmpd="sng" algn="ctr">
            <a:solidFill>
              <a:srgbClr val="E7E6E6">
                <a:lumMod val="2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prstClr val="white"/>
              </a:solidFill>
              <a:ea typeface="ＭＳ Ｐゴシック" charset="-128"/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2344223" y="3394837"/>
            <a:ext cx="2534776" cy="876645"/>
            <a:chOff x="5125751" y="3683635"/>
            <a:chExt cx="2534776" cy="876645"/>
          </a:xfrm>
        </p:grpSpPr>
        <p:grpSp>
          <p:nvGrpSpPr>
            <p:cNvPr id="90" name="Group 89"/>
            <p:cNvGrpSpPr/>
            <p:nvPr/>
          </p:nvGrpSpPr>
          <p:grpSpPr>
            <a:xfrm>
              <a:off x="5125751" y="3683635"/>
              <a:ext cx="2534776" cy="843242"/>
              <a:chOff x="915701" y="3693160"/>
              <a:chExt cx="2534776" cy="843242"/>
            </a:xfrm>
          </p:grpSpPr>
          <p:sp>
            <p:nvSpPr>
              <p:cNvPr id="92" name="Parallelogram 91"/>
              <p:cNvSpPr/>
              <p:nvPr/>
            </p:nvSpPr>
            <p:spPr>
              <a:xfrm>
                <a:off x="951561" y="3931285"/>
                <a:ext cx="2498916" cy="605117"/>
              </a:xfrm>
              <a:prstGeom prst="parallelogram">
                <a:avLst>
                  <a:gd name="adj" fmla="val 154033"/>
                </a:avLst>
              </a:prstGeom>
              <a:solidFill>
                <a:srgbClr val="E7E6E6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>
                  <a:solidFill>
                    <a:prstClr val="white"/>
                  </a:solidFill>
                  <a:latin typeface="Arial" panose="020B0604020202020204" pitchFamily="34" charset="0"/>
                  <a:ea typeface="ＭＳ Ｐゴシック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93" name="Parallelogram 92"/>
              <p:cNvSpPr/>
              <p:nvPr/>
            </p:nvSpPr>
            <p:spPr>
              <a:xfrm>
                <a:off x="933631" y="3797935"/>
                <a:ext cx="2498916" cy="605117"/>
              </a:xfrm>
              <a:prstGeom prst="parallelogram">
                <a:avLst>
                  <a:gd name="adj" fmla="val 154033"/>
                </a:avLst>
              </a:prstGeom>
              <a:solidFill>
                <a:srgbClr val="E7E6E6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>
                  <a:solidFill>
                    <a:prstClr val="white"/>
                  </a:solidFill>
                  <a:latin typeface="Arial" panose="020B0604020202020204" pitchFamily="34" charset="0"/>
                  <a:ea typeface="ＭＳ Ｐゴシック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94" name="Parallelogram 93"/>
              <p:cNvSpPr/>
              <p:nvPr/>
            </p:nvSpPr>
            <p:spPr>
              <a:xfrm>
                <a:off x="915701" y="3693160"/>
                <a:ext cx="2498916" cy="605117"/>
              </a:xfrm>
              <a:prstGeom prst="parallelogram">
                <a:avLst>
                  <a:gd name="adj" fmla="val 154033"/>
                </a:avLst>
              </a:prstGeom>
              <a:solidFill>
                <a:srgbClr val="E7E6E6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>
                  <a:solidFill>
                    <a:prstClr val="white"/>
                  </a:solidFill>
                  <a:latin typeface="Arial" panose="020B0604020202020204" pitchFamily="34" charset="0"/>
                  <a:ea typeface="ＭＳ Ｐゴシック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91" name="TextBox 90"/>
            <p:cNvSpPr txBox="1"/>
            <p:nvPr/>
          </p:nvSpPr>
          <p:spPr>
            <a:xfrm>
              <a:off x="5319057" y="4237115"/>
              <a:ext cx="160692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800"/>
                </a:lnSpc>
                <a:defRPr/>
              </a:pPr>
              <a:r>
                <a:rPr lang="en-US" kern="0" dirty="0">
                  <a:solidFill>
                    <a:prstClr val="black"/>
                  </a:solidFill>
                  <a:latin typeface="Arial" panose="020B0604020202020204" pitchFamily="34" charset="0"/>
                  <a:ea typeface="ＭＳ Ｐゴシック" charset="-128"/>
                  <a:cs typeface="Arial" panose="020B0604020202020204" pitchFamily="34" charset="0"/>
                </a:rPr>
                <a:t>Ecosystem</a:t>
              </a:r>
            </a:p>
          </p:txBody>
        </p:sp>
      </p:grpSp>
      <p:sp>
        <p:nvSpPr>
          <p:cNvPr id="96" name="Cube 95"/>
          <p:cNvSpPr/>
          <p:nvPr/>
        </p:nvSpPr>
        <p:spPr>
          <a:xfrm>
            <a:off x="3256388" y="3378327"/>
            <a:ext cx="1220134" cy="406454"/>
          </a:xfrm>
          <a:prstGeom prst="cube">
            <a:avLst>
              <a:gd name="adj" fmla="val 50835"/>
            </a:avLst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ts val="1800"/>
              </a:lnSpc>
              <a:defRPr/>
            </a:pPr>
            <a:r>
              <a:rPr lang="en-US" kern="0" dirty="0">
                <a:solidFill>
                  <a:prstClr val="black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Android </a:t>
            </a:r>
          </a:p>
        </p:txBody>
      </p:sp>
      <p:sp>
        <p:nvSpPr>
          <p:cNvPr id="97" name="Cube 96"/>
          <p:cNvSpPr/>
          <p:nvPr/>
        </p:nvSpPr>
        <p:spPr>
          <a:xfrm>
            <a:off x="3655317" y="3294408"/>
            <a:ext cx="322730" cy="280147"/>
          </a:xfrm>
          <a:prstGeom prst="cube">
            <a:avLst>
              <a:gd name="adj" fmla="val 33333"/>
            </a:avLst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prstClr val="white"/>
              </a:solidFill>
              <a:latin typeface="Arial" panose="020B0604020202020204" pitchFamily="34" charset="0"/>
              <a:ea typeface="ＭＳ Ｐゴシック" charset="-128"/>
              <a:cs typeface="Arial" panose="020B0604020202020204" pitchFamily="34" charset="0"/>
            </a:endParaRPr>
          </a:p>
        </p:txBody>
      </p:sp>
      <p:grpSp>
        <p:nvGrpSpPr>
          <p:cNvPr id="98" name="Group 97"/>
          <p:cNvGrpSpPr/>
          <p:nvPr/>
        </p:nvGrpSpPr>
        <p:grpSpPr>
          <a:xfrm>
            <a:off x="100989" y="1730629"/>
            <a:ext cx="2534776" cy="843242"/>
            <a:chOff x="915701" y="3693160"/>
            <a:chExt cx="2534776" cy="843242"/>
          </a:xfrm>
        </p:grpSpPr>
        <p:sp>
          <p:nvSpPr>
            <p:cNvPr id="99" name="Parallelogram 98"/>
            <p:cNvSpPr/>
            <p:nvPr/>
          </p:nvSpPr>
          <p:spPr>
            <a:xfrm>
              <a:off x="951561" y="3931285"/>
              <a:ext cx="2498916" cy="605117"/>
            </a:xfrm>
            <a:prstGeom prst="parallelogram">
              <a:avLst>
                <a:gd name="adj" fmla="val 154033"/>
              </a:avLst>
            </a:prstGeom>
            <a:solidFill>
              <a:srgbClr val="E7E6E6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endParaRPr>
            </a:p>
          </p:txBody>
        </p:sp>
        <p:sp>
          <p:nvSpPr>
            <p:cNvPr id="100" name="Parallelogram 99"/>
            <p:cNvSpPr/>
            <p:nvPr/>
          </p:nvSpPr>
          <p:spPr>
            <a:xfrm>
              <a:off x="933631" y="3797935"/>
              <a:ext cx="2498916" cy="605117"/>
            </a:xfrm>
            <a:prstGeom prst="parallelogram">
              <a:avLst>
                <a:gd name="adj" fmla="val 154033"/>
              </a:avLst>
            </a:prstGeom>
            <a:solidFill>
              <a:srgbClr val="E7E6E6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endParaRPr>
            </a:p>
          </p:txBody>
        </p:sp>
        <p:sp>
          <p:nvSpPr>
            <p:cNvPr id="101" name="Parallelogram 100"/>
            <p:cNvSpPr/>
            <p:nvPr/>
          </p:nvSpPr>
          <p:spPr>
            <a:xfrm>
              <a:off x="915701" y="3693160"/>
              <a:ext cx="2498916" cy="605117"/>
            </a:xfrm>
            <a:prstGeom prst="parallelogram">
              <a:avLst>
                <a:gd name="adj" fmla="val 154033"/>
              </a:avLst>
            </a:prstGeom>
            <a:solidFill>
              <a:srgbClr val="E7E6E6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endParaRPr>
            </a:p>
          </p:txBody>
        </p:sp>
      </p:grpSp>
      <p:sp>
        <p:nvSpPr>
          <p:cNvPr id="102" name="Cube 101"/>
          <p:cNvSpPr/>
          <p:nvPr/>
        </p:nvSpPr>
        <p:spPr>
          <a:xfrm>
            <a:off x="490213" y="1723578"/>
            <a:ext cx="1653894" cy="533466"/>
          </a:xfrm>
          <a:prstGeom prst="cube">
            <a:avLst>
              <a:gd name="adj" fmla="val 50835"/>
            </a:avLst>
          </a:prstGeom>
          <a:solidFill>
            <a:sysClr val="window" lastClr="FFFFFF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kern="0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Host 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12779" y="2248152"/>
            <a:ext cx="160692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Ecosystem</a:t>
            </a:r>
            <a:endParaRPr lang="en-US" dirty="0">
              <a:solidFill>
                <a:prstClr val="white">
                  <a:lumMod val="50000"/>
                </a:prstClr>
              </a:solidFill>
              <a:latin typeface="Arial" panose="020B0604020202020204" pitchFamily="34" charset="0"/>
              <a:ea typeface="ＭＳ Ｐゴシック" charset="-128"/>
              <a:cs typeface="Arial" panose="020B0604020202020204" pitchFamily="34" charset="0"/>
            </a:endParaRPr>
          </a:p>
        </p:txBody>
      </p:sp>
      <p:sp>
        <p:nvSpPr>
          <p:cNvPr id="104" name="Cube 103"/>
          <p:cNvSpPr/>
          <p:nvPr/>
        </p:nvSpPr>
        <p:spPr>
          <a:xfrm>
            <a:off x="6782510" y="2985002"/>
            <a:ext cx="1589737" cy="376384"/>
          </a:xfrm>
          <a:prstGeom prst="cube">
            <a:avLst>
              <a:gd name="adj" fmla="val 50835"/>
            </a:avLst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kern="0" dirty="0">
                <a:solidFill>
                  <a:prstClr val="black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Server Host </a:t>
            </a:r>
          </a:p>
        </p:txBody>
      </p:sp>
      <p:sp>
        <p:nvSpPr>
          <p:cNvPr id="105" name="Cube 104"/>
          <p:cNvSpPr/>
          <p:nvPr/>
        </p:nvSpPr>
        <p:spPr>
          <a:xfrm>
            <a:off x="7318146" y="2818479"/>
            <a:ext cx="322730" cy="280147"/>
          </a:xfrm>
          <a:prstGeom prst="cube">
            <a:avLst>
              <a:gd name="adj" fmla="val 33333"/>
            </a:avLst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prstClr val="white"/>
              </a:solidFill>
              <a:latin typeface="Arial" panose="020B0604020202020204" pitchFamily="34" charset="0"/>
              <a:ea typeface="ＭＳ Ｐゴシック" charset="-128"/>
              <a:cs typeface="Arial" panose="020B0604020202020204" pitchFamily="34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4259610" y="4247263"/>
            <a:ext cx="446021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Deployed/running  platform application</a:t>
            </a:r>
            <a:endParaRPr lang="en-US" dirty="0">
              <a:solidFill>
                <a:prstClr val="black"/>
              </a:solidFill>
              <a:latin typeface="Arial" panose="020B0604020202020204" pitchFamily="34" charset="0"/>
              <a:ea typeface="ＭＳ Ｐゴシック" charset="-128"/>
              <a:cs typeface="Arial" panose="020B0604020202020204" pitchFamily="34" charset="0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2894909" y="3071693"/>
            <a:ext cx="215915" cy="720541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prstClr val="white"/>
              </a:solidFill>
              <a:latin typeface="Arial" panose="020B0604020202020204" pitchFamily="34" charset="0"/>
              <a:ea typeface="ＭＳ Ｐゴシック" charset="-128"/>
              <a:cs typeface="Arial" panose="020B0604020202020204" pitchFamily="34" charset="0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2997077" y="3146680"/>
            <a:ext cx="215915" cy="720541"/>
          </a:xfrm>
          <a:prstGeom prst="rect">
            <a:avLst/>
          </a:prstGeom>
          <a:solidFill>
            <a:srgbClr val="ED7D31">
              <a:lumMod val="60000"/>
              <a:lumOff val="4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prstClr val="white"/>
              </a:solidFill>
              <a:latin typeface="Arial" panose="020B0604020202020204" pitchFamily="34" charset="0"/>
              <a:ea typeface="ＭＳ Ｐゴシック" charset="-128"/>
              <a:cs typeface="Arial" panose="020B0604020202020204" pitchFamily="34" charset="0"/>
            </a:endParaRPr>
          </a:p>
        </p:txBody>
      </p:sp>
      <p:sp>
        <p:nvSpPr>
          <p:cNvPr id="111" name="Flowchart: Magnetic Disk 36"/>
          <p:cNvSpPr/>
          <p:nvPr/>
        </p:nvSpPr>
        <p:spPr>
          <a:xfrm>
            <a:off x="1228115" y="1342644"/>
            <a:ext cx="290798" cy="533690"/>
          </a:xfrm>
          <a:custGeom>
            <a:avLst/>
            <a:gdLst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  <a:gd name="connsiteX0" fmla="*/ 10000 w 10000"/>
              <a:gd name="connsiteY0" fmla="*/ 1667 h 10000"/>
              <a:gd name="connsiteX1" fmla="*/ 5000 w 10000"/>
              <a:gd name="connsiteY1" fmla="*/ 3334 h 10000"/>
              <a:gd name="connsiteX2" fmla="*/ 0 w 10000"/>
              <a:gd name="connsiteY2" fmla="*/ 1667 h 10000"/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  <a:gd name="connsiteX0" fmla="*/ 10000 w 10000"/>
              <a:gd name="connsiteY0" fmla="*/ 1667 h 10000"/>
              <a:gd name="connsiteX1" fmla="*/ 5274 w 10000"/>
              <a:gd name="connsiteY1" fmla="*/ 2265 h 10000"/>
              <a:gd name="connsiteX2" fmla="*/ 0 w 10000"/>
              <a:gd name="connsiteY2" fmla="*/ 1667 h 10000"/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  <a:gd name="connsiteX0" fmla="*/ 10000 w 10000"/>
              <a:gd name="connsiteY0" fmla="*/ 1667 h 10000"/>
              <a:gd name="connsiteX1" fmla="*/ 5274 w 10000"/>
              <a:gd name="connsiteY1" fmla="*/ 2265 h 10000"/>
              <a:gd name="connsiteX2" fmla="*/ 0 w 10000"/>
              <a:gd name="connsiteY2" fmla="*/ 1667 h 10000"/>
              <a:gd name="connsiteX0" fmla="*/ 0 w 10000"/>
              <a:gd name="connsiteY0" fmla="*/ 1667 h 10000"/>
              <a:gd name="connsiteX1" fmla="*/ 5000 w 10000"/>
              <a:gd name="connsiteY1" fmla="*/ 668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  <a:gd name="connsiteX0" fmla="*/ 10000 w 10000"/>
              <a:gd name="connsiteY0" fmla="*/ 1667 h 10000"/>
              <a:gd name="connsiteX1" fmla="*/ 5274 w 10000"/>
              <a:gd name="connsiteY1" fmla="*/ 2666 h 10000"/>
              <a:gd name="connsiteX2" fmla="*/ 0 w 10000"/>
              <a:gd name="connsiteY2" fmla="*/ 1667 h 10000"/>
              <a:gd name="connsiteX0" fmla="*/ 0 w 10000"/>
              <a:gd name="connsiteY0" fmla="*/ 1667 h 10000"/>
              <a:gd name="connsiteX1" fmla="*/ 5000 w 10000"/>
              <a:gd name="connsiteY1" fmla="*/ 668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 stroke="0" extrusionOk="0">
                <a:moveTo>
                  <a:pt x="0" y="1667"/>
                </a:moveTo>
                <a:cubicBezTo>
                  <a:pt x="0" y="746"/>
                  <a:pt x="2239" y="0"/>
                  <a:pt x="5000" y="0"/>
                </a:cubicBezTo>
                <a:cubicBezTo>
                  <a:pt x="7761" y="0"/>
                  <a:pt x="10000" y="746"/>
                  <a:pt x="10000" y="1667"/>
                </a:cubicBezTo>
                <a:lnTo>
                  <a:pt x="10000" y="8333"/>
                </a:lnTo>
                <a:cubicBezTo>
                  <a:pt x="10000" y="9254"/>
                  <a:pt x="7761" y="10000"/>
                  <a:pt x="5000" y="10000"/>
                </a:cubicBezTo>
                <a:cubicBezTo>
                  <a:pt x="2239" y="10000"/>
                  <a:pt x="0" y="9254"/>
                  <a:pt x="0" y="8333"/>
                </a:cubicBezTo>
                <a:lnTo>
                  <a:pt x="0" y="1667"/>
                </a:lnTo>
                <a:close/>
              </a:path>
              <a:path w="10000" h="10000" fill="none" extrusionOk="0">
                <a:moveTo>
                  <a:pt x="10000" y="1667"/>
                </a:moveTo>
                <a:cubicBezTo>
                  <a:pt x="10000" y="2588"/>
                  <a:pt x="8035" y="2666"/>
                  <a:pt x="5274" y="2666"/>
                </a:cubicBezTo>
                <a:cubicBezTo>
                  <a:pt x="2513" y="2666"/>
                  <a:pt x="0" y="2588"/>
                  <a:pt x="0" y="1667"/>
                </a:cubicBezTo>
              </a:path>
              <a:path w="10000" h="10000" fill="none">
                <a:moveTo>
                  <a:pt x="0" y="1667"/>
                </a:moveTo>
                <a:cubicBezTo>
                  <a:pt x="0" y="746"/>
                  <a:pt x="2239" y="668"/>
                  <a:pt x="5000" y="668"/>
                </a:cubicBezTo>
                <a:cubicBezTo>
                  <a:pt x="7761" y="668"/>
                  <a:pt x="10000" y="746"/>
                  <a:pt x="10000" y="1667"/>
                </a:cubicBezTo>
                <a:lnTo>
                  <a:pt x="10000" y="8333"/>
                </a:lnTo>
                <a:cubicBezTo>
                  <a:pt x="10000" y="9254"/>
                  <a:pt x="7761" y="10000"/>
                  <a:pt x="5000" y="10000"/>
                </a:cubicBezTo>
                <a:cubicBezTo>
                  <a:pt x="2239" y="10000"/>
                  <a:pt x="0" y="9254"/>
                  <a:pt x="0" y="8333"/>
                </a:cubicBezTo>
                <a:lnTo>
                  <a:pt x="0" y="1667"/>
                </a:lnTo>
                <a:close/>
              </a:path>
            </a:pathLst>
          </a:custGeom>
          <a:solidFill>
            <a:sysClr val="window" lastClr="FFFFFF">
              <a:lumMod val="95000"/>
            </a:sysClr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prstClr val="white">
                  <a:lumMod val="50000"/>
                </a:prstClr>
              </a:solidFill>
              <a:latin typeface="Arial" panose="020B0604020202020204" pitchFamily="34" charset="0"/>
              <a:ea typeface="ＭＳ Ｐゴシック" charset="-128"/>
              <a:cs typeface="Arial" panose="020B0604020202020204" pitchFamily="34" charset="0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738414" y="1171194"/>
            <a:ext cx="215915" cy="655512"/>
          </a:xfrm>
          <a:prstGeom prst="rect">
            <a:avLst/>
          </a:prstGeom>
          <a:solidFill>
            <a:srgbClr val="4472C4">
              <a:lumMod val="40000"/>
              <a:lumOff val="60000"/>
            </a:srgbClr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prstClr val="white">
                  <a:lumMod val="50000"/>
                </a:prstClr>
              </a:solidFill>
              <a:latin typeface="Arial" panose="020B0604020202020204" pitchFamily="34" charset="0"/>
              <a:ea typeface="ＭＳ Ｐゴシック" charset="-128"/>
              <a:cs typeface="Arial" panose="020B0604020202020204" pitchFamily="34" charset="0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850107" y="1239413"/>
            <a:ext cx="215915" cy="655512"/>
          </a:xfrm>
          <a:prstGeom prst="rect">
            <a:avLst/>
          </a:prstGeom>
          <a:solidFill>
            <a:srgbClr val="70AD47">
              <a:lumMod val="40000"/>
              <a:lumOff val="60000"/>
            </a:srgbClr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prstClr val="white">
                  <a:lumMod val="50000"/>
                </a:prstClr>
              </a:solidFill>
              <a:latin typeface="Arial" panose="020B0604020202020204" pitchFamily="34" charset="0"/>
              <a:ea typeface="ＭＳ Ｐゴシック" charset="-128"/>
              <a:cs typeface="Arial" panose="020B0604020202020204" pitchFamily="34" charset="0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983457" y="1306252"/>
            <a:ext cx="215915" cy="655512"/>
          </a:xfrm>
          <a:prstGeom prst="rect">
            <a:avLst/>
          </a:prstGeom>
          <a:solidFill>
            <a:srgbClr val="E7E6E6">
              <a:lumMod val="75000"/>
            </a:srgbClr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prstClr val="white">
                  <a:lumMod val="50000"/>
                </a:prstClr>
              </a:solidFill>
              <a:latin typeface="Arial" panose="020B0604020202020204" pitchFamily="34" charset="0"/>
              <a:ea typeface="ＭＳ Ｐゴシック" charset="-128"/>
              <a:cs typeface="Arial" panose="020B0604020202020204" pitchFamily="34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-62538" y="2666066"/>
            <a:ext cx="2523819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dirty="0" err="1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IMMoRTALS</a:t>
            </a:r>
            <a:r>
              <a:rPr lang="en-US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 back end  </a:t>
            </a:r>
            <a:endParaRPr lang="en-US" dirty="0">
              <a:solidFill>
                <a:prstClr val="white">
                  <a:lumMod val="50000"/>
                </a:prstClr>
              </a:solidFill>
              <a:latin typeface="Arial" panose="020B0604020202020204" pitchFamily="34" charset="0"/>
              <a:ea typeface="ＭＳ Ｐゴシック" charset="-128"/>
              <a:cs typeface="Arial" panose="020B0604020202020204" pitchFamily="34" charset="0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549232" y="1104519"/>
            <a:ext cx="215915" cy="661258"/>
          </a:xfrm>
          <a:prstGeom prst="rect">
            <a:avLst/>
          </a:prstGeom>
          <a:solidFill>
            <a:srgbClr val="FFC000">
              <a:lumMod val="60000"/>
              <a:lumOff val="40000"/>
            </a:srgbClr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prstClr val="white">
                  <a:lumMod val="50000"/>
                </a:prstClr>
              </a:solidFill>
              <a:latin typeface="Arial" panose="020B0604020202020204" pitchFamily="34" charset="0"/>
              <a:ea typeface="ＭＳ Ｐゴシック" charset="-128"/>
              <a:cs typeface="Arial" panose="020B0604020202020204" pitchFamily="34" charset="0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1651400" y="1166594"/>
            <a:ext cx="215915" cy="661258"/>
          </a:xfrm>
          <a:prstGeom prst="rect">
            <a:avLst/>
          </a:prstGeom>
          <a:solidFill>
            <a:srgbClr val="ED7D31">
              <a:lumMod val="60000"/>
              <a:lumOff val="40000"/>
            </a:srgbClr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prstClr val="white">
                  <a:lumMod val="50000"/>
                </a:prstClr>
              </a:solidFill>
              <a:latin typeface="Arial" panose="020B0604020202020204" pitchFamily="34" charset="0"/>
              <a:ea typeface="ＭＳ Ｐゴシック" charset="-128"/>
              <a:cs typeface="Arial" panose="020B0604020202020204" pitchFamily="34" charset="0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1775225" y="1240760"/>
            <a:ext cx="215915" cy="661258"/>
          </a:xfrm>
          <a:prstGeom prst="rect">
            <a:avLst/>
          </a:prstGeom>
          <a:solidFill>
            <a:srgbClr val="ED7D31">
              <a:lumMod val="75000"/>
            </a:srgbClr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prstClr val="white">
                  <a:lumMod val="50000"/>
                </a:prstClr>
              </a:solidFill>
              <a:latin typeface="Arial" panose="020B0604020202020204" pitchFamily="34" charset="0"/>
              <a:ea typeface="ＭＳ Ｐゴシック" charset="-128"/>
              <a:cs typeface="Arial" panose="020B0604020202020204" pitchFamily="34" charset="0"/>
            </a:endParaRPr>
          </a:p>
        </p:txBody>
      </p:sp>
      <p:cxnSp>
        <p:nvCxnSpPr>
          <p:cNvPr id="119" name="Elbow Connector 118"/>
          <p:cNvCxnSpPr>
            <a:stCxn id="102" idx="4"/>
            <a:endCxn id="133" idx="2"/>
          </p:cNvCxnSpPr>
          <p:nvPr/>
        </p:nvCxnSpPr>
        <p:spPr>
          <a:xfrm flipV="1">
            <a:off x="1872920" y="1671474"/>
            <a:ext cx="4966729" cy="454431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dash"/>
            <a:miter lim="800000"/>
          </a:ln>
          <a:effectLst/>
        </p:spPr>
      </p:cxnSp>
      <p:cxnSp>
        <p:nvCxnSpPr>
          <p:cNvPr id="120" name="Elbow Connector 119"/>
          <p:cNvCxnSpPr>
            <a:stCxn id="133" idx="0"/>
            <a:endCxn id="104" idx="4"/>
          </p:cNvCxnSpPr>
          <p:nvPr/>
        </p:nvCxnSpPr>
        <p:spPr>
          <a:xfrm flipH="1">
            <a:off x="8180912" y="1671474"/>
            <a:ext cx="366490" cy="1597387"/>
          </a:xfrm>
          <a:prstGeom prst="bentConnector3">
            <a:avLst>
              <a:gd name="adj1" fmla="val -62765"/>
            </a:avLst>
          </a:prstGeom>
          <a:noFill/>
          <a:ln w="1587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dash"/>
            <a:miter lim="800000"/>
          </a:ln>
          <a:effectLst/>
        </p:spPr>
      </p:cxnSp>
      <p:cxnSp>
        <p:nvCxnSpPr>
          <p:cNvPr id="121" name="Elbow Connector 120"/>
          <p:cNvCxnSpPr>
            <a:stCxn id="96" idx="5"/>
            <a:endCxn id="88" idx="2"/>
          </p:cNvCxnSpPr>
          <p:nvPr/>
        </p:nvCxnSpPr>
        <p:spPr>
          <a:xfrm flipV="1">
            <a:off x="4476522" y="2959228"/>
            <a:ext cx="318462" cy="519016"/>
          </a:xfrm>
          <a:prstGeom prst="bentConnector3">
            <a:avLst/>
          </a:prstGeom>
          <a:noFill/>
          <a:ln w="31750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122" name="TextBox 121"/>
          <p:cNvSpPr txBox="1"/>
          <p:nvPr/>
        </p:nvSpPr>
        <p:spPr>
          <a:xfrm>
            <a:off x="4768420" y="2732998"/>
            <a:ext cx="14160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Operational Network</a:t>
            </a:r>
            <a:endParaRPr lang="en-US" dirty="0">
              <a:solidFill>
                <a:prstClr val="black"/>
              </a:solidFill>
              <a:latin typeface="Arial" panose="020B0604020202020204" pitchFamily="34" charset="0"/>
              <a:ea typeface="ＭＳ Ｐゴシック" charset="-128"/>
              <a:cs typeface="Arial" panose="020B0604020202020204" pitchFamily="34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6436888" y="2636843"/>
            <a:ext cx="215915" cy="720541"/>
          </a:xfrm>
          <a:prstGeom prst="rect">
            <a:avLst/>
          </a:prstGeom>
          <a:solidFill>
            <a:srgbClr val="FFC000">
              <a:lumMod val="60000"/>
              <a:lumOff val="4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prstClr val="white"/>
              </a:solidFill>
              <a:latin typeface="Arial" panose="020B0604020202020204" pitchFamily="34" charset="0"/>
              <a:ea typeface="ＭＳ Ｐゴシック" charset="-128"/>
              <a:cs typeface="Arial" panose="020B0604020202020204" pitchFamily="34" charset="0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6529531" y="2711830"/>
            <a:ext cx="215915" cy="720541"/>
          </a:xfrm>
          <a:prstGeom prst="rect">
            <a:avLst/>
          </a:prstGeom>
          <a:solidFill>
            <a:srgbClr val="ED7D31">
              <a:lumMod val="60000"/>
              <a:lumOff val="4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prstClr val="white"/>
              </a:solidFill>
              <a:latin typeface="Arial" panose="020B0604020202020204" pitchFamily="34" charset="0"/>
              <a:ea typeface="ＭＳ Ｐゴシック" charset="-128"/>
              <a:cs typeface="Arial" panose="020B0604020202020204" pitchFamily="34" charset="0"/>
            </a:endParaRPr>
          </a:p>
        </p:txBody>
      </p:sp>
      <p:sp>
        <p:nvSpPr>
          <p:cNvPr id="133" name="Cloud 132"/>
          <p:cNvSpPr/>
          <p:nvPr/>
        </p:nvSpPr>
        <p:spPr>
          <a:xfrm>
            <a:off x="6834331" y="1190461"/>
            <a:ext cx="1714500" cy="962025"/>
          </a:xfrm>
          <a:prstGeom prst="cloud">
            <a:avLst/>
          </a:prstGeom>
          <a:gradFill flip="none" rotWithShape="1">
            <a:gsLst>
              <a:gs pos="18000">
                <a:sysClr val="window" lastClr="FFFFFF">
                  <a:lumMod val="85000"/>
                </a:sysClr>
              </a:gs>
              <a:gs pos="98000">
                <a:sysClr val="window" lastClr="FFFFFF"/>
              </a:gs>
            </a:gsLst>
            <a:lin ang="2700000" scaled="1"/>
            <a:tileRect/>
          </a:gradFill>
          <a:ln w="12700" cap="flat" cmpd="sng" algn="ctr">
            <a:solidFill>
              <a:srgbClr val="E7E6E6">
                <a:lumMod val="2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prstClr val="white"/>
              </a:solidFill>
              <a:ea typeface="ＭＳ Ｐゴシック" charset="-128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6962383" y="1342644"/>
            <a:ext cx="154417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dirty="0" err="1">
                <a:solidFill>
                  <a:prstClr val="black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IMMoRTALS</a:t>
            </a: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 Management Network</a:t>
            </a:r>
            <a:endParaRPr lang="en-US" dirty="0">
              <a:solidFill>
                <a:prstClr val="black"/>
              </a:solidFill>
              <a:latin typeface="Arial" panose="020B0604020202020204" pitchFamily="34" charset="0"/>
              <a:ea typeface="ＭＳ Ｐゴシック" charset="-128"/>
              <a:cs typeface="Arial" panose="020B0604020202020204" pitchFamily="34" charset="0"/>
            </a:endParaRPr>
          </a:p>
        </p:txBody>
      </p:sp>
      <p:cxnSp>
        <p:nvCxnSpPr>
          <p:cNvPr id="135" name="Straight Connector 134"/>
          <p:cNvCxnSpPr/>
          <p:nvPr/>
        </p:nvCxnSpPr>
        <p:spPr>
          <a:xfrm>
            <a:off x="-167012" y="3161919"/>
            <a:ext cx="9525" cy="381000"/>
          </a:xfrm>
          <a:prstGeom prst="line">
            <a:avLst/>
          </a:prstGeom>
          <a:noFill/>
          <a:ln w="63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</p:cxnSp>
      <p:sp>
        <p:nvSpPr>
          <p:cNvPr id="145" name="TextBox 144"/>
          <p:cNvSpPr txBox="1"/>
          <p:nvPr/>
        </p:nvSpPr>
        <p:spPr>
          <a:xfrm>
            <a:off x="100989" y="4598736"/>
            <a:ext cx="31447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Arial" charset="0"/>
                <a:ea typeface="ＭＳ Ｐゴシック" charset="-128"/>
              </a:rPr>
              <a:t>Android Clients</a:t>
            </a:r>
          </a:p>
          <a:p>
            <a:pPr marL="285750" indent="-285750"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Arial" charset="0"/>
                <a:ea typeface="ＭＳ Ｐゴシック" charset="-128"/>
              </a:rPr>
              <a:t>Linux/Java Server</a:t>
            </a:r>
            <a:endParaRPr lang="en-US" dirty="0">
              <a:solidFill>
                <a:prstClr val="black"/>
              </a:solidFill>
              <a:latin typeface="Arial" charset="0"/>
              <a:ea typeface="ＭＳ Ｐゴシック" charset="-128"/>
            </a:endParaRPr>
          </a:p>
          <a:p>
            <a:pPr marL="285750" indent="-285750"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Arial" charset="0"/>
                <a:ea typeface="ＭＳ Ｐゴシック" charset="-128"/>
              </a:rPr>
              <a:t>Backend </a:t>
            </a:r>
            <a:endParaRPr lang="en-US" dirty="0">
              <a:solidFill>
                <a:prstClr val="black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146" name="Rectangular Callout 145"/>
          <p:cNvSpPr/>
          <p:nvPr/>
        </p:nvSpPr>
        <p:spPr>
          <a:xfrm>
            <a:off x="2927663" y="2266239"/>
            <a:ext cx="1216791" cy="466759"/>
          </a:xfrm>
          <a:prstGeom prst="wedgeRectCallout">
            <a:avLst>
              <a:gd name="adj1" fmla="val 25663"/>
              <a:gd name="adj2" fmla="val 16837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Arial Narrow" panose="020B0606020202030204" pitchFamily="34" charset="0"/>
              </a:rPr>
              <a:t>SA producer &amp; consumer</a:t>
            </a:r>
            <a:endParaRPr lang="en-US" sz="1400" dirty="0">
              <a:solidFill>
                <a:prstClr val="black"/>
              </a:solidFill>
              <a:latin typeface="Arial Narrow" panose="020B0606020202030204" pitchFamily="34" charset="0"/>
            </a:endParaRPr>
          </a:p>
        </p:txBody>
      </p:sp>
      <p:sp>
        <p:nvSpPr>
          <p:cNvPr id="147" name="Rectangular Callout 146"/>
          <p:cNvSpPr/>
          <p:nvPr/>
        </p:nvSpPr>
        <p:spPr>
          <a:xfrm>
            <a:off x="7481733" y="2210534"/>
            <a:ext cx="1216791" cy="466759"/>
          </a:xfrm>
          <a:prstGeom prst="wedgeRectCallout">
            <a:avLst>
              <a:gd name="adj1" fmla="val -47481"/>
              <a:gd name="adj2" fmla="val 7956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Arial Narrow" panose="020B0606020202030204" pitchFamily="34" charset="0"/>
              </a:rPr>
              <a:t>Brokering and Storage</a:t>
            </a:r>
            <a:endParaRPr lang="en-US" sz="1400" dirty="0">
              <a:solidFill>
                <a:prstClr val="black"/>
              </a:solidFill>
              <a:latin typeface="Arial Narrow" panose="020B0606020202030204" pitchFamily="34" charset="0"/>
            </a:endParaRPr>
          </a:p>
        </p:txBody>
      </p:sp>
      <p:sp>
        <p:nvSpPr>
          <p:cNvPr id="148" name="Rectangular Callout 147"/>
          <p:cNvSpPr/>
          <p:nvPr/>
        </p:nvSpPr>
        <p:spPr>
          <a:xfrm>
            <a:off x="5196480" y="1074908"/>
            <a:ext cx="1419632" cy="466759"/>
          </a:xfrm>
          <a:prstGeom prst="wedgeRectCallout">
            <a:avLst>
              <a:gd name="adj1" fmla="val -47481"/>
              <a:gd name="adj2" fmla="val 7956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Arial Narrow" panose="020B0606020202030204" pitchFamily="34" charset="0"/>
              </a:rPr>
              <a:t>Error report, deploy/update SW</a:t>
            </a:r>
            <a:endParaRPr lang="en-US" sz="1400" dirty="0">
              <a:solidFill>
                <a:prstClr val="black"/>
              </a:solidFill>
              <a:latin typeface="Arial Narrow" panose="020B0606020202030204" pitchFamily="34" charset="0"/>
            </a:endParaRPr>
          </a:p>
        </p:txBody>
      </p:sp>
      <p:sp>
        <p:nvSpPr>
          <p:cNvPr id="149" name="Rectangular Callout 148"/>
          <p:cNvSpPr/>
          <p:nvPr/>
        </p:nvSpPr>
        <p:spPr>
          <a:xfrm>
            <a:off x="2141552" y="1106192"/>
            <a:ext cx="1419632" cy="565282"/>
          </a:xfrm>
          <a:prstGeom prst="wedgeRectCallout">
            <a:avLst>
              <a:gd name="adj1" fmla="val -58646"/>
              <a:gd name="adj2" fmla="val 7956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prstClr val="black"/>
                </a:solidFill>
                <a:latin typeface="Arial Narrow" panose="020B0606020202030204" pitchFamily="34" charset="0"/>
              </a:rPr>
              <a:t>IMMoRTALS</a:t>
            </a:r>
            <a:r>
              <a:rPr lang="en-US" sz="1400" dirty="0">
                <a:solidFill>
                  <a:prstClr val="black"/>
                </a:solidFill>
                <a:latin typeface="Arial Narrow" panose="020B0606020202030204" pitchFamily="34" charset="0"/>
              </a:rPr>
              <a:t> code base, build and test environment</a:t>
            </a:r>
            <a:endParaRPr lang="en-US" sz="1400" dirty="0">
              <a:solidFill>
                <a:prstClr val="black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4330840" y="2125905"/>
            <a:ext cx="0" cy="1252422"/>
          </a:xfrm>
          <a:prstGeom prst="line">
            <a:avLst/>
          </a:prstGeom>
          <a:noFill/>
          <a:ln w="1587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dash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29966138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  <p:bldP spid="146" grpId="0" animBg="1"/>
      <p:bldP spid="147" grpId="0" animBg="1"/>
      <p:bldP spid="148" grpId="0" animBg="1"/>
      <p:bldP spid="14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Problems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29200"/>
          </a:xfrm>
        </p:spPr>
        <p:txBody>
          <a:bodyPr/>
          <a:lstStyle/>
          <a:p>
            <a:r>
              <a:rPr lang="en-US" dirty="0" smtClean="0"/>
              <a:t>CP 1: React to hardware changes and mission requirement changes with new implementation of critical functionality</a:t>
            </a:r>
          </a:p>
          <a:p>
            <a:pPr lvl="1"/>
            <a:r>
              <a:rPr lang="en-US" dirty="0" smtClean="0"/>
              <a:t>Assume implementation of alternate functionality exists; dependencies of alternate are discovered</a:t>
            </a:r>
          </a:p>
          <a:p>
            <a:pPr lvl="1"/>
            <a:r>
              <a:rPr lang="en-US" dirty="0" smtClean="0"/>
              <a:t>Match resource description of operating environment to resource dependencies of various </a:t>
            </a:r>
            <a:r>
              <a:rPr lang="en-US" dirty="0" err="1" smtClean="0"/>
              <a:t>LocationProvider</a:t>
            </a:r>
            <a:r>
              <a:rPr lang="en-US" dirty="0" smtClean="0"/>
              <a:t> implementations</a:t>
            </a:r>
          </a:p>
          <a:p>
            <a:r>
              <a:rPr lang="en-US" dirty="0" smtClean="0"/>
              <a:t>CP 2: Introduce a shared resource that is contested; relax assumption about alternate functionality already existing</a:t>
            </a:r>
          </a:p>
          <a:p>
            <a:pPr lvl="1"/>
            <a:r>
              <a:rPr lang="en-US" dirty="0" smtClean="0"/>
              <a:t>Compose multiple DFUs to get new functionality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F4AC1-43DB-4EF3-9E3E-72F89059F20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177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Nov 15: full prototype system – We believe we are on track for this delivery date</a:t>
            </a:r>
          </a:p>
          <a:p>
            <a:pPr lvl="2"/>
            <a:r>
              <a:rPr lang="en-US" dirty="0" smtClean="0"/>
              <a:t>Finishing up mechanisms for composing new DFU (CP2)</a:t>
            </a:r>
          </a:p>
          <a:p>
            <a:pPr lvl="2"/>
            <a:r>
              <a:rPr lang="en-US" dirty="0" smtClean="0"/>
              <a:t>Draft TA4 interface with support scripts for running tests</a:t>
            </a:r>
          </a:p>
          <a:p>
            <a:r>
              <a:rPr lang="en-US" dirty="0" smtClean="0"/>
              <a:t>Nov. 30: </a:t>
            </a:r>
          </a:p>
          <a:p>
            <a:pPr lvl="1"/>
            <a:r>
              <a:rPr lang="en-US" dirty="0" smtClean="0"/>
              <a:t>Tighter </a:t>
            </a:r>
            <a:r>
              <a:rPr lang="en-US" dirty="0"/>
              <a:t>integration of DSL</a:t>
            </a:r>
          </a:p>
          <a:p>
            <a:pPr lvl="1"/>
            <a:r>
              <a:rPr lang="en-US" dirty="0" smtClean="0"/>
              <a:t>Next revision of TA4 interface</a:t>
            </a:r>
            <a:endParaRPr lang="en-US" dirty="0"/>
          </a:p>
          <a:p>
            <a:r>
              <a:rPr lang="en-US" dirty="0" smtClean="0"/>
              <a:t>Mid Jan: Code freeze for DAS (internal target)</a:t>
            </a:r>
          </a:p>
          <a:p>
            <a:r>
              <a:rPr lang="en-US" dirty="0" smtClean="0"/>
              <a:t>Feb 1: final version delivered to LL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F4AC1-43DB-4EF3-9E3E-72F89059F20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815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BN-RTN-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BBN-RTN-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211</Words>
  <Application>Microsoft Office PowerPoint</Application>
  <PresentationFormat>On-screen Show (4:3)</PresentationFormat>
  <Paragraphs>47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Office Theme</vt:lpstr>
      <vt:lpstr>BBN-RTN-Template</vt:lpstr>
      <vt:lpstr>1_BBN-RTN-Template</vt:lpstr>
      <vt:lpstr>BRASS Monthly</vt:lpstr>
      <vt:lpstr>IMMoRTALS System View</vt:lpstr>
      <vt:lpstr>Challenge Problems</vt:lpstr>
      <vt:lpstr>Schedule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BRASS Monthly</dc:title>
  <dc:creator>matt</dc:creator>
  <cp:lastModifiedBy>matt</cp:lastModifiedBy>
  <cp:revision>8</cp:revision>
  <dcterms:created xsi:type="dcterms:W3CDTF">2016-11-07T15:22:24Z</dcterms:created>
  <dcterms:modified xsi:type="dcterms:W3CDTF">2016-11-07T20:53:23Z</dcterms:modified>
</cp:coreProperties>
</file>