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270"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0" autoAdjust="0"/>
    <p:restoredTop sz="76229" autoAdjust="0"/>
  </p:normalViewPr>
  <p:slideViewPr>
    <p:cSldViewPr snapToGrid="0" showGuides="1">
      <p:cViewPr varScale="1">
        <p:scale>
          <a:sx n="98" d="100"/>
          <a:sy n="98" d="100"/>
        </p:scale>
        <p:origin x="636" y="90"/>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9/26/2016</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solidFill>
                  <a:schemeClr val="bg1">
                    <a:lumMod val="65000"/>
                  </a:schemeClr>
                </a:solidFill>
                <a:latin typeface="Tahoma" pitchFamily="34" charset="0"/>
                <a:ea typeface="Tahoma" pitchFamily="34" charset="0"/>
                <a:cs typeface="Tahoma" pitchFamily="34" charset="0"/>
              </a:rPr>
              <a:t>Distribution Statement</a:t>
            </a:r>
            <a:endParaRPr lang="en-US" dirty="0">
              <a:solidFill>
                <a:schemeClr val="bg1">
                  <a:lumMod val="65000"/>
                </a:schemeClr>
              </a:solidFill>
              <a:latin typeface="Tahoma" pitchFamily="34" charset="0"/>
              <a:ea typeface="Tahoma" pitchFamily="34" charset="0"/>
              <a:cs typeface="Tahoma"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9/26/2016</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smtClean="0"/>
              <a:t>Distribution Statement</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a:t>
            </a:fld>
            <a:endParaRPr lang="en-US" dirty="0"/>
          </a:p>
        </p:txBody>
      </p:sp>
    </p:spTree>
    <p:extLst>
      <p:ext uri="{BB962C8B-B14F-4D97-AF65-F5344CB8AC3E}">
        <p14:creationId xmlns:p14="http://schemas.microsoft.com/office/powerpoint/2010/main" val="2249736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add briefer names</a:t>
            </a:r>
            <a:endParaRPr lang="en-US" dirty="0"/>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smtClean="0"/>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smtClean="0"/>
              <a:t>Click to edit Master text styles</a:t>
            </a:r>
          </a:p>
          <a:p>
            <a:pPr lvl="1"/>
            <a:r>
              <a:rPr lang="en-US" smtClean="0"/>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smtClean="0">
                <a:latin typeface="Tahoma" pitchFamily="34" charset="0"/>
                <a:ea typeface="Tahoma" pitchFamily="34" charset="0"/>
                <a:cs typeface="Tahoma" pitchFamily="34" charset="0"/>
              </a:rPr>
              <a:t>www.darpa.mil</a:t>
            </a:r>
            <a:endParaRPr lang="en-US" dirty="0">
              <a:latin typeface="Tahoma" pitchFamily="34" charset="0"/>
              <a:ea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Concept</a:t>
            </a:r>
            <a:endParaRPr lang="en-US" sz="1100" b="1" dirty="0">
              <a:latin typeface="Tahoma" pitchFamily="34" charset="0"/>
              <a:ea typeface="Tahoma" pitchFamily="34" charset="0"/>
              <a:cs typeface="Tahoma" pitchFamily="34" charset="0"/>
            </a:endParaRP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Prototype</a:t>
            </a:r>
            <a:endParaRPr lang="en-US" sz="1100" b="1" dirty="0">
              <a:latin typeface="Tahoma" pitchFamily="34" charset="0"/>
              <a:ea typeface="Tahoma" pitchFamily="34" charset="0"/>
              <a:cs typeface="Tahoma" pitchFamily="34" charset="0"/>
            </a:endParaRP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Field Demonstration</a:t>
            </a:r>
            <a:endParaRPr lang="en-US" sz="1100" b="1" dirty="0">
              <a:latin typeface="Tahoma" pitchFamily="34" charset="0"/>
              <a:ea typeface="Tahoma" pitchFamily="34" charset="0"/>
              <a:cs typeface="Tahoma" pitchFamily="34" charset="0"/>
            </a:endParaRP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smtClean="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smtClean="0"/>
              <a:t>CLICK TO EDIT MASTER TITLE STYLE</a:t>
            </a:r>
            <a:endParaRPr lang="en-US" dirty="0"/>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dirty="0" smtClean="0"/>
              <a:t>Distribution Statement</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94E2C-28A1-4ACF-BE1C-DC6E3E3FF6B4}" type="datetimeFigureOut">
              <a:rPr lang="en-US" smtClean="0"/>
              <a:t>9/26/2016</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405494" y="1066799"/>
            <a:ext cx="5090633" cy="4033235"/>
          </a:xfrm>
          <a:solidFill>
            <a:schemeClr val="accent1">
              <a:lumMod val="20000"/>
              <a:lumOff val="80000"/>
            </a:schemeClr>
          </a:solidFill>
        </p:spPr>
        <p:txBody>
          <a:bodyPr/>
          <a:lstStyle/>
          <a:p>
            <a:pPr marL="0" indent="0">
              <a:buNone/>
            </a:pPr>
            <a:r>
              <a:rPr lang="en-US" sz="1400" b="1" dirty="0" smtClean="0"/>
              <a:t>Key technical </a:t>
            </a:r>
            <a:r>
              <a:rPr lang="en-US" sz="1400" b="1" dirty="0"/>
              <a:t>a</a:t>
            </a:r>
            <a:r>
              <a:rPr lang="en-US" sz="1400" b="1" dirty="0" smtClean="0"/>
              <a:t>ccomplishments</a:t>
            </a:r>
          </a:p>
          <a:p>
            <a:pPr marL="137160" indent="-137160"/>
            <a:r>
              <a:rPr lang="en-US" sz="1200" dirty="0" smtClean="0"/>
              <a:t>(1) Deployed platform and initial challenge problem #1 to LL-MIT.  Worked with LL to work through some Android-specific issues in their environment.</a:t>
            </a:r>
          </a:p>
          <a:p>
            <a:pPr marL="137160" indent="-137160"/>
            <a:r>
              <a:rPr lang="en-US" sz="1200" dirty="0" smtClean="0"/>
              <a:t>(2) Continued development on challenge problem 2.  As we described at the PI meeting, CP2 involves more complex adaptation than substitution (which was sufficient to solve CP1). There are several challenges to both the analysis and mechanics</a:t>
            </a:r>
            <a:endParaRPr lang="en-US" sz="100" dirty="0">
              <a:solidFill>
                <a:srgbClr val="FF0000"/>
              </a:solidFill>
            </a:endParaRPr>
          </a:p>
          <a:p>
            <a:pPr marL="537210" lvl="1" indent="-137160"/>
            <a:r>
              <a:rPr lang="en-US" sz="1000" dirty="0" smtClean="0"/>
              <a:t>Expanding DAS capabilities to recognize the need to compose and collect information to direct the exploration of composition choices</a:t>
            </a:r>
          </a:p>
          <a:p>
            <a:pPr marL="537210" lvl="1" indent="-137160"/>
            <a:r>
              <a:rPr lang="en-US" sz="1000" dirty="0" smtClean="0"/>
              <a:t>DAS algorithm update to explore composition when straight replacement fails</a:t>
            </a:r>
          </a:p>
          <a:p>
            <a:pPr marL="537210" lvl="1" indent="-137160"/>
            <a:r>
              <a:rPr lang="en-US" sz="1000" dirty="0" smtClean="0"/>
              <a:t>Improving the DSL to handle multiple clients (important for checking against a system-wide bandwidth constraint)</a:t>
            </a:r>
          </a:p>
          <a:p>
            <a:pPr marL="537210" lvl="1" indent="-137160"/>
            <a:r>
              <a:rPr lang="en-US" sz="1000" dirty="0" smtClean="0"/>
              <a:t>Developing a mechanism </a:t>
            </a:r>
            <a:r>
              <a:rPr lang="en-US" sz="1000" dirty="0"/>
              <a:t>for injecting new code into </a:t>
            </a:r>
            <a:r>
              <a:rPr lang="en-US" sz="1000" dirty="0" smtClean="0"/>
              <a:t>application</a:t>
            </a:r>
          </a:p>
          <a:p>
            <a:pPr marL="137160" indent="-137160"/>
            <a:r>
              <a:rPr lang="en-US" sz="1200" dirty="0" smtClean="0"/>
              <a:t>(3)  Discovery- made progress </a:t>
            </a:r>
            <a:r>
              <a:rPr lang="en-US" sz="1200" dirty="0"/>
              <a:t>on program analysis</a:t>
            </a:r>
            <a:r>
              <a:rPr lang="en-US" sz="1200" dirty="0" smtClean="0"/>
              <a:t>: </a:t>
            </a:r>
          </a:p>
          <a:p>
            <a:pPr marL="537210" lvl="1" indent="-137160"/>
            <a:r>
              <a:rPr lang="en-US" sz="900" dirty="0"/>
              <a:t>G</a:t>
            </a:r>
            <a:r>
              <a:rPr lang="en-US" sz="900" dirty="0" smtClean="0"/>
              <a:t>iven a set of functions that map to abstract resources (e.g. the </a:t>
            </a:r>
            <a:r>
              <a:rPr lang="en-US" sz="900" dirty="0" err="1" smtClean="0"/>
              <a:t>bluetooth</a:t>
            </a:r>
            <a:r>
              <a:rPr lang="en-US" sz="900" dirty="0" smtClean="0"/>
              <a:t> subsystem), use static analysis  to identify DFUs that use those resources</a:t>
            </a:r>
            <a:r>
              <a:rPr lang="en-US" sz="900" dirty="0"/>
              <a:t> </a:t>
            </a:r>
            <a:r>
              <a:rPr lang="en-US" sz="900" dirty="0" smtClean="0"/>
              <a:t> </a:t>
            </a:r>
          </a:p>
          <a:p>
            <a:pPr marL="537210" lvl="1" indent="-137160"/>
            <a:r>
              <a:rPr lang="en-US" sz="900" dirty="0" smtClean="0"/>
              <a:t>Ran </a:t>
            </a:r>
            <a:r>
              <a:rPr lang="en-US" sz="900" dirty="0"/>
              <a:t>into non-trivial problem with </a:t>
            </a:r>
            <a:r>
              <a:rPr lang="en-US" sz="900" dirty="0" smtClean="0"/>
              <a:t>Soot (a static analysis tool we are using) </a:t>
            </a:r>
            <a:r>
              <a:rPr lang="en-US" sz="900" dirty="0"/>
              <a:t>and </a:t>
            </a:r>
            <a:r>
              <a:rPr lang="en-US" sz="900" dirty="0" smtClean="0"/>
              <a:t>support for Java 8 lambda functions. Mitigated by compiling with Java 7 compatibility.</a:t>
            </a:r>
          </a:p>
          <a:p>
            <a:pPr marL="137160" indent="-137160"/>
            <a:r>
              <a:rPr lang="en-US" sz="1200" dirty="0" smtClean="0"/>
              <a:t>(4) Started work on mutation testing for code removal.  First step was designing tests that correspond to particular mission intents.</a:t>
            </a:r>
          </a:p>
        </p:txBody>
      </p:sp>
      <p:sp>
        <p:nvSpPr>
          <p:cNvPr id="6" name="Content Placeholder 5"/>
          <p:cNvSpPr>
            <a:spLocks noGrp="1"/>
          </p:cNvSpPr>
          <p:nvPr>
            <p:ph sz="quarter" idx="15"/>
          </p:nvPr>
        </p:nvSpPr>
        <p:spPr>
          <a:xfrm>
            <a:off x="5573026" y="1066800"/>
            <a:ext cx="3195397" cy="5595257"/>
          </a:xfrm>
          <a:solidFill>
            <a:schemeClr val="accent2">
              <a:lumMod val="20000"/>
              <a:lumOff val="80000"/>
            </a:schemeClr>
          </a:solidFill>
        </p:spPr>
        <p:txBody>
          <a:bodyPr/>
          <a:lstStyle/>
          <a:p>
            <a:pPr marL="0" indent="0">
              <a:buNone/>
            </a:pPr>
            <a:r>
              <a:rPr lang="en-US" sz="1600" b="1" dirty="0"/>
              <a:t>I</a:t>
            </a:r>
            <a:r>
              <a:rPr lang="en-US" sz="1600" b="1" dirty="0" smtClean="0"/>
              <a:t>ssues</a:t>
            </a:r>
          </a:p>
          <a:p>
            <a:pPr marL="137160" indent="-137160"/>
            <a:r>
              <a:rPr lang="en-US" sz="1400" dirty="0" smtClean="0"/>
              <a:t>Technical: </a:t>
            </a:r>
            <a:endParaRPr lang="en-US" sz="1400" dirty="0" smtClean="0">
              <a:solidFill>
                <a:srgbClr val="FF0000"/>
              </a:solidFill>
            </a:endParaRPr>
          </a:p>
          <a:p>
            <a:pPr marL="537210" lvl="1" indent="-137160"/>
            <a:r>
              <a:rPr lang="en-US" sz="1200" dirty="0" smtClean="0">
                <a:solidFill>
                  <a:srgbClr val="FF0000"/>
                </a:solidFill>
              </a:rPr>
              <a:t>Boundary between Functional Spec and Extra Functional Spec</a:t>
            </a:r>
          </a:p>
          <a:p>
            <a:pPr marL="537210" lvl="1" indent="-137160"/>
            <a:r>
              <a:rPr lang="en-US" sz="1200" dirty="0" smtClean="0">
                <a:solidFill>
                  <a:srgbClr val="FF0000"/>
                </a:solidFill>
              </a:rPr>
              <a:t>Expressive power of our initial target mutation set {substitution, addition, deletion}</a:t>
            </a:r>
          </a:p>
          <a:p>
            <a:pPr marL="137160" indent="-137160"/>
            <a:r>
              <a:rPr lang="en-US" sz="1400" dirty="0" smtClean="0"/>
              <a:t>Programmatic:</a:t>
            </a:r>
          </a:p>
          <a:p>
            <a:pPr marL="537210" lvl="1" indent="-137160"/>
            <a:r>
              <a:rPr lang="en-US" sz="1200" dirty="0" smtClean="0">
                <a:solidFill>
                  <a:srgbClr val="FF0000"/>
                </a:solidFill>
              </a:rPr>
              <a:t>Are we adequately addressing DARPA’s needs/concerns?</a:t>
            </a:r>
            <a:endParaRPr lang="en-US" sz="1400" dirty="0"/>
          </a:p>
          <a:p>
            <a:pPr marL="137160" indent="-137160"/>
            <a:r>
              <a:rPr lang="en-US" sz="1400" dirty="0" smtClean="0"/>
              <a:t>Financial:</a:t>
            </a:r>
          </a:p>
          <a:p>
            <a:pPr marL="537210" lvl="1" indent="-137160"/>
            <a:r>
              <a:rPr lang="en-US" sz="1200" dirty="0" smtClean="0">
                <a:solidFill>
                  <a:srgbClr val="FF0000"/>
                </a:solidFill>
              </a:rPr>
              <a:t>None</a:t>
            </a:r>
          </a:p>
        </p:txBody>
      </p:sp>
      <p:sp>
        <p:nvSpPr>
          <p:cNvPr id="7" name="Content Placeholder 6"/>
          <p:cNvSpPr>
            <a:spLocks noGrp="1"/>
          </p:cNvSpPr>
          <p:nvPr>
            <p:ph sz="quarter" idx="16"/>
          </p:nvPr>
        </p:nvSpPr>
        <p:spPr>
          <a:xfrm>
            <a:off x="405495" y="5364343"/>
            <a:ext cx="5090631" cy="1182372"/>
          </a:xfrm>
          <a:solidFill>
            <a:schemeClr val="bg1">
              <a:lumMod val="95000"/>
            </a:schemeClr>
          </a:solidFill>
        </p:spPr>
        <p:txBody>
          <a:bodyPr/>
          <a:lstStyle/>
          <a:p>
            <a:pPr marL="0" indent="0">
              <a:buNone/>
            </a:pPr>
            <a:r>
              <a:rPr lang="en-US" sz="1600" b="1" dirty="0" smtClean="0"/>
              <a:t>Plans for next </a:t>
            </a:r>
            <a:r>
              <a:rPr lang="en-US" sz="1600" b="1" dirty="0"/>
              <a:t>m</a:t>
            </a:r>
            <a:r>
              <a:rPr lang="en-US" sz="1600" b="1" dirty="0" smtClean="0"/>
              <a:t>onth</a:t>
            </a:r>
          </a:p>
          <a:p>
            <a:pPr marL="137160" indent="-137160"/>
            <a:r>
              <a:rPr lang="en-US" sz="1400" dirty="0" smtClean="0">
                <a:solidFill>
                  <a:srgbClr val="FF0000"/>
                </a:solidFill>
              </a:rPr>
              <a:t>Complete CP2</a:t>
            </a:r>
          </a:p>
          <a:p>
            <a:pPr marL="137160" indent="-137160"/>
            <a:r>
              <a:rPr lang="en-US" sz="1400" dirty="0" smtClean="0">
                <a:solidFill>
                  <a:srgbClr val="FF0000"/>
                </a:solidFill>
              </a:rPr>
              <a:t>Begin working with LL to develop whatever is needed to bridge their infrastructure with our TA4 interface</a:t>
            </a:r>
          </a:p>
          <a:p>
            <a:endParaRPr lang="en-US" dirty="0"/>
          </a:p>
        </p:txBody>
      </p:sp>
      <p:sp>
        <p:nvSpPr>
          <p:cNvPr id="34" name="Title 33"/>
          <p:cNvSpPr>
            <a:spLocks noGrp="1"/>
          </p:cNvSpPr>
          <p:nvPr>
            <p:ph type="ctrTitle"/>
          </p:nvPr>
        </p:nvSpPr>
        <p:spPr/>
        <p:txBody>
          <a:bodyPr/>
          <a:lstStyle/>
          <a:p>
            <a:r>
              <a:rPr lang="en-US" dirty="0" smtClean="0">
                <a:solidFill>
                  <a:srgbClr val="FF0000"/>
                </a:solidFill>
              </a:rPr>
              <a:t>BBN / </a:t>
            </a:r>
            <a:r>
              <a:rPr lang="en-US" dirty="0" err="1" smtClean="0">
                <a:solidFill>
                  <a:srgbClr val="FF0000"/>
                </a:solidFill>
              </a:rPr>
              <a:t>IMMoRTALS</a:t>
            </a:r>
            <a:r>
              <a:rPr lang="en-US" dirty="0" smtClean="0">
                <a:solidFill>
                  <a:srgbClr val="FF0000"/>
                </a:solidFill>
              </a:rPr>
              <a:t> (Aug, Sept /2016)</a:t>
            </a:r>
            <a:endParaRPr lang="en-US" dirty="0">
              <a:solidFill>
                <a:srgbClr val="FF0000"/>
              </a:solidFill>
            </a:endParaRPr>
          </a:p>
        </p:txBody>
      </p:sp>
    </p:spTree>
    <p:extLst>
      <p:ext uri="{BB962C8B-B14F-4D97-AF65-F5344CB8AC3E}">
        <p14:creationId xmlns:p14="http://schemas.microsoft.com/office/powerpoint/2010/main" val="3605454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19429</TotalTime>
  <Words>292</Words>
  <Application>Microsoft Office PowerPoint</Application>
  <PresentationFormat>On-screen Show (4:3)</PresentationFormat>
  <Paragraphs>24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PGothic</vt:lpstr>
      <vt:lpstr>Arial</vt:lpstr>
      <vt:lpstr>Tahoma</vt:lpstr>
      <vt:lpstr>Times New Roman</vt:lpstr>
      <vt:lpstr>blank</vt:lpstr>
      <vt:lpstr>BBN / IMMoRTALS (Aug, Sept /2016)</vt:lpstr>
    </vt:vector>
  </TitlesOfParts>
  <Company>Wyle Information Systems - DARPA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Prime Performer’s Name</dc:title>
  <dc:creator>Parikh, Rinku (contr-i2o)</dc:creator>
  <cp:lastModifiedBy>ppal</cp:lastModifiedBy>
  <cp:revision>67</cp:revision>
  <cp:lastPrinted>2011-09-22T20:00:03Z</cp:lastPrinted>
  <dcterms:created xsi:type="dcterms:W3CDTF">2014-10-27T21:05:51Z</dcterms:created>
  <dcterms:modified xsi:type="dcterms:W3CDTF">2016-09-26T19:17:13Z</dcterms:modified>
</cp:coreProperties>
</file>