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4" r:id="rId5"/>
    <p:sldId id="265" r:id="rId6"/>
    <p:sldId id="266" r:id="rId7"/>
    <p:sldId id="260" r:id="rId8"/>
    <p:sldId id="261" r:id="rId9"/>
    <p:sldId id="262" r:id="rId10"/>
    <p:sldId id="263" r:id="rId11"/>
  </p:sldIdLst>
  <p:sldSz cx="9144000" cy="6858000" type="screen4x3"/>
  <p:notesSz cx="6985000" cy="92837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111111"/>
    <a:srgbClr val="659F61"/>
    <a:srgbClr val="F49180"/>
    <a:srgbClr val="FEF298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384" autoAdjust="0"/>
  </p:normalViewPr>
  <p:slideViewPr>
    <p:cSldViewPr snapToGrid="0" snapToObjects="1">
      <p:cViewPr varScale="1">
        <p:scale>
          <a:sx n="81" d="100"/>
          <a:sy n="81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932317" y="6561838"/>
            <a:ext cx="5913109" cy="2854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32317" y="6516980"/>
            <a:ext cx="5913109" cy="2854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Distribution authorized to U.S. Government Agencies only (Proprietary Information – Dec 2-3, 2015). Other requests for this document shall be referred to DARPA Public Release Center.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3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3" y="152401"/>
            <a:ext cx="8523931" cy="62858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8" y="152400"/>
            <a:ext cx="0" cy="62858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4346" name="TextBox 15"/>
          <p:cNvSpPr txBox="1">
            <a:spLocks noChangeArrowheads="1"/>
          </p:cNvSpPr>
          <p:nvPr/>
        </p:nvSpPr>
        <p:spPr bwMode="auto">
          <a:xfrm>
            <a:off x="1466951" y="817470"/>
            <a:ext cx="7477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/>
              <a:t>Interfaces, Models, and Monitoring for Resource-aware Transformations that Augment the Lifecycle of Systems (</a:t>
            </a:r>
            <a:r>
              <a:rPr lang="en-US" sz="3200" b="1" dirty="0" err="1" smtClean="0"/>
              <a:t>IMMoRTALS</a:t>
            </a:r>
            <a:r>
              <a:rPr lang="en-US" sz="3200" b="1" dirty="0" smtClean="0"/>
              <a:t>)</a:t>
            </a:r>
          </a:p>
        </p:txBody>
      </p:sp>
      <p:pic>
        <p:nvPicPr>
          <p:cNvPr id="13" name="Picture 16" descr="AFRL Shield transparent background 1IN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38" y="3421062"/>
            <a:ext cx="1012974" cy="100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304330" y="3403600"/>
            <a:ext cx="36258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384299" y="4750620"/>
            <a:ext cx="747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Matt Gillen, Partha Pal (BBN)</a:t>
            </a:r>
            <a:endParaRPr lang="en-US" sz="1600" dirty="0"/>
          </a:p>
        </p:txBody>
      </p:sp>
      <p:pic>
        <p:nvPicPr>
          <p:cNvPr id="20" name="Picture 21"/>
          <p:cNvPicPr>
            <a:picLocks noChangeArrowheads="1"/>
          </p:cNvPicPr>
          <p:nvPr/>
        </p:nvPicPr>
        <p:blipFill>
          <a:blip r:embed="rId5">
            <a:lum bright="18000"/>
          </a:blip>
          <a:srcRect/>
          <a:stretch>
            <a:fillRect/>
          </a:stretch>
        </p:blipFill>
        <p:spPr bwMode="auto">
          <a:xfrm>
            <a:off x="4654618" y="3441545"/>
            <a:ext cx="1307740" cy="80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3976459" y="444083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October, 2016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logo size requirements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t="27241" r="30474" b="34433"/>
          <a:stretch/>
        </p:blipFill>
        <p:spPr bwMode="auto">
          <a:xfrm>
            <a:off x="4591840" y="5966037"/>
            <a:ext cx="1337678" cy="491500"/>
          </a:xfrm>
          <a:prstGeom prst="rect">
            <a:avLst/>
          </a:prstGeom>
          <a:noFill/>
          <a:extLst/>
        </p:spPr>
      </p:pic>
      <p:pic>
        <p:nvPicPr>
          <p:cNvPr id="18" name="Picture 17" descr="http://connectivecorridor.syr.edu/wp-content/uploads/2012/04/SU-seal.jp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000" r="13750" b="-1"/>
          <a:stretch/>
        </p:blipFill>
        <p:spPr bwMode="auto">
          <a:xfrm>
            <a:off x="7682527" y="5777491"/>
            <a:ext cx="779145" cy="769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-1238" r="47312" b="18417"/>
          <a:stretch/>
        </p:blipFill>
        <p:spPr>
          <a:xfrm>
            <a:off x="5920732" y="5964513"/>
            <a:ext cx="1737360" cy="492125"/>
          </a:xfrm>
          <a:prstGeom prst="roundRect">
            <a:avLst>
              <a:gd name="adj" fmla="val 25954"/>
            </a:avLst>
          </a:prstGeom>
        </p:spPr>
      </p:pic>
      <p:pic>
        <p:nvPicPr>
          <p:cNvPr id="22" name="Picture 21" descr="http://www.vanderbilt.edu/publicaffairs/cs/graphicstandards/images/vu06a_slim.gif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 b="18375"/>
          <a:stretch/>
        </p:blipFill>
        <p:spPr bwMode="auto">
          <a:xfrm>
            <a:off x="8486107" y="5896896"/>
            <a:ext cx="657893" cy="655320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207" y="291064"/>
            <a:ext cx="7886700" cy="390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IMMoRTALS</a:t>
            </a:r>
            <a:r>
              <a:rPr lang="en-US" dirty="0" smtClean="0"/>
              <a:t> Phase 2 CP Candidate Ideas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697" y="1076745"/>
            <a:ext cx="84886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 to changes in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that the application needs: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Change: offline i.e., notification that the change happened and functional spec of the change is provided before deployment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Nature of change:  method moved, method removed, method changed– parameter dropped, method changed– parameter added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Adaptation: offline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Result: new application binary generated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7697" y="2984960"/>
            <a:ext cx="8580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 to changes in OS feature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Change: offline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Nature of change:  System services change in API or functionality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Adaptation: offline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Result: new application binary generated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7696" y="4526231"/>
            <a:ext cx="84886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 to changes in an external service/software that the application depends 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Change: offline, online (i.e., we can discover the changes in service at runtime?)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Nature of change: data item moved to a different location, new data item added that needs to be displayed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Adaptation: offline (i.e., runtime detection will trigger DAS)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Result: new application binary generated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87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377" y="314124"/>
            <a:ext cx="4665889" cy="465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Organizing adaptations into phases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49" y="1040068"/>
            <a:ext cx="2920774" cy="4856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Phase1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Driven by changes in functional and extra functional requirements and constraints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Evaluation is focused on correctness (i.e.,  it is mostly verification)—no qualitative distinction is made among the possible solutions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Verification is through tests to show that functional intent is preserved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Realized by substitution of components that follow the same usage pattern as baseline 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Substitute(s) that could work exists;  choose &amp; message the code 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Compose a substitute from available components, and then message the code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9152" y="1040068"/>
            <a:ext cx="2978190" cy="4607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Phase 2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Driven by changes in 3rd party software (OS, Libraries) or services 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Evaluation will consider qualitative differences among possible solutions and the one that the DAS produces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Verification: same </a:t>
            </a:r>
            <a:r>
              <a:rPr lang="en-US" sz="1500" dirty="0"/>
              <a:t>as before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Realized by combination of basic mutations on code: substitute, add (i.e., compose), and  remove 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Still mostly changes in source code to produce new binaries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consider composing simple “controller” code enabling simple runtime behavior adaptation 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extend the supported patterns of usage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6671" y="1044738"/>
            <a:ext cx="2998840" cy="481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Phase3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Focused on handling changes encountered at runtime by runtime adaptation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Evaluation will focus on runtime aspects such as time taken to adapt, amount of disruption, level of </a:t>
            </a:r>
            <a:r>
              <a:rPr lang="en-US" sz="1500" dirty="0" smtClean="0"/>
              <a:t>degradation etc.</a:t>
            </a:r>
            <a:endParaRPr lang="en-US" sz="1500" dirty="0"/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Verification: </a:t>
            </a:r>
            <a:r>
              <a:rPr lang="en-US" sz="1500" dirty="0"/>
              <a:t>same as before</a:t>
            </a:r>
          </a:p>
          <a:p>
            <a:pPr marL="257175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Realized by pre-installed instrumentation in the application that responds to observed runtime changes 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change the behavior of the application by altering the data and control flow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modify the application binary (rewriting or downloading bytecodes)</a:t>
            </a:r>
          </a:p>
          <a:p>
            <a:pPr marL="600075" lvl="1" indent="-2571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May adapt (update or modify) the initial instrumentation as well</a:t>
            </a:r>
          </a:p>
        </p:txBody>
      </p:sp>
    </p:spTree>
    <p:extLst>
      <p:ext uri="{BB962C8B-B14F-4D97-AF65-F5344CB8AC3E}">
        <p14:creationId xmlns:p14="http://schemas.microsoft.com/office/powerpoint/2010/main" val="10055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Adaptation: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1" y="1068918"/>
            <a:ext cx="6100528" cy="5288825"/>
          </a:xfrm>
        </p:spPr>
        <p:txBody>
          <a:bodyPr>
            <a:noAutofit/>
          </a:bodyPr>
          <a:lstStyle/>
          <a:p>
            <a:r>
              <a:rPr lang="en-US" sz="1800" dirty="0" smtClean="0"/>
              <a:t>Deriving adaptation involves reasoning about the software and the adaptation trigger</a:t>
            </a:r>
          </a:p>
          <a:p>
            <a:pPr lvl="1"/>
            <a:r>
              <a:rPr lang="en-US" sz="1600" dirty="0" smtClean="0"/>
              <a:t>Adaptation trigger could be a “change request” or an “observed or detected change”</a:t>
            </a:r>
          </a:p>
          <a:p>
            <a:pPr lvl="2"/>
            <a:r>
              <a:rPr lang="en-US" sz="1400" dirty="0" smtClean="0"/>
              <a:t>Usually, observed/detected changes </a:t>
            </a:r>
            <a:r>
              <a:rPr lang="en-US" sz="1400" dirty="0" smtClean="0">
                <a:sym typeface="Wingdings" panose="05000000000000000000" pitchFamily="2" charset="2"/>
              </a:rPr>
              <a:t> runtime 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Changes observed at runtime may result in </a:t>
            </a:r>
            <a:r>
              <a:rPr lang="en-US" sz="1400" i="1" dirty="0" smtClean="0">
                <a:sym typeface="Wingdings" panose="05000000000000000000" pitchFamily="2" charset="2"/>
              </a:rPr>
              <a:t>offline </a:t>
            </a:r>
            <a:r>
              <a:rPr lang="en-US" sz="1400" dirty="0" smtClean="0">
                <a:sym typeface="Wingdings" panose="05000000000000000000" pitchFamily="2" charset="2"/>
              </a:rPr>
              <a:t>(outside of the executing mission) adaptation (e.g., modifying source code to create new binary</a:t>
            </a:r>
            <a:r>
              <a:rPr lang="en-US" sz="14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Of course, requests to support new deployment environment or modified functionality are offline change drivers</a:t>
            </a:r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Reasoning takes place in “model space” –  i.e., in terms of abstract representation of code, resources, their relationships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DAS workflow uses 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SPARQL queries </a:t>
            </a:r>
            <a:r>
              <a:rPr lang="en-US" sz="1400" dirty="0" smtClean="0">
                <a:sym typeface="Wingdings" panose="05000000000000000000" pitchFamily="2" charset="2"/>
              </a:rPr>
              <a:t>over </a:t>
            </a:r>
            <a:r>
              <a:rPr lang="en-US" sz="1400" dirty="0" smtClean="0">
                <a:sym typeface="Wingdings" panose="05000000000000000000" pitchFamily="2" charset="2"/>
              </a:rPr>
              <a:t>Triple store: identify candidates for adaptation 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Resource DSL (refinement and </a:t>
            </a:r>
            <a:r>
              <a:rPr lang="en-US" sz="1400" dirty="0" err="1" smtClean="0">
                <a:sym typeface="Wingdings" panose="05000000000000000000" pitchFamily="2" charset="2"/>
              </a:rPr>
              <a:t>variational</a:t>
            </a:r>
            <a:r>
              <a:rPr lang="en-US" sz="1400" dirty="0" smtClean="0">
                <a:sym typeface="Wingdings" panose="05000000000000000000" pitchFamily="2" charset="2"/>
              </a:rPr>
              <a:t> types): quickly evaluate combinatorial space of adapted systems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Essentially, algorithmic use of the combined power of SPARQL and Type system</a:t>
            </a:r>
            <a:endParaRPr lang="en-US" sz="1600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6329566" y="1537508"/>
            <a:ext cx="2814434" cy="3704890"/>
            <a:chOff x="6456613" y="1411864"/>
            <a:chExt cx="2814434" cy="3704890"/>
          </a:xfrm>
        </p:grpSpPr>
        <p:sp>
          <p:nvSpPr>
            <p:cNvPr id="5" name="Flowchart: Document 4"/>
            <p:cNvSpPr/>
            <p:nvPr/>
          </p:nvSpPr>
          <p:spPr>
            <a:xfrm>
              <a:off x="8003813" y="1713491"/>
              <a:ext cx="233757" cy="364386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546" y="2053473"/>
              <a:ext cx="324681" cy="2737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53504" y="2518711"/>
              <a:ext cx="773658" cy="77365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6671735" y="3193030"/>
              <a:ext cx="795623" cy="79562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813" y="4557822"/>
              <a:ext cx="217637" cy="36978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961" y="3939843"/>
              <a:ext cx="757936" cy="83595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772" y="4467196"/>
              <a:ext cx="217637" cy="36978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473916" y="3733923"/>
              <a:ext cx="7971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 Narrow" panose="020B0606020202030204" pitchFamily="34" charset="0"/>
                </a:rPr>
                <a:t>Source code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538217" y="2905618"/>
              <a:ext cx="1625487" cy="659898"/>
              <a:chOff x="7837055" y="2750228"/>
              <a:chExt cx="1560628" cy="5021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1" t="13187" r="7519" b="14069"/>
              <a:stretch/>
            </p:blipFill>
            <p:spPr>
              <a:xfrm>
                <a:off x="7837055" y="2750228"/>
                <a:ext cx="1158688" cy="45038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2001" y="2796675"/>
                <a:ext cx="304884" cy="20260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57847">
                <a:off x="8252882" y="2998642"/>
                <a:ext cx="304884" cy="20260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8849303" y="2977568"/>
                <a:ext cx="548380" cy="18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 Narrow" panose="020B0606020202030204" pitchFamily="34" charset="0"/>
                  </a:rPr>
                  <a:t>models</a:t>
                </a:r>
                <a:endParaRPr lang="en-US" sz="10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80006" y="1411864"/>
              <a:ext cx="98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 Narrow" panose="020B0606020202030204" pitchFamily="34" charset="0"/>
                </a:rPr>
                <a:t>Change request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32445" y="2239046"/>
              <a:ext cx="851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 Narrow" panose="020B0606020202030204" pitchFamily="34" charset="0"/>
                </a:rPr>
                <a:t>Detected changes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18164" y="3051399"/>
              <a:ext cx="718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000" dirty="0" smtClean="0">
                  <a:latin typeface="Arial Narrow" panose="020B0606020202030204" pitchFamily="34" charset="0"/>
                </a:rPr>
                <a:t>DAS machinery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43134" y="4870533"/>
              <a:ext cx="9551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 Narrow" panose="020B0606020202030204" pitchFamily="34" charset="0"/>
                </a:rPr>
                <a:t>Adapted code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371244" y="3542031"/>
              <a:ext cx="0" cy="383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1"/>
            </p:cNvCxnSpPr>
            <p:nvPr/>
          </p:nvCxnSpPr>
          <p:spPr>
            <a:xfrm rot="10800000" flipV="1">
              <a:off x="8262182" y="2190331"/>
              <a:ext cx="262364" cy="65676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Elbow Connector 1024"/>
            <p:cNvCxnSpPr>
              <a:stCxn id="5" idx="1"/>
            </p:cNvCxnSpPr>
            <p:nvPr/>
          </p:nvCxnSpPr>
          <p:spPr>
            <a:xfrm rot="10800000" flipV="1">
              <a:off x="7902203" y="1895683"/>
              <a:ext cx="101611" cy="98083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Elbow Connector 1029"/>
            <p:cNvCxnSpPr>
              <a:endCxn id="18" idx="1"/>
            </p:cNvCxnSpPr>
            <p:nvPr/>
          </p:nvCxnSpPr>
          <p:spPr>
            <a:xfrm rot="16200000" flipH="1">
              <a:off x="7551598" y="4247916"/>
              <a:ext cx="611420" cy="19692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5" name="Group 1034"/>
            <p:cNvGrpSpPr/>
            <p:nvPr/>
          </p:nvGrpSpPr>
          <p:grpSpPr>
            <a:xfrm>
              <a:off x="6662409" y="1864470"/>
              <a:ext cx="903699" cy="567113"/>
              <a:chOff x="7120594" y="1586767"/>
              <a:chExt cx="903699" cy="56711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4768" y="1721769"/>
                <a:ext cx="371698" cy="37169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2444" y="1736043"/>
                <a:ext cx="372801" cy="278268"/>
              </a:xfrm>
              <a:prstGeom prst="rect">
                <a:avLst/>
              </a:prstGeom>
            </p:spPr>
          </p:pic>
          <p:sp>
            <p:nvSpPr>
              <p:cNvPr id="1031" name="Cloud Callout 1030"/>
              <p:cNvSpPr/>
              <p:nvPr/>
            </p:nvSpPr>
            <p:spPr>
              <a:xfrm>
                <a:off x="7120594" y="1586767"/>
                <a:ext cx="903699" cy="567113"/>
              </a:xfrm>
              <a:prstGeom prst="cloudCallout">
                <a:avLst>
                  <a:gd name="adj1" fmla="val 44595"/>
                  <a:gd name="adj2" fmla="val 83109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4" name="Group 1033"/>
            <p:cNvGrpSpPr/>
            <p:nvPr/>
          </p:nvGrpSpPr>
          <p:grpSpPr>
            <a:xfrm>
              <a:off x="6662408" y="3968756"/>
              <a:ext cx="903699" cy="567113"/>
              <a:chOff x="7721559" y="4972479"/>
              <a:chExt cx="903699" cy="567113"/>
            </a:xfrm>
          </p:grpSpPr>
          <p:pic>
            <p:nvPicPr>
              <p:cNvPr id="1032" name="Picture 103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6591" y="5204120"/>
                <a:ext cx="396818" cy="178568"/>
              </a:xfrm>
              <a:prstGeom prst="rect">
                <a:avLst/>
              </a:prstGeom>
            </p:spPr>
          </p:pic>
          <p:pic>
            <p:nvPicPr>
              <p:cNvPr id="1033" name="Picture 103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9892" y="5066352"/>
                <a:ext cx="322431" cy="455733"/>
              </a:xfrm>
              <a:prstGeom prst="rect">
                <a:avLst/>
              </a:prstGeom>
            </p:spPr>
          </p:pic>
          <p:sp>
            <p:nvSpPr>
              <p:cNvPr id="42" name="Cloud Callout 41"/>
              <p:cNvSpPr/>
              <p:nvPr/>
            </p:nvSpPr>
            <p:spPr>
              <a:xfrm>
                <a:off x="7721559" y="4972479"/>
                <a:ext cx="903699" cy="567113"/>
              </a:xfrm>
              <a:prstGeom prst="cloudCallout">
                <a:avLst>
                  <a:gd name="adj1" fmla="val 55246"/>
                  <a:gd name="adj2" fmla="val -86615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456613" y="1659108"/>
              <a:ext cx="1315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 Narrow" panose="020B0606020202030204" pitchFamily="34" charset="0"/>
                </a:rPr>
                <a:t>Reasoning and Analysis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40359" y="4486881"/>
              <a:ext cx="10972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 Narrow" panose="020B0606020202030204" pitchFamily="34" charset="0"/>
                </a:rPr>
                <a:t>Code massaging 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4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Adaptation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1" y="1087853"/>
            <a:ext cx="5913141" cy="5113567"/>
          </a:xfrm>
        </p:spPr>
        <p:txBody>
          <a:bodyPr>
            <a:noAutofit/>
          </a:bodyPr>
          <a:lstStyle/>
          <a:p>
            <a:r>
              <a:rPr lang="en-US" sz="1800" dirty="0" smtClean="0"/>
              <a:t>What is in the model space:</a:t>
            </a:r>
          </a:p>
          <a:p>
            <a:pPr lvl="1"/>
            <a:r>
              <a:rPr lang="en-US" sz="1400" dirty="0" smtClean="0"/>
              <a:t>Domain knowledge</a:t>
            </a:r>
          </a:p>
          <a:p>
            <a:pPr lvl="2"/>
            <a:r>
              <a:rPr lang="en-US" sz="1200" dirty="0" smtClean="0"/>
              <a:t>Currently, simple/high level/global/axiomatic rules e.g.,</a:t>
            </a:r>
          </a:p>
          <a:p>
            <a:pPr lvl="3"/>
            <a:r>
              <a:rPr lang="en-US" sz="1100" dirty="0" smtClean="0"/>
              <a:t> if resource R is contested, reduce consumption of R</a:t>
            </a:r>
          </a:p>
          <a:p>
            <a:pPr lvl="2"/>
            <a:r>
              <a:rPr lang="en-US" sz="1200" dirty="0" smtClean="0"/>
              <a:t>May need domain-specific (i.e., tactical SA) specific refinements or concretizations e.g., </a:t>
            </a:r>
          </a:p>
          <a:p>
            <a:pPr lvl="3"/>
            <a:r>
              <a:rPr lang="en-US" sz="1100" dirty="0" smtClean="0"/>
              <a:t>Bandwidth consumption depends on size of SA messages being sent</a:t>
            </a:r>
          </a:p>
          <a:p>
            <a:pPr lvl="1"/>
            <a:r>
              <a:rPr lang="en-US" sz="1400" dirty="0" smtClean="0"/>
              <a:t>Sufficient knowledge about functional and extra-functional specification of </a:t>
            </a:r>
          </a:p>
          <a:p>
            <a:pPr lvl="2"/>
            <a:r>
              <a:rPr lang="en-US" sz="1200" dirty="0"/>
              <a:t>T</a:t>
            </a:r>
            <a:r>
              <a:rPr lang="en-US" sz="1200" dirty="0" smtClean="0"/>
              <a:t>he (baseline) application: </a:t>
            </a:r>
          </a:p>
          <a:p>
            <a:pPr lvl="3"/>
            <a:r>
              <a:rPr lang="en-US" sz="1100" dirty="0" smtClean="0"/>
              <a:t>Functionality: Definition, Use, Usage Pattern</a:t>
            </a:r>
          </a:p>
          <a:p>
            <a:pPr lvl="3"/>
            <a:r>
              <a:rPr lang="en-US" sz="1100" dirty="0" smtClean="0"/>
              <a:t>Extra functional: Resource dependency, Resource usage</a:t>
            </a:r>
          </a:p>
          <a:p>
            <a:pPr lvl="2"/>
            <a:r>
              <a:rPr lang="en-US" sz="1200" dirty="0" smtClean="0"/>
              <a:t>Ingredients/raw material for adaptation- code that transforms domain specific data types, domain specific functions: similar functional and extra functional description</a:t>
            </a:r>
          </a:p>
          <a:p>
            <a:pPr lvl="2"/>
            <a:r>
              <a:rPr lang="en-US" sz="1200" dirty="0" smtClean="0"/>
              <a:t>Simplifying assumption: not every line of the baseline is adaptable – we are demonstrating the technology with a specified subset (control points)</a:t>
            </a:r>
          </a:p>
          <a:p>
            <a:r>
              <a:rPr lang="en-US" sz="1800" dirty="0" smtClean="0"/>
              <a:t>End to end flow</a:t>
            </a:r>
          </a:p>
          <a:p>
            <a:pPr lvl="1"/>
            <a:r>
              <a:rPr lang="en-US" sz="1400" dirty="0" smtClean="0"/>
              <a:t>See next page</a:t>
            </a:r>
          </a:p>
          <a:p>
            <a:r>
              <a:rPr lang="en-US" sz="1800" dirty="0" smtClean="0"/>
              <a:t>Reasoning</a:t>
            </a:r>
          </a:p>
          <a:p>
            <a:pPr lvl="1"/>
            <a:r>
              <a:rPr lang="en-US" sz="1400" dirty="0" smtClean="0"/>
              <a:t>Guided search with constraint satisfaction, type checking, and type selection 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6380174" y="1347536"/>
            <a:ext cx="1285660" cy="2000680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Flowchart: Document 4"/>
          <p:cNvSpPr/>
          <p:nvPr/>
        </p:nvSpPr>
        <p:spPr>
          <a:xfrm>
            <a:off x="8142510" y="1442183"/>
            <a:ext cx="598141" cy="4400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8328144" y="2389346"/>
            <a:ext cx="598141" cy="44001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80174" y="1684421"/>
            <a:ext cx="1175658" cy="165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Control Point1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6377883" y="2247059"/>
            <a:ext cx="1175658" cy="1650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Control Point2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6390486" y="3351681"/>
            <a:ext cx="15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 Code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7006" y="4393945"/>
            <a:ext cx="26888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For control points, the intended use of the objects, and the functional and extra functional specification of the code implementing them are </a:t>
            </a:r>
            <a:r>
              <a:rPr lang="en-US" sz="1400" dirty="0" smtClean="0">
                <a:latin typeface="Arial Narrow" panose="020B0606020202030204" pitchFamily="34" charset="0"/>
              </a:rPr>
              <a:t>available</a:t>
            </a:r>
          </a:p>
          <a:p>
            <a:r>
              <a:rPr lang="en-US" sz="1400" dirty="0" smtClean="0">
                <a:latin typeface="Arial Narrow" panose="020B0606020202030204" pitchFamily="34" charset="0"/>
              </a:rPr>
              <a:t>Note: 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Narrow" panose="020B0606020202030204" pitchFamily="34" charset="0"/>
              </a:rPr>
              <a:t>functional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given, </a:t>
            </a:r>
            <a:endParaRPr lang="en-US" sz="1400" dirty="0" smtClean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extra-functional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discovered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717864" y="1077838"/>
            <a:ext cx="1164199" cy="336884"/>
          </a:xfrm>
          <a:prstGeom prst="wedgeRectCallout">
            <a:avLst>
              <a:gd name="adj1" fmla="val 73765"/>
              <a:gd name="adj2" fmla="val 1276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Arial Narrow" panose="020B0606020202030204" pitchFamily="34" charset="0"/>
              </a:rPr>
              <a:t>D</a:t>
            </a:r>
            <a:r>
              <a:rPr lang="en-US" sz="1200" dirty="0" smtClean="0">
                <a:latin typeface="Arial Narrow" panose="020B0606020202030204" pitchFamily="34" charset="0"/>
              </a:rPr>
              <a:t>eclaration of X*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786618" y="2770702"/>
            <a:ext cx="1184822" cy="336884"/>
          </a:xfrm>
          <a:prstGeom prst="wedgeRectCallout">
            <a:avLst>
              <a:gd name="adj1" fmla="val 49765"/>
              <a:gd name="adj2" fmla="val -1396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Arial Narrow" panose="020B0606020202030204" pitchFamily="34" charset="0"/>
              </a:rPr>
              <a:t>D</a:t>
            </a:r>
            <a:r>
              <a:rPr lang="en-US" sz="1200" dirty="0" smtClean="0">
                <a:latin typeface="Arial Narrow" panose="020B0606020202030204" pitchFamily="34" charset="0"/>
              </a:rPr>
              <a:t>eclaration of Y*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889275" y="1007615"/>
            <a:ext cx="1026694" cy="348408"/>
          </a:xfrm>
          <a:prstGeom prst="wedgeRectCallout">
            <a:avLst>
              <a:gd name="adj1" fmla="val -4235"/>
              <a:gd name="adj2" fmla="val 949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Arial Narrow" panose="020B0606020202030204" pitchFamily="34" charset="0"/>
              </a:rPr>
              <a:t>Definition of artifact 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7957553" y="1969116"/>
            <a:ext cx="1026694" cy="348408"/>
          </a:xfrm>
          <a:prstGeom prst="wedgeRectCallout">
            <a:avLst>
              <a:gd name="adj1" fmla="val -4235"/>
              <a:gd name="adj2" fmla="val 949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Arial Narrow" panose="020B0606020202030204" pitchFamily="34" charset="0"/>
              </a:rPr>
              <a:t>Definition of artifact 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7006" y="1909743"/>
            <a:ext cx="114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Other uses of X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5712" y="2488557"/>
            <a:ext cx="70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Other uses of X and Y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70937" y="2939144"/>
            <a:ext cx="122493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 Narrow" panose="020B0606020202030204" pitchFamily="34" charset="0"/>
              </a:rPr>
              <a:t>Currently Java objects, so definitions are classes 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 Narrow" panose="020B0606020202030204" pitchFamily="34" charset="0"/>
              </a:rPr>
              <a:t>DFU s could generalize to artifacts other than classes</a:t>
            </a:r>
            <a:endParaRPr lang="en-US" sz="1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46134" y="5126692"/>
            <a:ext cx="379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Unified High level Workflow of Phase 1 DAS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786643" y="5711467"/>
            <a:ext cx="2910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See next page for blow out of Synthesize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92861" y="241478"/>
            <a:ext cx="8127997" cy="6141893"/>
            <a:chOff x="292861" y="241478"/>
            <a:chExt cx="8127997" cy="6141893"/>
          </a:xfrm>
        </p:grpSpPr>
        <p:grpSp>
          <p:nvGrpSpPr>
            <p:cNvPr id="50" name="Group 49"/>
            <p:cNvGrpSpPr/>
            <p:nvPr/>
          </p:nvGrpSpPr>
          <p:grpSpPr>
            <a:xfrm>
              <a:off x="292861" y="241478"/>
              <a:ext cx="8127997" cy="6141893"/>
              <a:chOff x="253559" y="113693"/>
              <a:chExt cx="8127997" cy="614189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60385" y="113693"/>
                <a:ext cx="1348352" cy="4959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Adaptation Trigger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3559" y="738630"/>
                <a:ext cx="2210248" cy="4959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Resource(s) in question &amp; deficiency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03536" y="769421"/>
                <a:ext cx="2266070" cy="4959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Functionality in question &amp; deficiency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0370" y="1476745"/>
                <a:ext cx="1916625" cy="5499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Usage of these resources in code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60385" y="2180829"/>
                <a:ext cx="2184967" cy="6392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Intersects with the  “control points” 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70825" y="4019900"/>
                <a:ext cx="2192418" cy="5141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Compose a substitute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96589" y="3040286"/>
                <a:ext cx="2184967" cy="457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Domain knowledge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53481" y="2176397"/>
                <a:ext cx="2667996" cy="57864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Available components and their resource/capabilities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34561" y="3269090"/>
                <a:ext cx="2184967" cy="457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Replacement available?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8569" y="4048512"/>
                <a:ext cx="2184967" cy="457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Resource type check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64818" y="6019774"/>
                <a:ext cx="2184967" cy="2358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T</a:t>
                </a:r>
                <a:r>
                  <a:rPr lang="en-US" dirty="0" smtClean="0"/>
                  <a:t>est</a:t>
                </a:r>
                <a:endParaRPr lang="en-US" dirty="0"/>
              </a:p>
            </p:txBody>
          </p:sp>
          <p:cxnSp>
            <p:nvCxnSpPr>
              <p:cNvPr id="18" name="Elbow Connector 17"/>
              <p:cNvCxnSpPr>
                <a:stCxn id="13" idx="1"/>
                <a:endCxn id="14" idx="0"/>
              </p:cNvCxnSpPr>
              <p:nvPr/>
            </p:nvCxnSpPr>
            <p:spPr>
              <a:xfrm rot="10800000" flipV="1">
                <a:off x="2011053" y="3498016"/>
                <a:ext cx="623508" cy="55049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13" idx="3"/>
                <a:endCxn id="10" idx="0"/>
              </p:cNvCxnSpPr>
              <p:nvPr/>
            </p:nvCxnSpPr>
            <p:spPr>
              <a:xfrm>
                <a:off x="4819528" y="3498017"/>
                <a:ext cx="647506" cy="52188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12" idx="1"/>
              </p:cNvCxnSpPr>
              <p:nvPr/>
            </p:nvCxnSpPr>
            <p:spPr>
              <a:xfrm rot="10800000" flipV="1">
                <a:off x="4510007" y="2465718"/>
                <a:ext cx="743474" cy="80337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1" idx="1"/>
              </p:cNvCxnSpPr>
              <p:nvPr/>
            </p:nvCxnSpPr>
            <p:spPr>
              <a:xfrm rot="10800000" flipV="1">
                <a:off x="6028841" y="3269212"/>
                <a:ext cx="167748" cy="76118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5747341" y="2832638"/>
                <a:ext cx="0" cy="1181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4" idx="2"/>
              </p:cNvCxnSpPr>
              <p:nvPr/>
            </p:nvCxnSpPr>
            <p:spPr>
              <a:xfrm rot="16200000" flipH="1">
                <a:off x="2575609" y="3941810"/>
                <a:ext cx="517137" cy="1646248"/>
              </a:xfrm>
              <a:prstGeom prst="bentConnector3">
                <a:avLst>
                  <a:gd name="adj1" fmla="val 52659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47" idx="0"/>
              </p:cNvCxnSpPr>
              <p:nvPr/>
            </p:nvCxnSpPr>
            <p:spPr>
              <a:xfrm>
                <a:off x="3657301" y="5272814"/>
                <a:ext cx="1" cy="21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5" idx="1"/>
                <a:endCxn id="6" idx="0"/>
              </p:cNvCxnSpPr>
              <p:nvPr/>
            </p:nvCxnSpPr>
            <p:spPr>
              <a:xfrm rot="10800000" flipV="1">
                <a:off x="1358683" y="361666"/>
                <a:ext cx="601702" cy="37696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5" idx="3"/>
                <a:endCxn id="7" idx="0"/>
              </p:cNvCxnSpPr>
              <p:nvPr/>
            </p:nvCxnSpPr>
            <p:spPr>
              <a:xfrm>
                <a:off x="3308737" y="361666"/>
                <a:ext cx="927834" cy="40775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6" idx="2"/>
                <a:endCxn id="8" idx="0"/>
              </p:cNvCxnSpPr>
              <p:nvPr/>
            </p:nvCxnSpPr>
            <p:spPr>
              <a:xfrm>
                <a:off x="1358683" y="1234575"/>
                <a:ext cx="0" cy="242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>
                <a:stCxn id="8" idx="3"/>
                <a:endCxn id="9" idx="0"/>
              </p:cNvCxnSpPr>
              <p:nvPr/>
            </p:nvCxnSpPr>
            <p:spPr>
              <a:xfrm>
                <a:off x="2316995" y="1751712"/>
                <a:ext cx="735874" cy="42911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stCxn id="9" idx="2"/>
                <a:endCxn id="13" idx="0"/>
              </p:cNvCxnSpPr>
              <p:nvPr/>
            </p:nvCxnSpPr>
            <p:spPr>
              <a:xfrm rot="16200000" flipH="1">
                <a:off x="3165471" y="2707515"/>
                <a:ext cx="448973" cy="67417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Elbow Connector 69"/>
            <p:cNvCxnSpPr>
              <a:stCxn id="7" idx="2"/>
            </p:cNvCxnSpPr>
            <p:nvPr/>
          </p:nvCxnSpPr>
          <p:spPr>
            <a:xfrm rot="5400000">
              <a:off x="3385208" y="1469364"/>
              <a:ext cx="966879" cy="81445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ular Callout 1"/>
          <p:cNvSpPr/>
          <p:nvPr/>
        </p:nvSpPr>
        <p:spPr>
          <a:xfrm>
            <a:off x="905871" y="255854"/>
            <a:ext cx="566039" cy="281386"/>
          </a:xfrm>
          <a:prstGeom prst="wedgeRectCallout">
            <a:avLst>
              <a:gd name="adj1" fmla="val -82571"/>
              <a:gd name="adj2" fmla="val 14030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79260" y="2431952"/>
            <a:ext cx="1540235" cy="281386"/>
          </a:xfrm>
          <a:prstGeom prst="wedgeRectCallout">
            <a:avLst>
              <a:gd name="adj1" fmla="val 61727"/>
              <a:gd name="adj2" fmla="val -17244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 Analysis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4396906" y="1800906"/>
            <a:ext cx="1574686" cy="281386"/>
          </a:xfrm>
          <a:prstGeom prst="wedgeRectCallout">
            <a:avLst>
              <a:gd name="adj1" fmla="val -82571"/>
              <a:gd name="adj2" fmla="val 14030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SPL/PLA, Models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173436" y="1786832"/>
            <a:ext cx="1574686" cy="281386"/>
          </a:xfrm>
          <a:prstGeom prst="wedgeRectCallout">
            <a:avLst>
              <a:gd name="adj1" fmla="val -82571"/>
              <a:gd name="adj2" fmla="val 14030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SPL/PLA , Models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7633515" y="2681265"/>
            <a:ext cx="1574686" cy="281386"/>
          </a:xfrm>
          <a:prstGeom prst="wedgeRectCallout">
            <a:avLst>
              <a:gd name="adj1" fmla="val -82571"/>
              <a:gd name="adj2" fmla="val 14030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SPL/PLA , Models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9910" y="3353328"/>
            <a:ext cx="76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3053" y="3380410"/>
            <a:ext cx="76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o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4120" y="5612717"/>
            <a:ext cx="2184967" cy="267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Build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6" idx="0"/>
          </p:cNvCxnSpPr>
          <p:nvPr/>
        </p:nvCxnSpPr>
        <p:spPr>
          <a:xfrm>
            <a:off x="3688628" y="5871968"/>
            <a:ext cx="7976" cy="275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273333" y="4352764"/>
            <a:ext cx="566039" cy="281386"/>
          </a:xfrm>
          <a:prstGeom prst="wedgeRectCallout">
            <a:avLst>
              <a:gd name="adj1" fmla="val 91119"/>
              <a:gd name="adj2" fmla="val 347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6353" y="5338669"/>
            <a:ext cx="1494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1100">
                <a:latin typeface="Arial Narrow" panose="020B0606020202030204" pitchFamily="34" charset="0"/>
              </a:defRPr>
            </a:lvl1pPr>
          </a:lstStyle>
          <a:p>
            <a:r>
              <a:rPr lang="en-US" sz="1400" dirty="0">
                <a:solidFill>
                  <a:srgbClr val="C00000"/>
                </a:solidFill>
              </a:rPr>
              <a:t>DAS workflow includes back arrows from these stages that are removed for brevity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13778" y="4146408"/>
            <a:ext cx="1494002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1100">
                <a:latin typeface="Arial Narrow" panose="020B0606020202030204" pitchFamily="34" charset="0"/>
              </a:defRPr>
            </a:lvl1pPr>
          </a:lstStyle>
          <a:p>
            <a:r>
              <a:rPr lang="en-US" sz="1400" dirty="0" smtClean="0">
                <a:solidFill>
                  <a:srgbClr val="C00000"/>
                </a:solidFill>
              </a:rPr>
              <a:t>This step may comeback empty (e.g., raw materials are not sufficient)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Elbow Connector 43"/>
          <p:cNvCxnSpPr>
            <a:stCxn id="10" idx="3"/>
          </p:cNvCxnSpPr>
          <p:nvPr/>
        </p:nvCxnSpPr>
        <p:spPr>
          <a:xfrm>
            <a:off x="6602545" y="4404771"/>
            <a:ext cx="550041" cy="1815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96144" y="5200813"/>
            <a:ext cx="2184967" cy="267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Adapt by substitute</a:t>
            </a:r>
            <a:endParaRPr lang="en-US" dirty="0"/>
          </a:p>
        </p:txBody>
      </p:sp>
      <p:cxnSp>
        <p:nvCxnSpPr>
          <p:cNvPr id="23" name="Elbow Connector 22"/>
          <p:cNvCxnSpPr>
            <a:stCxn id="10" idx="1"/>
            <a:endCxn id="14" idx="3"/>
          </p:cNvCxnSpPr>
          <p:nvPr/>
        </p:nvCxnSpPr>
        <p:spPr>
          <a:xfrm rot="10800000" flipV="1">
            <a:off x="3142839" y="4404770"/>
            <a:ext cx="1267289" cy="4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72566" y="4141460"/>
            <a:ext cx="13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Was able to compose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979E-30E0-451B-8B0B-8F0D5B005C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8552" y="1043018"/>
            <a:ext cx="5501898" cy="691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DFU use in Baseline 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{Functionality, Resources, Properties}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Deficiency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9720" y="2988368"/>
            <a:ext cx="3138334" cy="539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Code {functionality| modifier}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{resource, property}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5998" y="2542398"/>
            <a:ext cx="4112237" cy="550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Need {add | remove} 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{functionality, resource, property}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2120" y="3140768"/>
            <a:ext cx="3138334" cy="539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Code {functionality| modifier}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{resource, property}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4520" y="3293168"/>
            <a:ext cx="3138334" cy="539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Code {functionality| modifier}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{resource, property}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552" y="287989"/>
            <a:ext cx="603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 breakdown of Composing a Substitute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9948" y="1121744"/>
            <a:ext cx="2184967" cy="457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Domain knowledge</a:t>
            </a:r>
            <a:endParaRPr lang="en-US" dirty="0"/>
          </a:p>
        </p:txBody>
      </p:sp>
      <p:cxnSp>
        <p:nvCxnSpPr>
          <p:cNvPr id="11" name="Elbow Connector 10"/>
          <p:cNvCxnSpPr>
            <a:stCxn id="3" idx="2"/>
            <a:endCxn id="12" idx="0"/>
          </p:cNvCxnSpPr>
          <p:nvPr/>
        </p:nvCxnSpPr>
        <p:spPr>
          <a:xfrm rot="16200000" flipH="1">
            <a:off x="3544762" y="1199015"/>
            <a:ext cx="299027" cy="13695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1"/>
            <a:endCxn id="12" idx="3"/>
          </p:cNvCxnSpPr>
          <p:nvPr/>
        </p:nvCxnSpPr>
        <p:spPr>
          <a:xfrm rot="10800000" flipV="1">
            <a:off x="5244880" y="1350671"/>
            <a:ext cx="1045069" cy="836522"/>
          </a:xfrm>
          <a:prstGeom prst="bentConnector3">
            <a:avLst>
              <a:gd name="adj1" fmla="val 302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6702" y="4019298"/>
            <a:ext cx="2500346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SPARQL Guided search</a:t>
            </a:r>
          </a:p>
        </p:txBody>
      </p:sp>
      <p:sp>
        <p:nvSpPr>
          <p:cNvPr id="16" name="Flowchart: Or 15"/>
          <p:cNvSpPr/>
          <p:nvPr/>
        </p:nvSpPr>
        <p:spPr>
          <a:xfrm>
            <a:off x="2425793" y="3220300"/>
            <a:ext cx="612648" cy="612648"/>
          </a:xfrm>
          <a:prstGeom prst="flowChartOr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39228" y="4417768"/>
            <a:ext cx="2303336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DSL 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Type selection</a:t>
            </a:r>
          </a:p>
        </p:txBody>
      </p:sp>
      <p:cxnSp>
        <p:nvCxnSpPr>
          <p:cNvPr id="19" name="Elbow Connector 18"/>
          <p:cNvCxnSpPr>
            <a:stCxn id="16" idx="2"/>
            <a:endCxn id="15" idx="0"/>
          </p:cNvCxnSpPr>
          <p:nvPr/>
        </p:nvCxnSpPr>
        <p:spPr>
          <a:xfrm rot="10800000" flipV="1">
            <a:off x="1526875" y="3526624"/>
            <a:ext cx="898918" cy="4926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6"/>
            <a:endCxn id="17" idx="0"/>
          </p:cNvCxnSpPr>
          <p:nvPr/>
        </p:nvCxnSpPr>
        <p:spPr>
          <a:xfrm>
            <a:off x="3038441" y="3526624"/>
            <a:ext cx="1252455" cy="8911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6" idx="0"/>
          </p:cNvCxnSpPr>
          <p:nvPr/>
        </p:nvCxnSpPr>
        <p:spPr>
          <a:xfrm>
            <a:off x="2732117" y="3092581"/>
            <a:ext cx="0" cy="127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3"/>
          </p:cNvCxnSpPr>
          <p:nvPr/>
        </p:nvCxnSpPr>
        <p:spPr>
          <a:xfrm flipH="1">
            <a:off x="2777048" y="3410300"/>
            <a:ext cx="2732672" cy="7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7" idx="3"/>
          </p:cNvCxnSpPr>
          <p:nvPr/>
        </p:nvCxnSpPr>
        <p:spPr>
          <a:xfrm flipH="1">
            <a:off x="5442564" y="3832233"/>
            <a:ext cx="1941123" cy="73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34901" y="5433205"/>
            <a:ext cx="230333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Code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Generation &amp; Massaging</a:t>
            </a:r>
            <a:endParaRPr lang="en-US" sz="1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cxnSp>
        <p:nvCxnSpPr>
          <p:cNvPr id="33" name="Elbow Connector 32"/>
          <p:cNvCxnSpPr>
            <a:stCxn id="29" idx="2"/>
            <a:endCxn id="31" idx="0"/>
          </p:cNvCxnSpPr>
          <p:nvPr/>
        </p:nvCxnSpPr>
        <p:spPr>
          <a:xfrm rot="16200000" flipH="1">
            <a:off x="2186864" y="4233500"/>
            <a:ext cx="539716" cy="1859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7" idx="2"/>
          </p:cNvCxnSpPr>
          <p:nvPr/>
        </p:nvCxnSpPr>
        <p:spPr>
          <a:xfrm rot="5400000">
            <a:off x="3767653" y="4909962"/>
            <a:ext cx="707660" cy="3388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536044" y="5813746"/>
            <a:ext cx="2709054" cy="45785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/>
              <a:t>Synthesized Substitute</a:t>
            </a:r>
            <a:endParaRPr lang="en-US" dirty="0"/>
          </a:p>
        </p:txBody>
      </p:sp>
      <p:cxnSp>
        <p:nvCxnSpPr>
          <p:cNvPr id="39" name="Elbow Connector 38"/>
          <p:cNvCxnSpPr>
            <a:stCxn id="31" idx="3"/>
            <a:endCxn id="37" idx="1"/>
          </p:cNvCxnSpPr>
          <p:nvPr/>
        </p:nvCxnSpPr>
        <p:spPr>
          <a:xfrm>
            <a:off x="4538237" y="5694815"/>
            <a:ext cx="997807" cy="3478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4856431" y="3935879"/>
            <a:ext cx="1574686" cy="281386"/>
          </a:xfrm>
          <a:prstGeom prst="wedgeRectCallout">
            <a:avLst>
              <a:gd name="adj1" fmla="val -82571"/>
              <a:gd name="adj2" fmla="val 14030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3221" y="2033304"/>
            <a:ext cx="1731658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DAS Processing 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12" idx="1"/>
            <a:endCxn id="5" idx="0"/>
          </p:cNvCxnSpPr>
          <p:nvPr/>
        </p:nvCxnSpPr>
        <p:spPr>
          <a:xfrm rot="10800000" flipV="1">
            <a:off x="2732117" y="2187192"/>
            <a:ext cx="781104" cy="355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5207" y="4585712"/>
            <a:ext cx="2303336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DSL 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Type </a:t>
            </a:r>
            <a:r>
              <a:rPr lang="en-US" sz="1400" dirty="0" smtClean="0"/>
              <a:t>check</a:t>
            </a:r>
            <a:endParaRPr lang="en-US" sz="1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cxnSp>
        <p:nvCxnSpPr>
          <p:cNvPr id="20" name="Straight Arrow Connector 19"/>
          <p:cNvCxnSpPr>
            <a:stCxn id="15" idx="2"/>
            <a:endCxn id="29" idx="0"/>
          </p:cNvCxnSpPr>
          <p:nvPr/>
        </p:nvCxnSpPr>
        <p:spPr>
          <a:xfrm>
            <a:off x="1526875" y="4327075"/>
            <a:ext cx="0" cy="25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>
          <a:xfrm>
            <a:off x="464183" y="5320889"/>
            <a:ext cx="1574686" cy="281386"/>
          </a:xfrm>
          <a:prstGeom prst="wedgeRectCallout">
            <a:avLst>
              <a:gd name="adj1" fmla="val -45200"/>
              <a:gd name="adj2" fmla="val -22970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22" y="1173938"/>
            <a:ext cx="7999282" cy="508935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use </a:t>
            </a:r>
            <a:r>
              <a:rPr lang="en-US" sz="2400" i="1" dirty="0" smtClean="0"/>
              <a:t>evaluation </a:t>
            </a:r>
            <a:r>
              <a:rPr lang="en-US" sz="2400" dirty="0" smtClean="0"/>
              <a:t>to assess the qualities of the adaptation, and leave assessment of functional correctness to </a:t>
            </a:r>
            <a:r>
              <a:rPr lang="en-US" sz="2400" i="1" dirty="0" smtClean="0"/>
              <a:t>verification</a:t>
            </a:r>
          </a:p>
          <a:p>
            <a:r>
              <a:rPr lang="en-US" sz="2400" dirty="0" smtClean="0"/>
              <a:t>We would like to consider (show continued progress over time for) the following aspects </a:t>
            </a:r>
          </a:p>
          <a:p>
            <a:pPr lvl="1"/>
            <a:r>
              <a:rPr lang="en-US" sz="1700" dirty="0" smtClean="0"/>
              <a:t>Fidelity: Has the application’s performance degraded. </a:t>
            </a:r>
          </a:p>
          <a:p>
            <a:pPr lvl="2"/>
            <a:r>
              <a:rPr lang="en-US" sz="1500" dirty="0" smtClean="0">
                <a:solidFill>
                  <a:srgbClr val="C00000"/>
                </a:solidFill>
              </a:rPr>
              <a:t>Caveat: in some (most?) cases in our domain and scenario, degradation is expected </a:t>
            </a:r>
          </a:p>
          <a:p>
            <a:pPr lvl="2"/>
            <a:r>
              <a:rPr lang="en-US" sz="1500" dirty="0" smtClean="0">
                <a:solidFill>
                  <a:srgbClr val="C00000"/>
                </a:solidFill>
              </a:rPr>
              <a:t>Situations like a more efficient sort or search is found or synthesized to meet the CPU or memory constraints  are rare in our platform</a:t>
            </a:r>
            <a:endParaRPr lang="en-US" sz="1500" dirty="0">
              <a:solidFill>
                <a:srgbClr val="C00000"/>
              </a:solidFill>
            </a:endParaRPr>
          </a:p>
          <a:p>
            <a:pPr lvl="1"/>
            <a:r>
              <a:rPr lang="en-US" sz="1700" dirty="0"/>
              <a:t>Performance: how efficient was our reasoning/search, how efficient was our transformation</a:t>
            </a:r>
          </a:p>
          <a:p>
            <a:pPr lvl="1"/>
            <a:r>
              <a:rPr lang="en-US" sz="1700" dirty="0"/>
              <a:t>Scale: how many simultaneous changes, instrumentation points do we support</a:t>
            </a:r>
          </a:p>
          <a:p>
            <a:pPr lvl="1"/>
            <a:r>
              <a:rPr lang="en-US" sz="1700" dirty="0"/>
              <a:t>Level of autonomy: how much human involvement was needed</a:t>
            </a:r>
          </a:p>
          <a:p>
            <a:pPr lvl="1"/>
            <a:r>
              <a:rPr lang="en-US" sz="1700" dirty="0"/>
              <a:t>Robustness: did the transform code break </a:t>
            </a:r>
            <a:r>
              <a:rPr lang="en-US" sz="1700" dirty="0" smtClean="0"/>
              <a:t>under </a:t>
            </a:r>
            <a:r>
              <a:rPr lang="en-US" sz="1700" dirty="0"/>
              <a:t>conditions where it should not </a:t>
            </a:r>
            <a:r>
              <a:rPr lang="en-US" sz="1700" dirty="0" smtClean="0"/>
              <a:t>have</a:t>
            </a:r>
            <a:endParaRPr lang="en-US" sz="1700" dirty="0"/>
          </a:p>
          <a:p>
            <a:r>
              <a:rPr lang="en-US" sz="2400" dirty="0" smtClean="0"/>
              <a:t>How do we evaluate these qualities</a:t>
            </a:r>
          </a:p>
          <a:p>
            <a:pPr lvl="1"/>
            <a:r>
              <a:rPr lang="en-US" sz="1700" dirty="0" smtClean="0"/>
              <a:t>Experimental:  </a:t>
            </a:r>
            <a:r>
              <a:rPr lang="en-US" sz="1700" dirty="0"/>
              <a:t>r</a:t>
            </a:r>
            <a:r>
              <a:rPr lang="en-US" sz="1700" dirty="0" smtClean="0"/>
              <a:t>unning lots of tests, collecting and analyzing data</a:t>
            </a:r>
          </a:p>
          <a:p>
            <a:pPr lvl="1"/>
            <a:r>
              <a:rPr lang="en-US" sz="1700" dirty="0" smtClean="0"/>
              <a:t>May be some of these could be done analytically– i.e., type systems (TBD)</a:t>
            </a:r>
          </a:p>
        </p:txBody>
      </p:sp>
    </p:spTree>
    <p:extLst>
      <p:ext uri="{BB962C8B-B14F-4D97-AF65-F5344CB8AC3E}">
        <p14:creationId xmlns:p14="http://schemas.microsoft.com/office/powerpoint/2010/main" val="40875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Adaptation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155865"/>
            <a:ext cx="7886700" cy="5341188"/>
          </a:xfrm>
        </p:spPr>
        <p:txBody>
          <a:bodyPr/>
          <a:lstStyle/>
          <a:p>
            <a:r>
              <a:rPr lang="en-US" dirty="0" smtClean="0"/>
              <a:t>What are we verifying </a:t>
            </a:r>
          </a:p>
          <a:p>
            <a:pPr lvl="1"/>
            <a:r>
              <a:rPr lang="en-US" dirty="0" smtClean="0"/>
              <a:t>Correctness</a:t>
            </a:r>
          </a:p>
          <a:p>
            <a:pPr lvl="2"/>
            <a:r>
              <a:rPr lang="en-US" dirty="0" smtClean="0"/>
              <a:t>Resource type match (in DSL)</a:t>
            </a:r>
          </a:p>
          <a:p>
            <a:pPr lvl="2"/>
            <a:r>
              <a:rPr lang="en-US" dirty="0" smtClean="0"/>
              <a:t>Programming language checks (i.e., it builds)</a:t>
            </a:r>
          </a:p>
          <a:p>
            <a:pPr lvl="2"/>
            <a:r>
              <a:rPr lang="en-US" dirty="0" smtClean="0"/>
              <a:t>Passes regression tests</a:t>
            </a:r>
          </a:p>
          <a:p>
            <a:pPr lvl="2"/>
            <a:r>
              <a:rPr lang="en-US" dirty="0" smtClean="0"/>
              <a:t>Intent (functional intent) is preserved modulo change requests, tolerance (i.e.,  the mission accepts 3 updates per second instead of 5, or accepts lower resolution)</a:t>
            </a:r>
            <a:endParaRPr lang="en-US" dirty="0"/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three can be done automatically within the DAS</a:t>
            </a:r>
          </a:p>
          <a:p>
            <a:pPr lvl="1"/>
            <a:r>
              <a:rPr lang="en-US" dirty="0" smtClean="0"/>
              <a:t>Verifying intent preservation automatically is hard, some amount of human intervention is necessary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0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Realizing Adaptation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73" y="1063935"/>
            <a:ext cx="8229600" cy="5137484"/>
          </a:xfrm>
        </p:spPr>
        <p:txBody>
          <a:bodyPr/>
          <a:lstStyle/>
          <a:p>
            <a:r>
              <a:rPr lang="en-US" sz="2000" dirty="0" smtClean="0"/>
              <a:t>Implement the prescription</a:t>
            </a:r>
          </a:p>
          <a:p>
            <a:pPr lvl="1"/>
            <a:r>
              <a:rPr lang="en-US" sz="1800" dirty="0" smtClean="0"/>
              <a:t>Templating: you have a template– fill in</a:t>
            </a:r>
          </a:p>
          <a:p>
            <a:pPr lvl="2"/>
            <a:r>
              <a:rPr lang="en-US" sz="1600" dirty="0" smtClean="0"/>
              <a:t>Works great with substitution</a:t>
            </a:r>
          </a:p>
          <a:p>
            <a:pPr lvl="2"/>
            <a:r>
              <a:rPr lang="en-US" sz="1600" dirty="0" smtClean="0"/>
              <a:t>A DFU may have its </a:t>
            </a:r>
            <a:r>
              <a:rPr lang="en-US" sz="1600" i="1" dirty="0" smtClean="0"/>
              <a:t>template </a:t>
            </a:r>
            <a:r>
              <a:rPr lang="en-US" sz="1600" dirty="0" smtClean="0"/>
              <a:t>(e.g., </a:t>
            </a:r>
            <a:r>
              <a:rPr lang="en-US" sz="1600" dirty="0" err="1" smtClean="0"/>
              <a:t>init</a:t>
            </a:r>
            <a:r>
              <a:rPr lang="en-US" sz="1600" dirty="0" smtClean="0"/>
              <a:t>-work-close pattern) that is modelled, the baseline application may also have a </a:t>
            </a:r>
            <a:r>
              <a:rPr lang="en-US" sz="1600" i="1" dirty="0" smtClean="0"/>
              <a:t>template </a:t>
            </a:r>
            <a:r>
              <a:rPr lang="en-US" sz="1600" dirty="0" smtClean="0"/>
              <a:t>of how the DFU is used  (e.g., where else it is used, what are its dependencies) that is also modelled</a:t>
            </a:r>
          </a:p>
          <a:p>
            <a:pPr lvl="1"/>
            <a:r>
              <a:rPr lang="en-US" sz="1800" dirty="0" smtClean="0"/>
              <a:t>Specializing– start with a copy the DFU being modified and splice in transforming code</a:t>
            </a:r>
          </a:p>
          <a:p>
            <a:pPr lvl="2"/>
            <a:r>
              <a:rPr lang="en-US" sz="1400" dirty="0" smtClean="0"/>
              <a:t>Rely heavily on the model of the DFU and the transforming code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Model based generation (</a:t>
            </a:r>
            <a:r>
              <a:rPr lang="en-US" sz="1800" dirty="0" smtClean="0">
                <a:solidFill>
                  <a:srgbClr val="FF0000"/>
                </a:solidFill>
              </a:rPr>
              <a:t>TBD</a:t>
            </a:r>
            <a:r>
              <a:rPr lang="en-US" sz="1800" dirty="0" smtClean="0">
                <a:solidFill>
                  <a:srgbClr val="FF0000"/>
                </a:solidFill>
              </a:rPr>
              <a:t>/Thinking about it)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2"/>
            <a:r>
              <a:rPr lang="en-US" sz="1400" dirty="0" smtClean="0">
                <a:solidFill>
                  <a:srgbClr val="FF0000"/>
                </a:solidFill>
              </a:rPr>
              <a:t>Current: configure </a:t>
            </a:r>
            <a:r>
              <a:rPr lang="en-US" sz="1400" dirty="0" smtClean="0">
                <a:solidFill>
                  <a:srgbClr val="FF0000"/>
                </a:solidFill>
              </a:rPr>
              <a:t>a product from the model (and the actual code artifact corresponding to the components)</a:t>
            </a:r>
          </a:p>
          <a:p>
            <a:pPr lvl="2"/>
            <a:r>
              <a:rPr lang="en-US" sz="1400" dirty="0" smtClean="0">
                <a:solidFill>
                  <a:srgbClr val="FF0000"/>
                </a:solidFill>
              </a:rPr>
              <a:t>Push it down to generating </a:t>
            </a:r>
            <a:r>
              <a:rPr lang="en-US" sz="1400" i="1" dirty="0" smtClean="0">
                <a:solidFill>
                  <a:srgbClr val="FF0000"/>
                </a:solidFill>
              </a:rPr>
              <a:t>newish </a:t>
            </a:r>
            <a:r>
              <a:rPr lang="en-US" sz="1400" dirty="0" smtClean="0">
                <a:solidFill>
                  <a:srgbClr val="FF0000"/>
                </a:solidFill>
              </a:rPr>
              <a:t>code– </a:t>
            </a:r>
            <a:r>
              <a:rPr lang="en-US" sz="1400" dirty="0" smtClean="0">
                <a:solidFill>
                  <a:srgbClr val="FF0000"/>
                </a:solidFill>
              </a:rPr>
              <a:t>e.g., models are for declarations, loops, specific actions– from which a class can be constructed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Code massaging: handling of the name, ordering, usage pattern differences and programming language issues when DFUs are substituted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43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53397</TotalTime>
  <Words>1471</Words>
  <Application>Microsoft Office PowerPoint</Application>
  <PresentationFormat>On-screen Show (4:3)</PresentationFormat>
  <Paragraphs>181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2</vt:i4>
      </vt:variant>
    </vt:vector>
  </HeadingPairs>
  <TitlesOfParts>
    <vt:vector size="18" baseType="lpstr">
      <vt:lpstr>ＭＳ Ｐゴシック</vt:lpstr>
      <vt:lpstr>Arial</vt:lpstr>
      <vt:lpstr>Arial Narrow</vt:lpstr>
      <vt:lpstr>Calibri</vt:lpstr>
      <vt:lpstr>Wingdings</vt:lpstr>
      <vt:lpstr>BBN-RTN-Template</vt:lpstr>
      <vt:lpstr>PowerPoint Presentation</vt:lpstr>
      <vt:lpstr>PowerPoint Presentation</vt:lpstr>
      <vt:lpstr>Deriving Adaptation: 1 </vt:lpstr>
      <vt:lpstr>Deriving Adaptation 2 </vt:lpstr>
      <vt:lpstr>PowerPoint Presentation</vt:lpstr>
      <vt:lpstr>PowerPoint Presentation</vt:lpstr>
      <vt:lpstr>Evaluating Adaptation</vt:lpstr>
      <vt:lpstr>Verifying Adaptation </vt:lpstr>
      <vt:lpstr>Realizing Adaptation </vt:lpstr>
      <vt:lpstr>IMMoRTALS Phase 2 CP Candidate Ideas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ppal</cp:lastModifiedBy>
  <cp:revision>2292</cp:revision>
  <cp:lastPrinted>2015-11-30T19:39:18Z</cp:lastPrinted>
  <dcterms:created xsi:type="dcterms:W3CDTF">2010-07-09T13:55:20Z</dcterms:created>
  <dcterms:modified xsi:type="dcterms:W3CDTF">2016-10-28T18:34:41Z</dcterms:modified>
</cp:coreProperties>
</file>