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282" r:id="rId4"/>
    <p:sldId id="281" r:id="rId5"/>
    <p:sldId id="283" r:id="rId6"/>
    <p:sldId id="284" r:id="rId7"/>
    <p:sldId id="285" r:id="rId8"/>
    <p:sldId id="293" r:id="rId9"/>
    <p:sldId id="294" r:id="rId10"/>
    <p:sldId id="295" r:id="rId11"/>
    <p:sldId id="291" r:id="rId12"/>
    <p:sldId id="296" r:id="rId13"/>
    <p:sldId id="297" r:id="rId14"/>
    <p:sldId id="298" r:id="rId15"/>
    <p:sldId id="301" r:id="rId16"/>
    <p:sldId id="302" r:id="rId17"/>
    <p:sldId id="303" r:id="rId18"/>
    <p:sldId id="304" r:id="rId19"/>
    <p:sldId id="305" r:id="rId20"/>
    <p:sldId id="299" r:id="rId21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D2DCF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80952" autoAdjust="0"/>
  </p:normalViewPr>
  <p:slideViewPr>
    <p:cSldViewPr snapToGrid="0">
      <p:cViewPr>
        <p:scale>
          <a:sx n="93" d="100"/>
          <a:sy n="93" d="100"/>
        </p:scale>
        <p:origin x="-120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validateBaselineApplication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URI: http://brass-ta/action/validateBaselineApplication</a:t>
            </a:r>
          </a:p>
          <a:p>
            <a:r>
              <a:rPr lang="en-US" dirty="0" smtClean="0"/>
              <a:t>    Description : Submit a validation request to the for the baseline application.</a:t>
            </a:r>
          </a:p>
          <a:p>
            <a:r>
              <a:rPr lang="en-US" dirty="0" smtClean="0"/>
              <a:t>    Body Description: (optional) The deployment model to base the environment on. If omitted, the baseline environment will be used.</a:t>
            </a:r>
          </a:p>
          <a:p>
            <a:endParaRPr lang="en-US" dirty="0" smtClean="0"/>
          </a:p>
          <a:p>
            <a:r>
              <a:rPr lang="en-US" dirty="0" smtClean="0"/>
              <a:t>    Body Example (From </a:t>
            </a:r>
            <a:r>
              <a:rPr lang="en-US" dirty="0" err="1" smtClean="0"/>
              <a:t>immortals_repo</a:t>
            </a:r>
            <a:r>
              <a:rPr lang="en-US" dirty="0" smtClean="0"/>
              <a:t>/harness/</a:t>
            </a:r>
            <a:r>
              <a:rPr lang="en-US" dirty="0" err="1" smtClean="0"/>
              <a:t>sample_submission.json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"server": {</a:t>
            </a:r>
          </a:p>
          <a:p>
            <a:r>
              <a:rPr lang="en-US" dirty="0" smtClean="0"/>
              <a:t>            "bandwidth": 1000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"clients":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imageBroadcastIntervalMS</a:t>
            </a:r>
            <a:r>
              <a:rPr lang="en-US" dirty="0" smtClean="0"/>
              <a:t>": "2000",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latestSABroadcastIntervalMS</a:t>
            </a:r>
            <a:r>
              <a:rPr lang="en-US" dirty="0" smtClean="0"/>
              <a:t>": "1000",</a:t>
            </a:r>
          </a:p>
          <a:p>
            <a:r>
              <a:rPr lang="en-US" dirty="0" smtClean="0"/>
              <a:t>                "count": 2,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presentResources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bluetooth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usb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internalGps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userInterface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gpsSatellites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requiredProperties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trustedLocations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],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minimumRunTimeMS</a:t>
            </a:r>
            <a:r>
              <a:rPr lang="en-US" dirty="0" smtClean="0"/>
              <a:t>": 30000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Value: TA_STATE object containing the identifier. Additional POSTs will be made to the TH with an updated TA_STATE object updated as events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validateBaselineApplication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URI: http://brass-ta/action/validateBaselineApplication</a:t>
            </a:r>
          </a:p>
          <a:p>
            <a:r>
              <a:rPr lang="en-US" dirty="0" smtClean="0"/>
              <a:t>    Description : Submit a validation request to the for the baseline application.</a:t>
            </a:r>
          </a:p>
          <a:p>
            <a:r>
              <a:rPr lang="en-US" dirty="0" smtClean="0"/>
              <a:t>    Body Description: (optional) The deployment model to base the environment on. If omitted, the baseline environment will be used.</a:t>
            </a:r>
          </a:p>
          <a:p>
            <a:endParaRPr lang="en-US" dirty="0" smtClean="0"/>
          </a:p>
          <a:p>
            <a:r>
              <a:rPr lang="en-US" dirty="0" smtClean="0"/>
              <a:t>    Body Example (From </a:t>
            </a:r>
            <a:r>
              <a:rPr lang="en-US" dirty="0" err="1" smtClean="0"/>
              <a:t>immortals_repo</a:t>
            </a:r>
            <a:r>
              <a:rPr lang="en-US" dirty="0" smtClean="0"/>
              <a:t>/harness/</a:t>
            </a:r>
            <a:r>
              <a:rPr lang="en-US" dirty="0" err="1" smtClean="0"/>
              <a:t>sample_submission.json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"server": {</a:t>
            </a:r>
          </a:p>
          <a:p>
            <a:r>
              <a:rPr lang="en-US" dirty="0" smtClean="0"/>
              <a:t>            "bandwidth": 1000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"clients":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imageBroadcastIntervalMS</a:t>
            </a:r>
            <a:r>
              <a:rPr lang="en-US" dirty="0" smtClean="0"/>
              <a:t>": "2000",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latestSABroadcastIntervalMS</a:t>
            </a:r>
            <a:r>
              <a:rPr lang="en-US" dirty="0" smtClean="0"/>
              <a:t>": "1000",</a:t>
            </a:r>
          </a:p>
          <a:p>
            <a:r>
              <a:rPr lang="en-US" dirty="0" smtClean="0"/>
              <a:t>                "count": 2,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presentResources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bluetooth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usb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internalGps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userInterface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gpsSatellites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requiredProperties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trustedLocations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],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minimumRunTimeMS</a:t>
            </a:r>
            <a:r>
              <a:rPr lang="en-US" dirty="0" smtClean="0"/>
              <a:t>": 30000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Value: TA_STATE object containing the identifier. Additional POSTs will be made to the TH with an updated TA_STATE object updated as events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08076" y="3011559"/>
            <a:ext cx="997267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1108076" y="1385454"/>
            <a:ext cx="997267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0277" y="5111496"/>
            <a:ext cx="3428272" cy="34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86193" y="1700213"/>
            <a:ext cx="860412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58" y="5706497"/>
            <a:ext cx="8605310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91758" y="1249252"/>
            <a:ext cx="8605310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218828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3710" y="145148"/>
            <a:ext cx="968140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53710" y="593819"/>
            <a:ext cx="9681317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680754"/>
            <a:ext cx="10915522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2648" y="1768104"/>
            <a:ext cx="7958522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2648" y="5603133"/>
            <a:ext cx="7958522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2112648" y="1312860"/>
            <a:ext cx="7958522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4841" y="1828800"/>
            <a:ext cx="7581449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877" y="5229437"/>
            <a:ext cx="7581449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315877" y="1368517"/>
            <a:ext cx="7581449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3710" y="101601"/>
            <a:ext cx="968140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429270" y="645113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BRASS </a:t>
            </a:r>
            <a:r>
              <a:rPr lang="en-US" sz="700" dirty="0" err="1" smtClean="0">
                <a:solidFill>
                  <a:srgbClr val="000000"/>
                </a:solidFill>
                <a:cs typeface="Arial" pitchFamily="34" charset="0"/>
              </a:rPr>
              <a:t>Telecon</a:t>
            </a: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JJH  MM/DD/YY</a:t>
            </a:r>
          </a:p>
        </p:txBody>
      </p:sp>
      <p:pic>
        <p:nvPicPr>
          <p:cNvPr id="8" name="Content Placeholder 3" descr="LL_Logo_alone_blue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53" y="246889"/>
            <a:ext cx="548524" cy="531083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1997" y="6473952"/>
            <a:ext cx="2007097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h/action/do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a/action/adaptAndValidateApplicatio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h/action/do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rass-ta/action/validateBaselineAppl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h/action/do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ass-ta/action/validateBaselineAppl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2017-1-6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BBN Integration with </a:t>
            </a:r>
            <a:br>
              <a:rPr lang="en-US" dirty="0" smtClean="0"/>
            </a:br>
            <a:r>
              <a:rPr lang="en-US" dirty="0" smtClean="0"/>
              <a:t>MIT LL Test Harness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 bwMode="auto">
          <a:xfrm flipH="1">
            <a:off x="7836399" y="14197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7836399" y="1790666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0800000" flipH="1">
            <a:off x="7843496" y="2144309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850891" y="1879843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B Interaction </a:t>
            </a:r>
            <a:br>
              <a:rPr lang="en-US" dirty="0" smtClean="0"/>
            </a:br>
            <a:r>
              <a:rPr lang="en-US" dirty="0" smtClean="0"/>
              <a:t>Test Control and Test Action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5353" y="1289304"/>
            <a:ext cx="6287671" cy="46542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Test Control 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Defined in the communication API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Action Messages</a:t>
            </a:r>
          </a:p>
          <a:p>
            <a:pPr marL="284163" lvl="1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Done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POST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brass-th/</a:t>
            </a:r>
            <a:r>
              <a:rPr lang="en-US" sz="1800" dirty="0" smtClean="0">
                <a:latin typeface="Courier New"/>
                <a:cs typeface="Courier New"/>
                <a:hlinkClick r:id="rId2"/>
              </a:rPr>
              <a:t>action/done</a:t>
            </a:r>
            <a:endParaRPr lang="en-US" sz="1800" dirty="0" smtClean="0">
              <a:latin typeface="Courier New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endParaRPr lang="en-US" sz="1100" dirty="0">
              <a:latin typeface="+mn-lt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r>
              <a:rPr lang="en-US" sz="1100" dirty="0" err="1" smtClean="0">
                <a:latin typeface="+mn-lt"/>
                <a:cs typeface="Courier New"/>
              </a:rPr>
              <a:t>BaselineB</a:t>
            </a:r>
            <a:r>
              <a:rPr lang="en-US" sz="1100" dirty="0" smtClean="0">
                <a:latin typeface="+mn-lt"/>
                <a:cs typeface="Courier New"/>
              </a:rPr>
              <a:t>: The </a:t>
            </a:r>
            <a:r>
              <a:rPr lang="en-US" sz="1100" dirty="0">
                <a:latin typeface="+mn-lt"/>
                <a:cs typeface="Courier New"/>
              </a:rPr>
              <a:t>DAS issues DAS_READY, consumes the mission requirements and invokes the TS to process the inputs or issues MISSION_ABORTED if the mission requirements are not compatible with its current capabilities.  Note that this is a peculiar use of this message, which normally comes from a DAS.  In </a:t>
            </a:r>
            <a:r>
              <a:rPr lang="en-US" sz="1100" dirty="0" err="1">
                <a:latin typeface="+mn-lt"/>
                <a:cs typeface="Courier New"/>
              </a:rPr>
              <a:t>BaselineB</a:t>
            </a:r>
            <a:r>
              <a:rPr lang="en-US" sz="1100" dirty="0">
                <a:latin typeface="+mn-lt"/>
                <a:cs typeface="Courier New"/>
              </a:rPr>
              <a:t> there is no "DAS" per se, so sending MISSION_ABORTED really emulates some engineer saying "we don't do that"  The stage is complete when the TH receives MISSION_ABORTED or a result</a:t>
            </a:r>
            <a:r>
              <a:rPr lang="en-US" sz="1100" dirty="0" smtClean="0">
                <a:latin typeface="+mn-lt"/>
                <a:cs typeface="Courier New"/>
              </a:rPr>
              <a:t>. [</a:t>
            </a:r>
            <a:r>
              <a:rPr lang="en-US" sz="1100" dirty="0"/>
              <a:t>Konrad’s response in email dated Dec 20, </a:t>
            </a:r>
            <a:r>
              <a:rPr lang="en-US" sz="1100" dirty="0" smtClean="0"/>
              <a:t>2016]</a:t>
            </a:r>
          </a:p>
          <a:p>
            <a:pPr marL="9525" indent="0" algn="just">
              <a:lnSpc>
                <a:spcPct val="100000"/>
              </a:lnSpc>
              <a:buNone/>
            </a:pPr>
            <a:r>
              <a:rPr lang="en-US" sz="1100" dirty="0" smtClean="0"/>
              <a:t>OR, Continue as usual by </a:t>
            </a:r>
            <a:r>
              <a:rPr lang="en-US" sz="1100" dirty="0" smtClean="0">
                <a:latin typeface="+mn-lt"/>
                <a:cs typeface="Courier New"/>
              </a:rPr>
              <a:t>running the validation tests and report failures via the results message</a:t>
            </a:r>
          </a:p>
          <a:p>
            <a:pPr marL="9525" indent="0" algn="r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cs typeface="Courier New"/>
              </a:rPr>
              <a:t>Lets make this decision by the next call.</a:t>
            </a:r>
            <a:endParaRPr lang="en-US" sz="1400" dirty="0">
              <a:latin typeface="+mn-lt"/>
              <a:cs typeface="Courier New"/>
            </a:endParaRPr>
          </a:p>
          <a:p>
            <a:pPr marL="9525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11087437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0477996" y="859786"/>
            <a:ext cx="1218883" cy="29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TA</a:t>
            </a:r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7650959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041518" y="825694"/>
            <a:ext cx="1218883" cy="31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TH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23952" y="1169678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DAS_ERROR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323952" y="1540556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DAS_READY</a:t>
            </a:r>
            <a:endParaRPr lang="en-US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041518" y="1193016"/>
            <a:ext cx="4655361" cy="690626"/>
            <a:chOff x="1733550" y="3712519"/>
            <a:chExt cx="5600700" cy="131370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7041518" y="1193016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4995" y="2610604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validateBaselineApplication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24995" y="2858914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TA_ACK/TA_ERROR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7817600" y="2876607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>
            <a:off x="7817600" y="3123380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862517" y="513131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done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62517" y="537962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7855122" y="5397315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10800000" flipH="1">
            <a:off x="7855122" y="56440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863324" y="3721515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MISSION_ABORTED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63324" y="3969825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7855929" y="398751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 flipH="1">
            <a:off x="7855929" y="4234291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7023648" y="3685112"/>
            <a:ext cx="4655361" cy="69327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1903" y="3669326"/>
            <a:ext cx="68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optional</a:t>
            </a:r>
            <a:endParaRPr lang="en-US" sz="10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72633" y="4031749"/>
            <a:ext cx="530914" cy="390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2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Stage</a:t>
            </a:r>
            <a:br>
              <a:rPr lang="en-US" dirty="0" smtClean="0"/>
            </a:br>
            <a:r>
              <a:rPr lang="en-US" sz="1400" dirty="0"/>
              <a:t>(see communications API v1.1 for description)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 marL="233363" indent="-233363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="1">
                <a:latin typeface="Arial" pitchFamily="34" charset="0"/>
                <a:cs typeface="Arial" pitchFamily="34" charset="0"/>
              </a:defRPr>
            </a:lvl1pPr>
            <a:lvl2pPr marL="509588" indent="-22542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–"/>
              <a:defRPr sz="2000" b="1">
                <a:latin typeface="Arial" pitchFamily="34" charset="0"/>
                <a:cs typeface="Arial" pitchFamily="34" charset="0"/>
              </a:defRPr>
            </a:lvl2pPr>
            <a:lvl3pPr marL="854075" indent="-22383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3pPr>
            <a:lvl4pPr marL="1035050" indent="-18097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1400" b="1">
                <a:latin typeface="Arial" pitchFamily="34" charset="0"/>
                <a:cs typeface="Arial" pitchFamily="34" charset="0"/>
              </a:defRPr>
            </a:lvl4pPr>
            <a:lvl5pPr marL="796925" indent="0" algn="l" eaLnBrk="1" hangingPunct="1">
              <a:spcBef>
                <a:spcPts val="600"/>
              </a:spcBef>
              <a:defRPr sz="1600" b="1">
                <a:latin typeface="Arial" pitchFamily="34" charset="0"/>
                <a:cs typeface="Arial" pitchFamily="34" charset="0"/>
              </a:defRPr>
            </a:lvl5pPr>
            <a:lvl6pPr marL="1147763" indent="0" algn="l" eaLnBrk="1" hangingPunct="1">
              <a:spcBef>
                <a:spcPts val="600"/>
              </a:spcBef>
              <a:defRPr sz="1400" b="1">
                <a:latin typeface="Arial" pitchFamily="34" charset="0"/>
                <a:cs typeface="Arial" pitchFamily="34" charset="0"/>
              </a:defRPr>
            </a:lvl6pPr>
            <a:lvl7pPr marL="1319213" indent="-17938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2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kern="0" dirty="0" smtClean="0">
                <a:solidFill>
                  <a:sysClr val="windowText" lastClr="000000"/>
                </a:solidFill>
              </a:rPr>
              <a:t>DAS adaptation turned ON for this stage</a:t>
            </a: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The DAS will analyze the mission and location service to see if there is a solution</a:t>
            </a:r>
          </a:p>
          <a:p>
            <a:pPr lvl="2"/>
            <a:r>
              <a:rPr lang="en-US" kern="0" dirty="0" smtClean="0">
                <a:solidFill>
                  <a:sysClr val="windowText" lastClr="000000"/>
                </a:solidFill>
              </a:rPr>
              <a:t>If solution exists proceed to validation testing; If no solution exists send MISSION_ABORTED and quit</a:t>
            </a: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The TS will evaluate the system behavior by running the validation tests</a:t>
            </a:r>
          </a:p>
          <a:p>
            <a:pPr lvl="2"/>
            <a:r>
              <a:rPr lang="en-US" kern="0" dirty="0" smtClean="0">
                <a:solidFill>
                  <a:sysClr val="windowText" lastClr="000000"/>
                </a:solidFill>
              </a:rPr>
              <a:t>Using the </a:t>
            </a:r>
            <a:r>
              <a:rPr lang="en-US" kern="0" dirty="0" smtClean="0">
                <a:solidFill>
                  <a:srgbClr val="0235AD"/>
                </a:solidFill>
              </a:rPr>
              <a:t>DAS generated </a:t>
            </a:r>
            <a:r>
              <a:rPr lang="en-US" kern="0" dirty="0" smtClean="0">
                <a:solidFill>
                  <a:sysClr val="windowText" lastClr="000000"/>
                </a:solidFill>
              </a:rPr>
              <a:t>client and server applications</a:t>
            </a:r>
          </a:p>
          <a:p>
            <a:pPr lvl="2"/>
            <a:r>
              <a:rPr lang="en-US" kern="0" dirty="0" smtClean="0">
                <a:solidFill>
                  <a:sysClr val="windowText" lastClr="000000"/>
                </a:solidFill>
              </a:rPr>
              <a:t>Using the mission and location providers described in the TH 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adaptAndValidateApplication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message</a:t>
            </a:r>
          </a:p>
          <a:p>
            <a:r>
              <a:rPr lang="en-US" kern="0" dirty="0" smtClean="0">
                <a:solidFill>
                  <a:sysClr val="windowText" lastClr="000000"/>
                </a:solidFill>
              </a:rPr>
              <a:t>This stage is invoked by calling </a:t>
            </a:r>
            <a:r>
              <a:rPr lang="en-US" kern="0" dirty="0" err="1">
                <a:solidFill>
                  <a:sysClr val="windowText" lastClr="000000"/>
                </a:solidFill>
              </a:rPr>
              <a:t>adaptAndValidateApplication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URI: </a:t>
            </a:r>
            <a:r>
              <a:rPr lang="en-US" kern="0" dirty="0" smtClean="0">
                <a:solidFill>
                  <a:sysClr val="windowText" lastClr="000000"/>
                </a:solidFill>
                <a:hlinkClick r:id="rId2"/>
              </a:rPr>
              <a:t>http://brass-ta/action/adaptAndValidateApplication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Body description of message = </a:t>
            </a:r>
            <a:r>
              <a:rPr lang="en-US" kern="0" dirty="0" smtClean="0">
                <a:solidFill>
                  <a:srgbClr val="0235AD"/>
                </a:solidFill>
              </a:rPr>
              <a:t>should be configured by the TH to represent </a:t>
            </a:r>
            <a:r>
              <a:rPr lang="en-US" i="1" kern="0" dirty="0" smtClean="0">
                <a:solidFill>
                  <a:srgbClr val="0235AD"/>
                </a:solidFill>
              </a:rPr>
              <a:t>the same test previously described in Baseline Stage B</a:t>
            </a:r>
            <a:endParaRPr lang="en-US" i="1" kern="0" dirty="0" smtClean="0">
              <a:solidFill>
                <a:srgbClr val="0235AD"/>
              </a:solidFill>
              <a:sym typeface="Wingdings" panose="05000000000000000000" pitchFamily="2" charset="2"/>
            </a:endParaRPr>
          </a:p>
          <a:p>
            <a:pPr lvl="1"/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7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Stage Interaction </a:t>
            </a:r>
            <a:br>
              <a:rPr lang="en-US" dirty="0" smtClean="0"/>
            </a:br>
            <a:r>
              <a:rPr lang="en-US" dirty="0" smtClean="0"/>
              <a:t>Test Control and Test Action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5353" y="1289304"/>
            <a:ext cx="6287671" cy="46542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Test Control 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Defined in the communication API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Action Messages</a:t>
            </a:r>
          </a:p>
          <a:p>
            <a:pPr marL="284163" lvl="1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Done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POST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brass-th/</a:t>
            </a:r>
            <a:r>
              <a:rPr lang="en-US" sz="1800" dirty="0" smtClean="0">
                <a:latin typeface="Courier New"/>
                <a:cs typeface="Courier New"/>
                <a:hlinkClick r:id="rId2"/>
              </a:rPr>
              <a:t>action/done</a:t>
            </a:r>
            <a:endParaRPr lang="en-US" sz="1800" dirty="0" smtClean="0">
              <a:latin typeface="Courier New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+mn-lt"/>
                <a:cs typeface="Courier New"/>
              </a:rPr>
              <a:t>Only expected if the mission &amp; environment parameters are different from the baseline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+mn-lt"/>
                <a:cs typeface="Courier New"/>
              </a:rPr>
              <a:t>Challenge</a:t>
            </a:r>
            <a:r>
              <a:rPr lang="en-US" sz="1100" dirty="0">
                <a:latin typeface="+mn-lt"/>
                <a:cs typeface="Courier New"/>
              </a:rPr>
              <a:t>: </a:t>
            </a:r>
            <a:r>
              <a:rPr lang="en-US" sz="1100" dirty="0" smtClean="0">
                <a:latin typeface="+mn-lt"/>
                <a:cs typeface="Courier New"/>
              </a:rPr>
              <a:t>The </a:t>
            </a:r>
            <a:r>
              <a:rPr lang="en-US" sz="1100" dirty="0">
                <a:latin typeface="+mn-lt"/>
                <a:cs typeface="Courier New"/>
              </a:rPr>
              <a:t>DAS issues DAS_READY, consumes the mission requirements, issues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cs typeface="Courier New"/>
              </a:rPr>
              <a:t>PERTURBATION_DETECTED, and decides whether adaptation is feasible.  If not,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cs typeface="Courier New"/>
              </a:rPr>
              <a:t>MISSION_ABORTED is issued and the test is done.  If adaptation is attempts,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cs typeface="Courier New"/>
              </a:rPr>
              <a:t>ADAPTING/ADAPTATION_COMPLETED are sent and thereafter the DAS performs an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cs typeface="Courier New"/>
              </a:rPr>
              <a:t>implicit transition to a deployed mode and process the inputs and sends a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cs typeface="Courier New"/>
              </a:rPr>
              <a:t>result.  The stage is complete when the TH receives MISSION_ABORTED or a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cs typeface="Courier New"/>
              </a:rPr>
              <a:t>result</a:t>
            </a:r>
            <a:r>
              <a:rPr lang="en-US" sz="1100" dirty="0" smtClean="0">
                <a:latin typeface="+mn-lt"/>
                <a:cs typeface="Courier New"/>
              </a:rPr>
              <a:t>. </a:t>
            </a:r>
            <a:r>
              <a:rPr lang="en-US" sz="1100" dirty="0">
                <a:cs typeface="Courier New"/>
              </a:rPr>
              <a:t>[</a:t>
            </a:r>
            <a:r>
              <a:rPr lang="en-US" sz="1100" dirty="0" err="1"/>
              <a:t>Konrad’s</a:t>
            </a:r>
            <a:r>
              <a:rPr lang="en-US" sz="1100" dirty="0"/>
              <a:t> response in email dated Dec 20, 2016]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cs typeface="Courier New"/>
              </a:rPr>
              <a:t>Lets make this decision by the next call.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7836399" y="14197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7836399" y="1790666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 flipH="1">
            <a:off x="7843496" y="2144309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850891" y="1879843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 flipH="1">
            <a:off x="11087437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0477996" y="859786"/>
            <a:ext cx="1218883" cy="29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TA</a:t>
            </a:r>
            <a:endParaRPr lang="en-US" sz="1400" b="1" dirty="0"/>
          </a:p>
        </p:txBody>
      </p:sp>
      <p:cxnSp>
        <p:nvCxnSpPr>
          <p:cNvPr id="59" name="Straight Connector 58"/>
          <p:cNvCxnSpPr/>
          <p:nvPr/>
        </p:nvCxnSpPr>
        <p:spPr bwMode="auto">
          <a:xfrm flipH="1">
            <a:off x="7650959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041518" y="825694"/>
            <a:ext cx="1218883" cy="31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TH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323952" y="1169678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DAS_ERROR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23952" y="1540556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DAS_READY</a:t>
            </a:r>
            <a:endParaRPr lang="en-US" sz="12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7041518" y="1193016"/>
            <a:ext cx="4655361" cy="690626"/>
            <a:chOff x="1733550" y="3712519"/>
            <a:chExt cx="5600700" cy="1313706"/>
          </a:xfrm>
        </p:grpSpPr>
        <p:sp>
          <p:nvSpPr>
            <p:cNvPr id="73" name="Rectangle 72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4" name="Straight Connector 73"/>
            <p:cNvCxnSpPr>
              <a:stCxn id="73" idx="1"/>
              <a:endCxn id="73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7041518" y="1193016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824995" y="247299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adaptAndValidateApplication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4995" y="272130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TA_ACK/TA_ERROR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7817600" y="2738995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0800000">
            <a:off x="7817600" y="298576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7862517" y="5591170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done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62517" y="5872327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 flipH="1">
            <a:off x="7855122" y="5890020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10800000" flipH="1">
            <a:off x="7855122" y="6136793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863324" y="418204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MISSION_ABORTED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3324" y="4890216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7855929" y="4448051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10800000" flipH="1">
            <a:off x="7855929" y="5154682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grpSp>
        <p:nvGrpSpPr>
          <p:cNvPr id="105" name="Group 104"/>
          <p:cNvGrpSpPr/>
          <p:nvPr/>
        </p:nvGrpSpPr>
        <p:grpSpPr>
          <a:xfrm>
            <a:off x="7040634" y="4183937"/>
            <a:ext cx="4655361" cy="690626"/>
            <a:chOff x="1733550" y="3712519"/>
            <a:chExt cx="5600700" cy="1313706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07" name="Straight Connector 106"/>
            <p:cNvCxnSpPr>
              <a:stCxn id="106" idx="1"/>
              <a:endCxn id="106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8" name="TextBox 107"/>
          <p:cNvSpPr txBox="1"/>
          <p:nvPr/>
        </p:nvSpPr>
        <p:spPr>
          <a:xfrm>
            <a:off x="7040634" y="4183937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50959" y="4542479"/>
            <a:ext cx="343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ADAPTING </a:t>
            </a:r>
            <a:r>
              <a:rPr lang="en-US" sz="1200" dirty="0" smtClean="0">
                <a:solidFill>
                  <a:srgbClr val="000000"/>
                </a:solidFill>
              </a:rPr>
              <a:t>and/or </a:t>
            </a:r>
            <a:r>
              <a:rPr lang="en-US" sz="1200" dirty="0" smtClean="0">
                <a:solidFill>
                  <a:srgbClr val="000000"/>
                </a:solidFill>
              </a:rPr>
              <a:t>ADAPTION_COMPLETED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 flipH="1">
            <a:off x="7865992" y="4808482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7883450" y="3317181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PERTURBATION_DETECTED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 bwMode="auto">
          <a:xfrm flipH="1">
            <a:off x="7876055" y="3583184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873387" y="355542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 rot="10800000" flipH="1">
            <a:off x="7865992" y="3819894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>
            <a:off x="6349430" y="4542479"/>
            <a:ext cx="58562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7061914" y="3317181"/>
            <a:ext cx="4655361" cy="690626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5056" y="3301791"/>
            <a:ext cx="811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optional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455008" y="3609567"/>
            <a:ext cx="58562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8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3082" y="2638640"/>
            <a:ext cx="10915522" cy="3485069"/>
          </a:xfrm>
        </p:spPr>
        <p:txBody>
          <a:bodyPr/>
          <a:lstStyle/>
          <a:p>
            <a:r>
              <a:rPr lang="en-US" dirty="0" smtClean="0"/>
              <a:t>Baseline Stage A provides a smoke test for the system upon delivery and is expected to ALWAYS pass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LL Executing a Smoke Test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014127" y="1324802"/>
            <a:ext cx="4160570" cy="914400"/>
            <a:chOff x="3383198" y="1324802"/>
            <a:chExt cx="4160570" cy="914400"/>
          </a:xfrm>
        </p:grpSpPr>
        <p:sp>
          <p:nvSpPr>
            <p:cNvPr id="9" name="Rectangle 8"/>
            <p:cNvSpPr/>
            <p:nvPr/>
          </p:nvSpPr>
          <p:spPr>
            <a:xfrm>
              <a:off x="5572972" y="1324802"/>
              <a:ext cx="1970796" cy="914400"/>
            </a:xfrm>
            <a:prstGeom prst="rect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Execute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Baseline Stage 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83198" y="1324802"/>
              <a:ext cx="1970796" cy="914400"/>
            </a:xfrm>
            <a:prstGeom prst="rect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Bring up VM</a:t>
              </a:r>
            </a:p>
          </p:txBody>
        </p:sp>
        <p:cxnSp>
          <p:nvCxnSpPr>
            <p:cNvPr id="11" name="Straight Arrow Connector 10"/>
            <p:cNvCxnSpPr>
              <a:stCxn id="10" idx="3"/>
              <a:endCxn id="9" idx="1"/>
            </p:cNvCxnSpPr>
            <p:nvPr/>
          </p:nvCxnSpPr>
          <p:spPr>
            <a:xfrm>
              <a:off x="5353994" y="1782002"/>
              <a:ext cx="2189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60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182" y="2485358"/>
            <a:ext cx="11780980" cy="13247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 in parallel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</a:t>
            </a:r>
            <a:r>
              <a:rPr lang="en-US" sz="1400" b="1" dirty="0" smtClean="0">
                <a:solidFill>
                  <a:schemeClr val="tx1"/>
                </a:solidFill>
              </a:rPr>
              <a:t>r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serialize in another test enclave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3082" y="4018178"/>
            <a:ext cx="10915522" cy="2105531"/>
          </a:xfrm>
        </p:spPr>
        <p:txBody>
          <a:bodyPr/>
          <a:lstStyle/>
          <a:p>
            <a:r>
              <a:rPr lang="en-US" dirty="0" smtClean="0"/>
              <a:t>Baseline Stage B and Challenge Stage presented with the same test parameters</a:t>
            </a:r>
          </a:p>
          <a:p>
            <a:r>
              <a:rPr lang="en-US" dirty="0" smtClean="0"/>
              <a:t>BBN currently believes we should be able to run a single instance in Baseline Stage B </a:t>
            </a:r>
            <a:r>
              <a:rPr lang="en-US" dirty="0" smtClean="0">
                <a:sym typeface="Wingdings"/>
              </a:rPr>
              <a:t> Challenge Stage</a:t>
            </a:r>
          </a:p>
          <a:p>
            <a:pPr lvl="1"/>
            <a:r>
              <a:rPr lang="en-US" dirty="0" smtClean="0">
                <a:sym typeface="Wingdings"/>
              </a:rPr>
              <a:t>However, they have not actually tested this way</a:t>
            </a:r>
          </a:p>
          <a:p>
            <a:r>
              <a:rPr lang="en-US" dirty="0" smtClean="0">
                <a:sym typeface="Wingdings"/>
              </a:rPr>
              <a:t>LL can expect 100% reliability in running the Challenge Stage in parallel or serially (by starting up a new test enclave with same parameters after running Baseline Stage B)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LL Executing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12673" y="1390495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Baseline Stage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899" y="1390495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Bring up VM</a:t>
            </a: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2393695" y="1847695"/>
            <a:ext cx="2189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37480" y="1390495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Challenge Stage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12673" y="2693392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Challenge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2899" y="2693392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Bring up VM</a:t>
            </a: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2393695" y="3150592"/>
            <a:ext cx="2189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3"/>
            <a:endCxn id="13" idx="1"/>
          </p:cNvCxnSpPr>
          <p:nvPr/>
        </p:nvCxnSpPr>
        <p:spPr>
          <a:xfrm>
            <a:off x="4583469" y="1847695"/>
            <a:ext cx="85401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9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3082" y="2941505"/>
            <a:ext cx="10915522" cy="5067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Phase 1 CP2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Tactical situation awareness </a:t>
            </a:r>
            <a:r>
              <a:rPr lang="en-US" sz="2400" dirty="0" smtClean="0"/>
              <a:t>- </a:t>
            </a:r>
            <a:r>
              <a:rPr lang="en-US" sz="2400" dirty="0"/>
              <a:t>Handling the impact of changes in deployment scale and other factors that impact resource </a:t>
            </a:r>
            <a:r>
              <a:rPr lang="en-US" sz="2400" dirty="0" smtClean="0"/>
              <a:t>consumption</a:t>
            </a:r>
          </a:p>
          <a:p>
            <a:pPr lvl="1"/>
            <a:r>
              <a:rPr lang="en-US" sz="2000" dirty="0" smtClean="0"/>
              <a:t>Supporting tactical situational awareness applications over changing environment constraints, mission requirements (update rate and number of clients) are scaled.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1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/</a:t>
            </a:r>
            <a:r>
              <a:rPr lang="en-US" sz="2400" dirty="0"/>
              <a:t>/ network capacity</a:t>
            </a:r>
          </a:p>
          <a:p>
            <a:pPr lvl="1"/>
            <a:r>
              <a:rPr lang="en-US" sz="2200" dirty="0"/>
              <a:t>bandwidth : 1000, range (0, 10000000</a:t>
            </a:r>
            <a:r>
              <a:rPr lang="en-US" sz="2200" dirty="0" smtClean="0"/>
              <a:t>)</a:t>
            </a:r>
          </a:p>
          <a:p>
            <a:pPr lvl="1"/>
            <a:endParaRPr lang="en-US" sz="2400" dirty="0"/>
          </a:p>
          <a:p>
            <a:r>
              <a:rPr lang="en-US" sz="2400" dirty="0"/>
              <a:t>//number of client devices</a:t>
            </a:r>
          </a:p>
          <a:p>
            <a:pPr lvl="1"/>
            <a:r>
              <a:rPr lang="en-US" sz="2200" dirty="0"/>
              <a:t>count: 2, range (2, </a:t>
            </a:r>
            <a:r>
              <a:rPr lang="en-US" sz="2200" dirty="0" smtClean="0"/>
              <a:t>20)</a:t>
            </a:r>
          </a:p>
          <a:p>
            <a:pPr lvl="1"/>
            <a:endParaRPr lang="en-US" sz="2400" dirty="0"/>
          </a:p>
          <a:p>
            <a:r>
              <a:rPr lang="en-US" sz="2400" dirty="0"/>
              <a:t>// time between SA reports (in milliseconds)</a:t>
            </a:r>
          </a:p>
          <a:p>
            <a:pPr lvl="1"/>
            <a:r>
              <a:rPr lang="en-US" sz="2200" dirty="0" err="1"/>
              <a:t>latestSABroadcastIntervalMS</a:t>
            </a:r>
            <a:r>
              <a:rPr lang="en-US" sz="2200" dirty="0"/>
              <a:t>: </a:t>
            </a:r>
            <a:r>
              <a:rPr lang="en-US" sz="2200" dirty="0" smtClean="0"/>
              <a:t>2000, range(1000, 60000)</a:t>
            </a:r>
          </a:p>
          <a:p>
            <a:pPr lvl="1"/>
            <a:endParaRPr lang="en-US" sz="2400" dirty="0"/>
          </a:p>
          <a:p>
            <a:r>
              <a:rPr lang="en-US" sz="2400" dirty="0"/>
              <a:t>// time between image reports (in milliseconds)</a:t>
            </a:r>
          </a:p>
          <a:p>
            <a:pPr lvl="1"/>
            <a:r>
              <a:rPr lang="en-US" sz="2200" dirty="0" err="1"/>
              <a:t>imageBroadcastIntervalMS</a:t>
            </a:r>
            <a:r>
              <a:rPr lang="en-US" sz="2200" dirty="0"/>
              <a:t>: 1000, range(1000, 60000)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3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7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33082" y="2835716"/>
            <a:ext cx="10915522" cy="32879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SAME interaction model as CP1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d</a:t>
            </a:r>
            <a:r>
              <a:rPr lang="en-US" sz="2200" dirty="0" smtClean="0"/>
              <a:t>ifferent perturbations</a:t>
            </a:r>
          </a:p>
          <a:p>
            <a:pPr lvl="1"/>
            <a:r>
              <a:rPr lang="en-US" sz="2000" i="1" dirty="0" smtClean="0"/>
              <a:t>done </a:t>
            </a:r>
            <a:r>
              <a:rPr lang="en-US" sz="2000" dirty="0"/>
              <a:t>message </a:t>
            </a:r>
            <a:r>
              <a:rPr lang="en-US" sz="2000" dirty="0" smtClean="0"/>
              <a:t>definition will be different than CP1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LL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IMMoRTALS</a:t>
            </a:r>
            <a:r>
              <a:rPr lang="en-US" dirty="0" smtClean="0"/>
              <a:t> System Components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161842" y="1793615"/>
            <a:ext cx="598274" cy="1371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TA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29600" y="1068512"/>
            <a:ext cx="3647326" cy="145020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942528" y="3002914"/>
            <a:ext cx="1661984" cy="6858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DAS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5302" y="1832919"/>
            <a:ext cx="1219200" cy="1371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1565692" y="1909119"/>
            <a:ext cx="1600200" cy="609600"/>
          </a:xfrm>
          <a:prstGeom prst="leftRight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Test </a:t>
            </a:r>
            <a:r>
              <a:rPr lang="en-US" sz="1000" b="1" dirty="0" smtClean="0">
                <a:latin typeface="Arial" pitchFamily="-110" charset="0"/>
              </a:rPr>
              <a:t>Action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Messages</a:t>
            </a:r>
          </a:p>
        </p:txBody>
      </p:sp>
      <p:sp>
        <p:nvSpPr>
          <p:cNvPr id="13" name="Left-Right Arrow 12"/>
          <p:cNvSpPr/>
          <p:nvPr/>
        </p:nvSpPr>
        <p:spPr bwMode="auto">
          <a:xfrm>
            <a:off x="1565692" y="2556819"/>
            <a:ext cx="1600200" cy="609600"/>
          </a:xfrm>
          <a:prstGeom prst="leftRight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Test Control Messages</a:t>
            </a:r>
          </a:p>
        </p:txBody>
      </p:sp>
      <p:sp>
        <p:nvSpPr>
          <p:cNvPr id="14" name="Down Arrow 13"/>
          <p:cNvSpPr/>
          <p:nvPr/>
        </p:nvSpPr>
        <p:spPr bwMode="auto">
          <a:xfrm>
            <a:off x="457702" y="3242619"/>
            <a:ext cx="914400" cy="68580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TH Log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534760" y="4527470"/>
            <a:ext cx="67818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F</a:t>
            </a: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13086" y="5138757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itchFamily="-110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113086" y="5519757"/>
            <a:ext cx="274320" cy="27432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itchFamily="-110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113086" y="5900757"/>
            <a:ext cx="274320" cy="27432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itchFamily="-11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4179" y="5150612"/>
            <a:ext cx="164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latin typeface="Arial" pitchFamily="-110" charset="0"/>
              </a:rPr>
              <a:t>LL-provided component</a:t>
            </a:r>
            <a:endParaRPr lang="en-US" sz="1000" b="1" dirty="0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4179" y="5539232"/>
            <a:ext cx="234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Arial" pitchFamily="-110" charset="0"/>
              </a:rPr>
              <a:t>Performer-provided component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4179" y="5927852"/>
            <a:ext cx="234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Arial" pitchFamily="-110" charset="0"/>
              </a:rPr>
              <a:t>Challenge Problem system</a:t>
            </a:r>
          </a:p>
        </p:txBody>
      </p:sp>
      <p:sp>
        <p:nvSpPr>
          <p:cNvPr id="22" name="Left-Right Arrow 21"/>
          <p:cNvSpPr/>
          <p:nvPr/>
        </p:nvSpPr>
        <p:spPr bwMode="auto">
          <a:xfrm>
            <a:off x="5578260" y="5114043"/>
            <a:ext cx="611771" cy="322329"/>
          </a:xfrm>
          <a:prstGeom prst="leftRight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0833" y="5150612"/>
            <a:ext cx="286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latin typeface="Arial" pitchFamily="-110" charset="0"/>
              </a:rPr>
              <a:t>Communication channel defined in this API</a:t>
            </a:r>
            <a:endParaRPr lang="en-US" sz="1000" b="1" dirty="0">
              <a:latin typeface="Arial" pitchFamily="-11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0833" y="5539232"/>
            <a:ext cx="164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latin typeface="Arial" pitchFamily="-110" charset="0"/>
              </a:rPr>
              <a:t>Not defined in this API</a:t>
            </a:r>
            <a:endParaRPr lang="en-US" sz="1000" b="1" dirty="0">
              <a:latin typeface="Arial" pitchFamily="-110" charset="0"/>
            </a:endParaRPr>
          </a:p>
        </p:txBody>
      </p:sp>
      <p:sp>
        <p:nvSpPr>
          <p:cNvPr id="25" name="Left-Right Arrow 24"/>
          <p:cNvSpPr/>
          <p:nvPr/>
        </p:nvSpPr>
        <p:spPr bwMode="auto">
          <a:xfrm>
            <a:off x="5578260" y="5502228"/>
            <a:ext cx="611771" cy="322329"/>
          </a:xfrm>
          <a:prstGeom prst="left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987460" y="5062557"/>
            <a:ext cx="6012592" cy="1219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8561768" y="3807689"/>
            <a:ext cx="914400" cy="685800"/>
          </a:xfrm>
          <a:prstGeom prst="down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err="1" smtClean="0">
                <a:latin typeface="Arial" pitchFamily="-110" charset="0"/>
              </a:rPr>
              <a:t>DAS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Log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>
            <a:off x="7494968" y="3794303"/>
            <a:ext cx="914400" cy="685800"/>
          </a:xfrm>
          <a:prstGeom prst="up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0" charset="0"/>
              </a:rPr>
              <a:t>Tes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0" charset="0"/>
              </a:rPr>
              <a:t>Data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1026" name="Picture 2" descr="C:\Users\je22818\Desktop\android-phone-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74514" y="1070919"/>
            <a:ext cx="41986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je22818\Desktop\android-phone-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62308" y="1706125"/>
            <a:ext cx="41986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22818\Desktop\computer-server-icon-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0273" y="1340046"/>
            <a:ext cx="605462" cy="9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2"/>
          <p:cNvSpPr/>
          <p:nvPr/>
        </p:nvSpPr>
        <p:spPr bwMode="auto">
          <a:xfrm>
            <a:off x="3139339" y="945223"/>
            <a:ext cx="9049486" cy="278027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Flowchart: Magnetic Disk 29"/>
          <p:cNvSpPr/>
          <p:nvPr/>
        </p:nvSpPr>
        <p:spPr>
          <a:xfrm>
            <a:off x="5881388" y="3039490"/>
            <a:ext cx="914400" cy="612648"/>
          </a:xfrm>
          <a:prstGeom prst="flowChartMagneticDisk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KB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476168" y="1528119"/>
            <a:ext cx="767167" cy="2654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476168" y="1809801"/>
            <a:ext cx="1218215" cy="4041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57340" y="1347122"/>
            <a:ext cx="209935" cy="25420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30" idx="2"/>
          </p:cNvCxnSpPr>
          <p:nvPr/>
        </p:nvCxnSpPr>
        <p:spPr>
          <a:xfrm>
            <a:off x="5604512" y="3345814"/>
            <a:ext cx="27687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008174" y="1070919"/>
            <a:ext cx="628824" cy="457734"/>
            <a:chOff x="6256367" y="2595072"/>
            <a:chExt cx="628824" cy="457734"/>
          </a:xfrm>
        </p:grpSpPr>
        <p:pic>
          <p:nvPicPr>
            <p:cNvPr id="46" name="Picture 6" descr="C:\Users\je22818\Desktop\applicationxexecutablescrip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367" y="2595072"/>
              <a:ext cx="384285" cy="38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533812" y="2683474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pic>
        <p:nvPicPr>
          <p:cNvPr id="49" name="Picture 6" descr="C:\Users\je22818\Desktop\applicationxexecutabl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3476" y="2083840"/>
            <a:ext cx="384285" cy="3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10840851" y="2964645"/>
            <a:ext cx="336031" cy="436013"/>
            <a:chOff x="3398519" y="1318721"/>
            <a:chExt cx="548640" cy="731520"/>
          </a:xfrm>
        </p:grpSpPr>
        <p:sp>
          <p:nvSpPr>
            <p:cNvPr id="56" name="Rounded Rectangle 55"/>
            <p:cNvSpPr/>
            <p:nvPr/>
          </p:nvSpPr>
          <p:spPr bwMode="auto">
            <a:xfrm>
              <a:off x="3398519" y="1318721"/>
              <a:ext cx="548640" cy="7315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3469640" y="1444145"/>
              <a:ext cx="36576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469640" y="152400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469640" y="1596545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469640" y="168448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469640" y="177359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469640" y="185267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469640" y="196237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469640" y="163830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3469640" y="182245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pic>
        <p:nvPicPr>
          <p:cNvPr id="66" name="Picture 6" descr="C:\Users\je22818\Desktop\applicationxexecutabl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7321" y="2973072"/>
            <a:ext cx="384285" cy="3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9193684" y="305642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Checker</a:t>
            </a:r>
            <a:endParaRPr lang="en-US" sz="1400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7312507" y="1038212"/>
            <a:ext cx="336031" cy="436013"/>
            <a:chOff x="3398519" y="1318721"/>
            <a:chExt cx="548640" cy="731520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3398519" y="1318721"/>
              <a:ext cx="548640" cy="7315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469640" y="1444145"/>
              <a:ext cx="36576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469640" y="152400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469640" y="1596545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469640" y="168448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469640" y="177359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469640" y="185267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469640" y="196237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469640" y="163830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469640" y="182245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6984640" y="1492785"/>
            <a:ext cx="1078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Validation </a:t>
            </a:r>
          </a:p>
          <a:p>
            <a:pPr algn="ctr"/>
            <a:r>
              <a:rPr lang="en-US" sz="1400" b="1" dirty="0" smtClean="0"/>
              <a:t>tests</a:t>
            </a:r>
            <a:endParaRPr lang="en-US" sz="14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863237" y="1256218"/>
            <a:ext cx="35391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568515" y="3392766"/>
            <a:ext cx="855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Test log</a:t>
            </a:r>
            <a:endParaRPr lang="en-US" sz="1400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1008866" y="255681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53" idx="3"/>
          </p:cNvCxnSpPr>
          <p:nvPr/>
        </p:nvCxnSpPr>
        <p:spPr>
          <a:xfrm flipH="1">
            <a:off x="10085275" y="3210310"/>
            <a:ext cx="6091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8409368" y="3086999"/>
            <a:ext cx="410905" cy="432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98728" y="2731625"/>
            <a:ext cx="100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Summary</a:t>
            </a:r>
          </a:p>
          <a:p>
            <a:pPr algn="ctr"/>
            <a:r>
              <a:rPr lang="en-US" sz="1400" b="1" dirty="0" smtClean="0"/>
              <a:t>results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08174" y="1485838"/>
            <a:ext cx="1386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Baseline apps</a:t>
            </a:r>
            <a:endParaRPr lang="en-US" sz="14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5618" y="2556819"/>
            <a:ext cx="1" cy="4162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Diagonal Stripe 1023"/>
          <p:cNvSpPr/>
          <p:nvPr/>
        </p:nvSpPr>
        <p:spPr>
          <a:xfrm rot="8068828">
            <a:off x="5769885" y="1497129"/>
            <a:ext cx="914400" cy="914400"/>
          </a:xfrm>
          <a:prstGeom prst="diagStripe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028" name="Straight Arrow Connector 1027"/>
          <p:cNvCxnSpPr/>
          <p:nvPr/>
        </p:nvCxnSpPr>
        <p:spPr>
          <a:xfrm>
            <a:off x="5013789" y="1383321"/>
            <a:ext cx="1078786" cy="2180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16029" y="2469674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Generated app</a:t>
            </a:r>
            <a:endParaRPr lang="en-US" sz="1400" b="1" dirty="0"/>
          </a:p>
        </p:txBody>
      </p:sp>
      <p:cxnSp>
        <p:nvCxnSpPr>
          <p:cNvPr id="1030" name="Straight Arrow Connector 1029"/>
          <p:cNvCxnSpPr/>
          <p:nvPr/>
        </p:nvCxnSpPr>
        <p:spPr>
          <a:xfrm flipV="1">
            <a:off x="4611234" y="2213919"/>
            <a:ext cx="1481341" cy="65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6152699" y="17846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OR</a:t>
            </a:r>
            <a:endParaRPr lang="en-US" sz="1400" b="1" dirty="0"/>
          </a:p>
        </p:txBody>
      </p:sp>
      <p:cxnSp>
        <p:nvCxnSpPr>
          <p:cNvPr id="1033" name="Straight Arrow Connector 1032"/>
          <p:cNvCxnSpPr/>
          <p:nvPr/>
        </p:nvCxnSpPr>
        <p:spPr>
          <a:xfrm flipV="1">
            <a:off x="6606669" y="2083840"/>
            <a:ext cx="1610485" cy="86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/>
              <a:t>Verdict expressions for each CP need to be defined and shared with LL (posted on the wiki)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/>
              <a:t>What the contents of the results messages should contain for both CPs</a:t>
            </a:r>
          </a:p>
          <a:p>
            <a:pPr marL="649287" lvl="1" indent="-342900"/>
            <a:r>
              <a:rPr lang="en-US" sz="1600" dirty="0" smtClean="0"/>
              <a:t>For CP1 this is likely a listing of the validation tests run and their PASS/FAIL criteria</a:t>
            </a:r>
          </a:p>
          <a:p>
            <a:pPr marL="866775" lvl="2" indent="-342900"/>
            <a:r>
              <a:rPr lang="en-US" sz="1400" dirty="0" smtClean="0"/>
              <a:t>Team will also provide LL with a comprehensive list of input variables mapping to expected PASS/FAIL criteria</a:t>
            </a:r>
          </a:p>
          <a:p>
            <a:pPr marL="649287" lvl="1" indent="-342900"/>
            <a:r>
              <a:rPr lang="en-US" sz="1600" dirty="0" smtClean="0"/>
              <a:t>For CP2 we discussed obtaining more than the output of the automated checker PASS/FAIL. You should also send us the raw products to calculate that the mission requirements (message rate) and environment constraints (max bandwidth) are being respected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In Baseline Stage B (slide 10) decide whether your system will analyze the mission/environment spec and immediately respond with MISSION_ABORTED or whether it will run the validation tests and report failures (respond in context of both CPs)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strike="sngStrike" dirty="0" smtClean="0"/>
              <a:t>If there is any uncertainty that you cannot send all results in one message then plan on developing a </a:t>
            </a:r>
            <a:r>
              <a:rPr lang="en-US" sz="1800" i="1" strike="sngStrike" dirty="0" smtClean="0"/>
              <a:t>done</a:t>
            </a:r>
            <a:r>
              <a:rPr lang="en-US" sz="1800" strike="sngStrike" dirty="0" smtClean="0"/>
              <a:t> message to let the test harness when a particular stage of testing is </a:t>
            </a:r>
            <a:r>
              <a:rPr lang="en-US" sz="1800" strike="sngStrike" dirty="0" smtClean="0"/>
              <a:t>finished</a:t>
            </a:r>
            <a:r>
              <a:rPr lang="en-US" sz="1800" dirty="0" smtClean="0"/>
              <a:t> </a:t>
            </a:r>
          </a:p>
          <a:p>
            <a:pPr marL="763587" lvl="1" indent="-457200"/>
            <a:r>
              <a:rPr lang="en-US" sz="1600" dirty="0" smtClean="0"/>
              <a:t>Decided to keep </a:t>
            </a:r>
            <a:r>
              <a:rPr lang="en-US" sz="1600" i="1" dirty="0" smtClean="0"/>
              <a:t>done</a:t>
            </a:r>
            <a:r>
              <a:rPr lang="en-US" sz="1600" dirty="0" smtClean="0"/>
              <a:t> message endpoint – removed </a:t>
            </a:r>
            <a:r>
              <a:rPr lang="en-US" sz="1600" i="1" dirty="0" smtClean="0"/>
              <a:t>results</a:t>
            </a:r>
            <a:r>
              <a:rPr lang="en-US" sz="1600" dirty="0" smtClean="0"/>
              <a:t> endpoint</a:t>
            </a:r>
            <a:endParaRPr lang="en-US" sz="1600" strike="sngStrike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Think more about Slide 14 – whether there should be any </a:t>
            </a:r>
            <a:r>
              <a:rPr lang="en-US" sz="1800" i="1" dirty="0" smtClean="0"/>
              <a:t>reset</a:t>
            </a:r>
            <a:r>
              <a:rPr lang="en-US" sz="1800" dirty="0" smtClean="0"/>
              <a:t> commands and/or if we should just plan on running the challenge stage in a different test enclave (i.e. different VM)</a:t>
            </a:r>
          </a:p>
          <a:p>
            <a:pPr marL="627062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BBN Actions </a:t>
            </a:r>
            <a:br>
              <a:rPr lang="en-US" dirty="0" smtClean="0"/>
            </a:br>
            <a:r>
              <a:rPr lang="en-US" dirty="0" smtClean="0"/>
              <a:t>(to be resolved via email/phone prior to next call 1/12)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3082" y="2941505"/>
            <a:ext cx="10915522" cy="5067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Phase 1 CP1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Tactical situation awareness - Mission Requirements Regarding Location </a:t>
            </a:r>
            <a:r>
              <a:rPr lang="en-US" sz="2400" dirty="0" smtClean="0"/>
              <a:t>Collection</a:t>
            </a:r>
          </a:p>
          <a:p>
            <a:pPr lvl="1"/>
            <a:r>
              <a:rPr lang="en-US" sz="2000" dirty="0"/>
              <a:t>Supporting tactical situational awareness applications over changing mission requirements and availability of location providing services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Mission Requirement</a:t>
            </a:r>
          </a:p>
          <a:p>
            <a:pPr marL="0" indent="0">
              <a:buNone/>
            </a:pPr>
            <a:r>
              <a:rPr lang="en-US" sz="2000" dirty="0" err="1" smtClean="0"/>
              <a:t>trustedLocations</a:t>
            </a:r>
            <a:r>
              <a:rPr lang="en-US" sz="2000" dirty="0"/>
              <a:t>: </a:t>
            </a:r>
            <a:r>
              <a:rPr lang="en-US" sz="2000" dirty="0" smtClean="0"/>
              <a:t>false, </a:t>
            </a:r>
            <a:r>
              <a:rPr lang="en-US" sz="2000" dirty="0" err="1" smtClean="0"/>
              <a:t>no_constraint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Location Providers and Interfaces</a:t>
            </a:r>
          </a:p>
          <a:p>
            <a:pPr marL="0" indent="0">
              <a:buNone/>
            </a:pPr>
            <a:r>
              <a:rPr lang="en-US" sz="2000" dirty="0" err="1" smtClean="0"/>
              <a:t>gpsSatellites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sz="2000" dirty="0"/>
              <a:t>, </a:t>
            </a:r>
            <a:r>
              <a:rPr lang="en-US" sz="2000" dirty="0" err="1" smtClean="0"/>
              <a:t>no_constraint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bluetooth</a:t>
            </a:r>
            <a:r>
              <a:rPr lang="en-US" sz="2000" dirty="0"/>
              <a:t>: </a:t>
            </a:r>
            <a:r>
              <a:rPr lang="en-US" sz="2000" dirty="0" smtClean="0"/>
              <a:t>True, </a:t>
            </a:r>
            <a:r>
              <a:rPr lang="en-US" sz="2000" dirty="0" err="1" smtClean="0"/>
              <a:t>no_constraint</a:t>
            </a:r>
            <a:r>
              <a:rPr lang="en-US" sz="2000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usb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dirty="0"/>
              <a:t>, </a:t>
            </a:r>
            <a:r>
              <a:rPr lang="en-US" dirty="0" err="1"/>
              <a:t>no_constraint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internalGps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dirty="0"/>
              <a:t>, </a:t>
            </a:r>
            <a:r>
              <a:rPr lang="en-US" dirty="0" err="1"/>
              <a:t>no_constraint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userInterface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dirty="0"/>
              <a:t>, </a:t>
            </a:r>
            <a:r>
              <a:rPr lang="en-US" dirty="0" err="1"/>
              <a:t>no_constraint</a:t>
            </a:r>
            <a:r>
              <a:rPr lang="en-US" dirty="0"/>
              <a:t>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3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3425801"/>
          </a:xfrm>
        </p:spPr>
        <p:txBody>
          <a:bodyPr/>
          <a:lstStyle/>
          <a:p>
            <a:r>
              <a:rPr lang="en-US" dirty="0" smtClean="0"/>
              <a:t>DAS adaptation turned OFF for this stage</a:t>
            </a:r>
          </a:p>
          <a:p>
            <a:pPr lvl="1"/>
            <a:r>
              <a:rPr lang="en-US" dirty="0" smtClean="0"/>
              <a:t>The TS will evaluate the system behavior by running the validation tests</a:t>
            </a:r>
          </a:p>
          <a:p>
            <a:pPr lvl="2"/>
            <a:r>
              <a:rPr lang="en-US" dirty="0" smtClean="0"/>
              <a:t>Using the </a:t>
            </a:r>
            <a:r>
              <a:rPr lang="en-US" dirty="0" smtClean="0">
                <a:solidFill>
                  <a:srgbClr val="0235AD"/>
                </a:solidFill>
              </a:rPr>
              <a:t>baseline</a:t>
            </a:r>
            <a:r>
              <a:rPr lang="en-US" dirty="0" smtClean="0"/>
              <a:t> client and server applications</a:t>
            </a:r>
          </a:p>
          <a:p>
            <a:pPr lvl="2"/>
            <a:r>
              <a:rPr lang="en-US" dirty="0" smtClean="0"/>
              <a:t>Using the mission and location providers described in the TH </a:t>
            </a:r>
            <a:r>
              <a:rPr lang="en-US" dirty="0" err="1" smtClean="0"/>
              <a:t>validateBaselineApplication</a:t>
            </a:r>
            <a:r>
              <a:rPr lang="en-US" dirty="0" smtClean="0"/>
              <a:t> message (if specified)</a:t>
            </a:r>
          </a:p>
          <a:p>
            <a:r>
              <a:rPr lang="en-US" dirty="0" smtClean="0"/>
              <a:t>This stage is invoked by calling </a:t>
            </a:r>
            <a:r>
              <a:rPr lang="en-US" dirty="0" err="1" smtClean="0"/>
              <a:t>validateBaselineApplication</a:t>
            </a:r>
            <a:endParaRPr lang="en-US" dirty="0"/>
          </a:p>
          <a:p>
            <a:pPr lvl="1"/>
            <a:r>
              <a:rPr lang="en-US" dirty="0"/>
              <a:t>URI: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brass-ta/action/validateBaselineApplication</a:t>
            </a:r>
            <a:endParaRPr lang="en-US" dirty="0" smtClean="0"/>
          </a:p>
          <a:p>
            <a:pPr lvl="1"/>
            <a:r>
              <a:rPr lang="en-US" dirty="0" smtClean="0"/>
              <a:t>Body description of message = </a:t>
            </a:r>
            <a:r>
              <a:rPr lang="en-US" dirty="0" smtClean="0">
                <a:solidFill>
                  <a:srgbClr val="0235AD"/>
                </a:solidFill>
              </a:rPr>
              <a:t>Optional,</a:t>
            </a:r>
            <a:r>
              <a:rPr lang="en-US" dirty="0" smtClean="0">
                <a:solidFill>
                  <a:srgbClr val="0235AD"/>
                </a:solidFill>
                <a:sym typeface="Wingdings" panose="05000000000000000000" pitchFamily="2" charset="2"/>
              </a:rPr>
              <a:t> if None the system will use the “baseline parameters”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A</a:t>
            </a:r>
            <a:br>
              <a:rPr lang="en-US" dirty="0" smtClean="0"/>
            </a:br>
            <a:r>
              <a:rPr lang="en-US" sz="1200" dirty="0" smtClean="0"/>
              <a:t>(see communications API v1.1 for description)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778" y="5014510"/>
            <a:ext cx="1056565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Baseline Stage A executes tests against the system with the original (non-adaptive) software running on the server and clients under in a mission and environment reflective of what was expected when the SW was written (</a:t>
            </a:r>
            <a:r>
              <a:rPr lang="en-US" sz="1400" b="1" i="1" dirty="0" smtClean="0">
                <a:solidFill>
                  <a:schemeClr val="tx1"/>
                </a:solidFill>
              </a:rPr>
              <a:t>baseline scenario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07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 bwMode="auto">
          <a:xfrm flipH="1">
            <a:off x="7836399" y="14197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7836399" y="1790666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0800000" flipH="1">
            <a:off x="7843496" y="2144309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850891" y="1879843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A Interaction </a:t>
            </a:r>
            <a:br>
              <a:rPr lang="en-US" dirty="0" smtClean="0"/>
            </a:br>
            <a:r>
              <a:rPr lang="en-US" dirty="0" smtClean="0"/>
              <a:t>Test Control and Test Action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3983" y="1289304"/>
            <a:ext cx="6339042" cy="46542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Test Control 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Defined in the communication API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Action Messages</a:t>
            </a:r>
          </a:p>
          <a:p>
            <a:pPr marL="284163" lvl="1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Done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POST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brass-th/</a:t>
            </a:r>
            <a:r>
              <a:rPr lang="en-US" sz="1800" dirty="0" smtClean="0">
                <a:latin typeface="Courier New"/>
                <a:cs typeface="Courier New"/>
                <a:hlinkClick r:id="rId2"/>
              </a:rPr>
              <a:t>action/done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11087437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0477996" y="859786"/>
            <a:ext cx="1218883" cy="29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TA</a:t>
            </a:r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7650959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041518" y="825694"/>
            <a:ext cx="1218883" cy="31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TH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23952" y="1169678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DAS_ERROR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323952" y="1540556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DAS_READY</a:t>
            </a:r>
            <a:endParaRPr lang="en-US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041518" y="1193016"/>
            <a:ext cx="4655361" cy="690626"/>
            <a:chOff x="1733550" y="3712519"/>
            <a:chExt cx="5600700" cy="131370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7041518" y="1193016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4995" y="235587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validateBaselineApplication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24995" y="260418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TA_ACK/TA_ERROR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7817600" y="2621881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>
            <a:off x="7817600" y="2868654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862517" y="513131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done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62517" y="537962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7855122" y="5397315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10800000" flipH="1">
            <a:off x="7855122" y="56440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379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DAS adaptation turned OFF for this stage</a:t>
            </a:r>
          </a:p>
          <a:p>
            <a:pPr lvl="1"/>
            <a:r>
              <a:rPr lang="en-US" dirty="0" smtClean="0"/>
              <a:t>The TS will evaluate the system behavior by running the validation tests</a:t>
            </a:r>
          </a:p>
          <a:p>
            <a:pPr lvl="2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baseline</a:t>
            </a:r>
            <a:r>
              <a:rPr lang="en-US" dirty="0" smtClean="0"/>
              <a:t> client and server applications</a:t>
            </a:r>
          </a:p>
          <a:p>
            <a:pPr lvl="2"/>
            <a:r>
              <a:rPr lang="en-US" dirty="0" smtClean="0"/>
              <a:t>Using the mission and location providers described in the TH </a:t>
            </a:r>
            <a:r>
              <a:rPr lang="en-US" dirty="0" err="1" smtClean="0"/>
              <a:t>validateBaselineApplication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This stage is invoked by calling </a:t>
            </a:r>
            <a:r>
              <a:rPr lang="en-US" dirty="0" err="1" smtClean="0"/>
              <a:t>validateBaselineApplication</a:t>
            </a:r>
            <a:endParaRPr lang="en-US" dirty="0"/>
          </a:p>
          <a:p>
            <a:pPr lvl="1"/>
            <a:r>
              <a:rPr lang="en-US" dirty="0"/>
              <a:t>URI: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brass-ta/action/validateBaselineApplication</a:t>
            </a:r>
            <a:endParaRPr lang="en-US" dirty="0" smtClean="0"/>
          </a:p>
          <a:p>
            <a:pPr lvl="1"/>
            <a:r>
              <a:rPr lang="en-US" dirty="0" smtClean="0"/>
              <a:t>Body description of message = </a:t>
            </a:r>
            <a:r>
              <a:rPr lang="en-US" dirty="0" smtClean="0">
                <a:solidFill>
                  <a:srgbClr val="0235AD"/>
                </a:solidFill>
              </a:rPr>
              <a:t>should be configured by the TH to represent a specific test</a:t>
            </a:r>
            <a:endParaRPr lang="en-US" dirty="0" smtClean="0">
              <a:solidFill>
                <a:srgbClr val="0235AD"/>
              </a:solidFill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B</a:t>
            </a:r>
            <a:br>
              <a:rPr lang="en-US" dirty="0" smtClean="0"/>
            </a:br>
            <a:r>
              <a:rPr lang="en-US" sz="1200" dirty="0" smtClean="0"/>
              <a:t>(see communications API v1.1 for description)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6990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_16x9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Lincoln_2012_v2_16x9</Template>
  <TotalTime>19476</TotalTime>
  <Words>1608</Words>
  <Application>Microsoft Office PowerPoint</Application>
  <PresentationFormat>Custom</PresentationFormat>
  <Paragraphs>271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Lincoln_2012_v2_16x9</vt:lpstr>
      <vt:lpstr>BBN Integration with  MIT LL Test Harness</vt:lpstr>
      <vt:lpstr>Key IMMoRTALS System Components</vt:lpstr>
      <vt:lpstr>PowerPoint Presentation</vt:lpstr>
      <vt:lpstr>Mission Scenario</vt:lpstr>
      <vt:lpstr>Perturbations</vt:lpstr>
      <vt:lpstr>Test Data</vt:lpstr>
      <vt:lpstr>Baseline Stage A (see communications API v1.1 for description)</vt:lpstr>
      <vt:lpstr>Baseline Stage A Interaction  Test Control and Test Action Messages</vt:lpstr>
      <vt:lpstr>Baseline Stage B (see communications API v1.1 for description)</vt:lpstr>
      <vt:lpstr>Baseline Stage B Interaction  Test Control and Test Action Messages</vt:lpstr>
      <vt:lpstr>Challenge Stage (see communications API v1.1 for description)</vt:lpstr>
      <vt:lpstr>Challenge Stage Interaction  Test Control and Test Action Messages</vt:lpstr>
      <vt:lpstr>MIT LL Executing a Smoke Test</vt:lpstr>
      <vt:lpstr>MIT LL Executing Tests</vt:lpstr>
      <vt:lpstr>PowerPoint Presentation</vt:lpstr>
      <vt:lpstr>Mission Scenario</vt:lpstr>
      <vt:lpstr>Perturbations</vt:lpstr>
      <vt:lpstr>Test Data</vt:lpstr>
      <vt:lpstr>MIT LL Interactions</vt:lpstr>
      <vt:lpstr>BBN Actions  (to be resolved via email/phone prior to next call 1/12)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Jeffrey - 0553 - MITLL</dc:creator>
  <cp:lastModifiedBy>Hughes, Jeffrey - 0553 - MITLL</cp:lastModifiedBy>
  <cp:revision>349</cp:revision>
  <cp:lastPrinted>2017-01-04T14:57:36Z</cp:lastPrinted>
  <dcterms:created xsi:type="dcterms:W3CDTF">2016-02-25T20:05:49Z</dcterms:created>
  <dcterms:modified xsi:type="dcterms:W3CDTF">2017-01-06T15:51:11Z</dcterms:modified>
</cp:coreProperties>
</file>