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p:scale>
          <a:sx n="90" d="100"/>
          <a:sy n="90" d="100"/>
        </p:scale>
        <p:origin x="450" y="66"/>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12/14/2016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12/14/2016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12/14/2016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4" y="1066799"/>
            <a:ext cx="5090633" cy="4033235"/>
          </a:xfrm>
          <a:solidFill>
            <a:schemeClr val="accent1">
              <a:lumMod val="20000"/>
              <a:lumOff val="80000"/>
            </a:schemeClr>
          </a:solidFill>
        </p:spPr>
        <p:txBody>
          <a:bodyPr/>
          <a:lstStyle/>
          <a:p>
            <a:pPr marL="0" indent="0">
              <a:buNone/>
            </a:pPr>
            <a:r>
              <a:rPr lang="en-US" sz="1600" b="1" dirty="0" smtClean="0"/>
              <a:t>Key technical </a:t>
            </a:r>
            <a:r>
              <a:rPr lang="en-US" sz="1600" b="1" dirty="0"/>
              <a:t>a</a:t>
            </a:r>
            <a:r>
              <a:rPr lang="en-US" sz="1600" b="1" dirty="0" smtClean="0"/>
              <a:t>ccomplishments</a:t>
            </a:r>
          </a:p>
          <a:p>
            <a:pPr marL="137160" indent="-137160"/>
            <a:r>
              <a:rPr lang="en-US" sz="1400" dirty="0" smtClean="0"/>
              <a:t>(1) Made a code drop (DAS supporting CPs) to LL</a:t>
            </a:r>
          </a:p>
          <a:p>
            <a:pPr marL="137160" indent="-137160"/>
            <a:r>
              <a:rPr lang="en-US" sz="1400" dirty="0" smtClean="0"/>
              <a:t>(2) 1</a:t>
            </a:r>
            <a:r>
              <a:rPr lang="en-US" sz="1400" baseline="30000" dirty="0" smtClean="0"/>
              <a:t>st</a:t>
            </a:r>
            <a:r>
              <a:rPr lang="en-US" sz="1400" dirty="0" smtClean="0"/>
              <a:t> cut of TA4 </a:t>
            </a:r>
            <a:r>
              <a:rPr lang="en-US" sz="1400" dirty="0" smtClean="0"/>
              <a:t>interfaces, including both experiment control REST interfaces and </a:t>
            </a:r>
            <a:r>
              <a:rPr lang="en-US" sz="1400" dirty="0" smtClean="0"/>
              <a:t>logging (for validating results)</a:t>
            </a:r>
            <a:endParaRPr lang="en-US" sz="1400" dirty="0" smtClean="0"/>
          </a:p>
          <a:p>
            <a:pPr marL="537210" lvl="1" indent="-137160"/>
            <a:r>
              <a:rPr lang="en-US" sz="1050" dirty="0" smtClean="0"/>
              <a:t>Worked with LL on deploying system and supporting the their </a:t>
            </a:r>
            <a:r>
              <a:rPr lang="en-US" sz="1050" dirty="0" smtClean="0"/>
              <a:t>smoke-tests</a:t>
            </a:r>
            <a:endParaRPr lang="en-US" sz="1050" dirty="0" smtClean="0"/>
          </a:p>
          <a:p>
            <a:pPr marL="137160" indent="-137160"/>
            <a:r>
              <a:rPr lang="en-US" sz="1400" dirty="0" smtClean="0"/>
              <a:t>(3) </a:t>
            </a:r>
            <a:r>
              <a:rPr lang="en-US" sz="1400" dirty="0" smtClean="0"/>
              <a:t>Continued development on challenge problem </a:t>
            </a:r>
            <a:r>
              <a:rPr lang="en-US" sz="1400" dirty="0" smtClean="0"/>
              <a:t>2</a:t>
            </a:r>
            <a:endParaRPr lang="en-US" sz="1400" dirty="0"/>
          </a:p>
          <a:p>
            <a:pPr marL="537210" lvl="1" indent="-137160"/>
            <a:r>
              <a:rPr lang="en-US" sz="1050" dirty="0" smtClean="0"/>
              <a:t> </a:t>
            </a:r>
            <a:r>
              <a:rPr lang="en-US" sz="1050" dirty="0" smtClean="0"/>
              <a:t>Integrated a new iteration of the DSL that can </a:t>
            </a:r>
            <a:r>
              <a:rPr lang="en-US" sz="1050" dirty="0" smtClean="0"/>
              <a:t>support unified </a:t>
            </a:r>
            <a:r>
              <a:rPr lang="en-US" sz="1050" dirty="0" smtClean="0"/>
              <a:t>scenarios including </a:t>
            </a:r>
            <a:r>
              <a:rPr lang="en-US" sz="1050" dirty="0" smtClean="0"/>
              <a:t>aspects of both </a:t>
            </a:r>
            <a:r>
              <a:rPr lang="en-US" sz="1050" dirty="0" smtClean="0"/>
              <a:t>Challenge problem 1 and 2.</a:t>
            </a:r>
          </a:p>
          <a:p>
            <a:pPr marL="137160" indent="-137160"/>
            <a:r>
              <a:rPr lang="en-US" sz="1400" dirty="0" smtClean="0"/>
              <a:t>(4) </a:t>
            </a:r>
            <a:r>
              <a:rPr lang="en-US" sz="1400" dirty="0" smtClean="0"/>
              <a:t>Discovery - made progress </a:t>
            </a:r>
            <a:r>
              <a:rPr lang="en-US" sz="1400" dirty="0"/>
              <a:t>on program analysis</a:t>
            </a:r>
            <a:r>
              <a:rPr lang="en-US" sz="1400" dirty="0" smtClean="0"/>
              <a:t>: </a:t>
            </a:r>
          </a:p>
          <a:p>
            <a:pPr marL="537210" lvl="1" indent="-137160"/>
            <a:r>
              <a:rPr lang="en-US" sz="1000" dirty="0" smtClean="0"/>
              <a:t>Expanded support for resources profiled to include </a:t>
            </a:r>
            <a:r>
              <a:rPr lang="en-US" sz="1000" dirty="0" smtClean="0"/>
              <a:t>memory </a:t>
            </a:r>
            <a:endParaRPr lang="en-US" sz="1000" dirty="0" smtClean="0"/>
          </a:p>
          <a:p>
            <a:pPr marL="537210" lvl="1" indent="-137160"/>
            <a:r>
              <a:rPr lang="en-US" sz="1000" dirty="0" smtClean="0"/>
              <a:t>Implemented proof-of-concept ability to use </a:t>
            </a:r>
            <a:r>
              <a:rPr lang="en-US" sz="1000" dirty="0" smtClean="0"/>
              <a:t>call graphs to </a:t>
            </a:r>
            <a:r>
              <a:rPr lang="en-US" sz="1000" dirty="0" smtClean="0"/>
              <a:t>link resources to DFUs (e.g. a DFU produces </a:t>
            </a:r>
            <a:r>
              <a:rPr lang="en-US" sz="1000" dirty="0" smtClean="0"/>
              <a:t>data and does </a:t>
            </a:r>
            <a:r>
              <a:rPr lang="en-US" sz="1000" dirty="0" smtClean="0"/>
              <a:t>not intrinsically use network bandwidth, but because of how the application uses the data, </a:t>
            </a:r>
            <a:r>
              <a:rPr lang="en-US" sz="1000" dirty="0" smtClean="0"/>
              <a:t>the application’s network usage depends on that DFU)</a:t>
            </a:r>
            <a:endParaRPr lang="en-US" sz="1000" dirty="0" smtClean="0"/>
          </a:p>
          <a:p>
            <a:pPr marL="137160" indent="-137160"/>
            <a:r>
              <a:rPr lang="en-US" sz="1400" dirty="0" smtClean="0"/>
              <a:t>(5) </a:t>
            </a:r>
            <a:r>
              <a:rPr lang="en-US" sz="1400" dirty="0" smtClean="0"/>
              <a:t>Produced a CONOPs </a:t>
            </a:r>
            <a:r>
              <a:rPr lang="en-US" sz="1400" dirty="0" smtClean="0"/>
              <a:t>(slides) </a:t>
            </a:r>
            <a:r>
              <a:rPr lang="en-US" sz="1400" dirty="0" smtClean="0"/>
              <a:t>for </a:t>
            </a:r>
            <a:r>
              <a:rPr lang="en-US" sz="1400" dirty="0" err="1" smtClean="0"/>
              <a:t>IMMoRTALS</a:t>
            </a:r>
            <a:endParaRPr lang="en-US" sz="1400" dirty="0" smtClean="0"/>
          </a:p>
          <a:p>
            <a:pPr marL="537210" lvl="1" indent="-137160"/>
            <a:r>
              <a:rPr lang="en-US" sz="1050" dirty="0" smtClean="0"/>
              <a:t>How the “changes” handled in our CPs relate </a:t>
            </a:r>
            <a:r>
              <a:rPr lang="en-US" sz="1050" dirty="0" smtClean="0"/>
              <a:t>to real-world </a:t>
            </a:r>
            <a:r>
              <a:rPr lang="en-US" sz="1050" dirty="0" smtClean="0"/>
              <a:t>needs</a:t>
            </a:r>
            <a:endParaRPr lang="en-US" sz="1050" dirty="0" smtClean="0"/>
          </a:p>
          <a:p>
            <a:pPr marL="137160" indent="-137160"/>
            <a:r>
              <a:rPr lang="en-US" sz="1400" dirty="0" smtClean="0"/>
              <a:t>(6) Began </a:t>
            </a:r>
            <a:r>
              <a:rPr lang="en-US" sz="1400" dirty="0" smtClean="0"/>
              <a:t>planning for phase-2 </a:t>
            </a:r>
            <a:endParaRPr lang="en-US" sz="1400" dirty="0" smtClean="0"/>
          </a:p>
          <a:p>
            <a:pPr marL="537210" lvl="1" indent="-137160"/>
            <a:r>
              <a:rPr lang="en-US" sz="1050" dirty="0" smtClean="0"/>
              <a:t>Technology/capability development </a:t>
            </a:r>
          </a:p>
          <a:p>
            <a:pPr marL="537210" lvl="1" indent="-137160"/>
            <a:r>
              <a:rPr lang="en-US" sz="1050" dirty="0" smtClean="0"/>
              <a:t>How to showcase them in challenge problems </a:t>
            </a:r>
            <a:endParaRPr lang="en-US" sz="1050" dirty="0" smtClean="0"/>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None</a:t>
            </a:r>
          </a:p>
          <a:p>
            <a:pPr marL="137160" indent="-137160"/>
            <a:r>
              <a:rPr lang="en-US" sz="1400" dirty="0" smtClean="0"/>
              <a:t>Programmatic:</a:t>
            </a:r>
          </a:p>
          <a:p>
            <a:pPr marL="537210" lvl="1" indent="-137160"/>
            <a:r>
              <a:rPr lang="en-US" sz="1200" dirty="0" smtClean="0">
                <a:solidFill>
                  <a:srgbClr val="FF0000"/>
                </a:solidFill>
              </a:rPr>
              <a:t>None</a:t>
            </a:r>
            <a:endParaRPr lang="en-US" sz="1400" dirty="0"/>
          </a:p>
          <a:p>
            <a:pPr marL="137160" indent="-137160"/>
            <a:r>
              <a:rPr lang="en-US" sz="1400" dirty="0" smtClean="0"/>
              <a:t>Financial:</a:t>
            </a:r>
          </a:p>
          <a:p>
            <a:pPr marL="537210" lvl="1" indent="-137160"/>
            <a:r>
              <a:rPr lang="en-US" sz="1200" dirty="0" smtClean="0">
                <a:solidFill>
                  <a:srgbClr val="FF0000"/>
                </a:solidFill>
              </a:rPr>
              <a:t>We could use the </a:t>
            </a:r>
            <a:r>
              <a:rPr lang="en-US" sz="1200" smtClean="0">
                <a:solidFill>
                  <a:srgbClr val="FF0000"/>
                </a:solidFill>
              </a:rPr>
              <a:t>remaining (~72K) </a:t>
            </a:r>
            <a:r>
              <a:rPr lang="en-US" sz="1200" dirty="0" smtClean="0">
                <a:solidFill>
                  <a:srgbClr val="FF0000"/>
                </a:solidFill>
              </a:rPr>
              <a:t>of the Phase 1 funding now</a:t>
            </a:r>
          </a:p>
        </p:txBody>
      </p:sp>
      <p:sp>
        <p:nvSpPr>
          <p:cNvPr id="7" name="Content Placeholder 6"/>
          <p:cNvSpPr>
            <a:spLocks noGrp="1"/>
          </p:cNvSpPr>
          <p:nvPr>
            <p:ph sz="quarter" idx="16"/>
          </p:nvPr>
        </p:nvSpPr>
        <p:spPr>
          <a:xfrm>
            <a:off x="405495" y="5162315"/>
            <a:ext cx="5090631" cy="1499741"/>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400" dirty="0" smtClean="0">
                <a:solidFill>
                  <a:srgbClr val="FF0000"/>
                </a:solidFill>
              </a:rPr>
              <a:t>Make another code drop to LL (DAS revision for Phase 1 CP1 and CP2)</a:t>
            </a:r>
          </a:p>
          <a:p>
            <a:pPr marL="137160" indent="-137160"/>
            <a:r>
              <a:rPr lang="en-US" sz="1400" dirty="0" smtClean="0">
                <a:solidFill>
                  <a:srgbClr val="FF0000"/>
                </a:solidFill>
              </a:rPr>
              <a:t>Continue </a:t>
            </a:r>
            <a:r>
              <a:rPr lang="en-US" sz="1400" dirty="0" smtClean="0">
                <a:solidFill>
                  <a:srgbClr val="FF0000"/>
                </a:solidFill>
              </a:rPr>
              <a:t>to iterate with LL on TA4 interfaces</a:t>
            </a:r>
            <a:endParaRPr lang="en-US" sz="1400" dirty="0"/>
          </a:p>
          <a:p>
            <a:pPr marL="137160" indent="-137160"/>
            <a:r>
              <a:rPr lang="en-US" sz="1400" dirty="0" smtClean="0">
                <a:solidFill>
                  <a:srgbClr val="FF0000"/>
                </a:solidFill>
              </a:rPr>
              <a:t>Address issues relating to the simulation environment LL is </a:t>
            </a:r>
            <a:r>
              <a:rPr lang="en-US" sz="1400" dirty="0" smtClean="0">
                <a:solidFill>
                  <a:srgbClr val="FF0000"/>
                </a:solidFill>
              </a:rPr>
              <a:t>providing, as they arise</a:t>
            </a:r>
            <a:endParaRPr lang="en-US" sz="1400" dirty="0" smtClean="0">
              <a:solidFill>
                <a:srgbClr val="FF0000"/>
              </a:solidFill>
            </a:endParaRPr>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(Nov/Dec /2016)</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19499</TotalTime>
  <Words>261</Words>
  <Application>Microsoft Office PowerPoint</Application>
  <PresentationFormat>On-screen Show (4:3)</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Tahoma</vt:lpstr>
      <vt:lpstr>Times New Roman</vt:lpstr>
      <vt:lpstr>blank</vt:lpstr>
      <vt:lpstr>BBN / IMMoRTALS (Nov/Dec /2016)</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ppal</cp:lastModifiedBy>
  <cp:revision>71</cp:revision>
  <cp:lastPrinted>2011-09-22T20:00:03Z</cp:lastPrinted>
  <dcterms:created xsi:type="dcterms:W3CDTF">2014-10-27T21:05:51Z</dcterms:created>
  <dcterms:modified xsi:type="dcterms:W3CDTF">2016-12-15T03:18:20Z</dcterms:modified>
</cp:coreProperties>
</file>