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8" r:id="rId3"/>
    <p:sldId id="282" r:id="rId4"/>
    <p:sldId id="281" r:id="rId5"/>
    <p:sldId id="283" r:id="rId6"/>
    <p:sldId id="284" r:id="rId7"/>
    <p:sldId id="285" r:id="rId8"/>
    <p:sldId id="293" r:id="rId9"/>
    <p:sldId id="294" r:id="rId10"/>
    <p:sldId id="295" r:id="rId11"/>
    <p:sldId id="291" r:id="rId12"/>
    <p:sldId id="296" r:id="rId13"/>
    <p:sldId id="306" r:id="rId14"/>
    <p:sldId id="308" r:id="rId15"/>
    <p:sldId id="307" r:id="rId16"/>
    <p:sldId id="309" r:id="rId17"/>
    <p:sldId id="310" r:id="rId18"/>
    <p:sldId id="312" r:id="rId19"/>
    <p:sldId id="311" r:id="rId20"/>
    <p:sldId id="313" r:id="rId21"/>
    <p:sldId id="297" r:id="rId22"/>
    <p:sldId id="298" r:id="rId23"/>
    <p:sldId id="301" r:id="rId24"/>
    <p:sldId id="302" r:id="rId25"/>
    <p:sldId id="303" r:id="rId26"/>
    <p:sldId id="304" r:id="rId27"/>
    <p:sldId id="305" r:id="rId28"/>
    <p:sldId id="299" r:id="rId29"/>
  </p:sldIdLst>
  <p:sldSz cx="12188825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D2DCF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7" autoAdjust="0"/>
    <p:restoredTop sz="82086" autoAdjust="0"/>
  </p:normalViewPr>
  <p:slideViewPr>
    <p:cSldViewPr snapToGrid="0">
      <p:cViewPr varScale="1">
        <p:scale>
          <a:sx n="92" d="100"/>
          <a:sy n="92" d="100"/>
        </p:scale>
        <p:origin x="-474" y="-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989"/>
            <a:ext cx="3038475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5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1/25/2017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02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validateBaselineApplication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URI: http://brass-ta/action/validateBaselineApplication</a:t>
            </a:r>
          </a:p>
          <a:p>
            <a:r>
              <a:rPr lang="en-US" dirty="0" smtClean="0"/>
              <a:t>    Description : Submit a validation request to the for the baseline application.</a:t>
            </a:r>
          </a:p>
          <a:p>
            <a:r>
              <a:rPr lang="en-US" dirty="0" smtClean="0"/>
              <a:t>    Body Description: (optional) The deployment model to base the environment on. If omitted, the baseline environment will be used.</a:t>
            </a:r>
          </a:p>
          <a:p>
            <a:endParaRPr lang="en-US" dirty="0" smtClean="0"/>
          </a:p>
          <a:p>
            <a:r>
              <a:rPr lang="en-US" dirty="0" smtClean="0"/>
              <a:t>    Body Example (From </a:t>
            </a:r>
            <a:r>
              <a:rPr lang="en-US" dirty="0" err="1" smtClean="0"/>
              <a:t>immortals_repo</a:t>
            </a:r>
            <a:r>
              <a:rPr lang="en-US" dirty="0" smtClean="0"/>
              <a:t>/harness/</a:t>
            </a:r>
            <a:r>
              <a:rPr lang="en-US" dirty="0" err="1" smtClean="0"/>
              <a:t>sample_submission.json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"server": {</a:t>
            </a:r>
          </a:p>
          <a:p>
            <a:r>
              <a:rPr lang="en-US" dirty="0" smtClean="0"/>
              <a:t>            "bandwidth": 1000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"clients":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imageBroadcastIntervalMS</a:t>
            </a:r>
            <a:r>
              <a:rPr lang="en-US" dirty="0" smtClean="0"/>
              <a:t>": "2000",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latestSABroadcastIntervalMS</a:t>
            </a:r>
            <a:r>
              <a:rPr lang="en-US" dirty="0" smtClean="0"/>
              <a:t>": "1000",</a:t>
            </a:r>
          </a:p>
          <a:p>
            <a:r>
              <a:rPr lang="en-US" dirty="0" smtClean="0"/>
              <a:t>                "count": 2,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presentResources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bluetooth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usb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internalGps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userInterface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gpsSatellites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requiredProperties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trustedLocations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],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minimumRunTimeMS</a:t>
            </a:r>
            <a:r>
              <a:rPr lang="en-US" dirty="0" smtClean="0"/>
              <a:t>": 30000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Value: TA_STATE object containing the identifier. Additional POSTs will be made to the TH with an updated TA_STATE object updated as events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validateBaselineApplication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URI: http://brass-ta/action/validateBaselineApplication</a:t>
            </a:r>
          </a:p>
          <a:p>
            <a:r>
              <a:rPr lang="en-US" dirty="0" smtClean="0"/>
              <a:t>    Description : Submit a validation request to the for the baseline application.</a:t>
            </a:r>
          </a:p>
          <a:p>
            <a:r>
              <a:rPr lang="en-US" dirty="0" smtClean="0"/>
              <a:t>    Body Description: (optional) The deployment model to base the environment on. If omitted, the baseline environment will be used.</a:t>
            </a:r>
          </a:p>
          <a:p>
            <a:endParaRPr lang="en-US" dirty="0" smtClean="0"/>
          </a:p>
          <a:p>
            <a:r>
              <a:rPr lang="en-US" dirty="0" smtClean="0"/>
              <a:t>    Body Example (From </a:t>
            </a:r>
            <a:r>
              <a:rPr lang="en-US" dirty="0" err="1" smtClean="0"/>
              <a:t>immortals_repo</a:t>
            </a:r>
            <a:r>
              <a:rPr lang="en-US" dirty="0" smtClean="0"/>
              <a:t>/harness/</a:t>
            </a:r>
            <a:r>
              <a:rPr lang="en-US" dirty="0" err="1" smtClean="0"/>
              <a:t>sample_submission.json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{</a:t>
            </a:r>
          </a:p>
          <a:p>
            <a:r>
              <a:rPr lang="en-US" dirty="0" smtClean="0"/>
              <a:t>        "server": {</a:t>
            </a:r>
          </a:p>
          <a:p>
            <a:r>
              <a:rPr lang="en-US" dirty="0" smtClean="0"/>
              <a:t>            "bandwidth": 1000</a:t>
            </a:r>
          </a:p>
          <a:p>
            <a:r>
              <a:rPr lang="en-US" dirty="0" smtClean="0"/>
              <a:t>        },</a:t>
            </a:r>
          </a:p>
          <a:p>
            <a:r>
              <a:rPr lang="en-US" dirty="0" smtClean="0"/>
              <a:t>        "clients": [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imageBroadcastIntervalMS</a:t>
            </a:r>
            <a:r>
              <a:rPr lang="en-US" dirty="0" smtClean="0"/>
              <a:t>": "2000",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latestSABroadcastIntervalMS</a:t>
            </a:r>
            <a:r>
              <a:rPr lang="en-US" dirty="0" smtClean="0"/>
              <a:t>": "1000",</a:t>
            </a:r>
          </a:p>
          <a:p>
            <a:r>
              <a:rPr lang="en-US" dirty="0" smtClean="0"/>
              <a:t>                "count": 2,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presentResources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bluetooth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usb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internalGps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userInterface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gpsSatellites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],</a:t>
            </a:r>
          </a:p>
          <a:p>
            <a:r>
              <a:rPr lang="en-US" dirty="0" smtClean="0"/>
              <a:t>                "</a:t>
            </a:r>
            <a:r>
              <a:rPr lang="en-US" dirty="0" err="1" smtClean="0"/>
              <a:t>requiredProperties</a:t>
            </a:r>
            <a:r>
              <a:rPr lang="en-US" dirty="0" smtClean="0"/>
              <a:t>" : [</a:t>
            </a:r>
          </a:p>
          <a:p>
            <a:r>
              <a:rPr lang="en-US" dirty="0" smtClean="0"/>
              <a:t>                    "</a:t>
            </a:r>
            <a:r>
              <a:rPr lang="en-US" dirty="0" err="1" smtClean="0"/>
              <a:t>trustedLocations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        ]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],</a:t>
            </a:r>
          </a:p>
          <a:p>
            <a:r>
              <a:rPr lang="en-US" dirty="0" smtClean="0"/>
              <a:t>        "</a:t>
            </a:r>
            <a:r>
              <a:rPr lang="en-US" dirty="0" err="1" smtClean="0"/>
              <a:t>minimumRunTimeMS</a:t>
            </a:r>
            <a:r>
              <a:rPr lang="en-US" dirty="0" smtClean="0"/>
              <a:t>": 30000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Return Value: TA_STATE object containing the identifier. Additional POSTs will be made to the TH with an updated TA_STATE object updated as events occur.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27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5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54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5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5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08076" y="3011559"/>
            <a:ext cx="9972674" cy="1792224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1108076" y="1385454"/>
            <a:ext cx="9972674" cy="1294671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3600" smtClean="0"/>
            </a:lvl1pPr>
          </a:lstStyle>
          <a:p>
            <a:r>
              <a:rPr lang="en-US" smtClean="0"/>
              <a:t>Click to edit Master title style</a:t>
            </a:r>
            <a:endParaRPr dirty="0" smtClean="0"/>
          </a:p>
        </p:txBody>
      </p:sp>
      <p:cxnSp>
        <p:nvCxnSpPr>
          <p:cNvPr id="12" name="Straight Connector 12"/>
          <p:cNvCxnSpPr>
            <a:cxnSpLocks noChangeShapeType="1"/>
          </p:cNvCxnSpPr>
          <p:nvPr userDrawn="1"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 userDrawn="1"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0277" y="5111496"/>
            <a:ext cx="3428272" cy="345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86193" y="1700213"/>
            <a:ext cx="8604125" cy="394335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758" y="5706497"/>
            <a:ext cx="8605310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1791758" y="1249252"/>
            <a:ext cx="8605310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218828" y="1293094"/>
            <a:ext cx="5317368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1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3710" y="145148"/>
            <a:ext cx="9681406" cy="46445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253710" y="593819"/>
            <a:ext cx="9681317" cy="29686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2400"/>
              </a:lnSpc>
              <a:buNone/>
              <a:defRPr sz="2400"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2" y="1680754"/>
            <a:ext cx="10915522" cy="4442955"/>
          </a:xfrm>
          <a:prstGeom prst="rect">
            <a:avLst/>
          </a:prstGeom>
        </p:spPr>
        <p:txBody>
          <a:bodyPr anchor="t" anchorCtr="1"/>
          <a:lstStyle>
            <a:lvl1pPr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/>
            </a:lvl1pPr>
            <a:lvl2pPr marL="539750" indent="-255588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2648" y="1768104"/>
            <a:ext cx="7958522" cy="377371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2648" y="5603133"/>
            <a:ext cx="7958522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2112648" y="1312860"/>
            <a:ext cx="7958522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ts val="2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4841" y="1828800"/>
            <a:ext cx="7581449" cy="334327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icon to add media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5877" y="5229437"/>
            <a:ext cx="7581449" cy="2743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1400"/>
              </a:lnSpc>
              <a:buNone/>
              <a:defRPr sz="1200" b="1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315877" y="1368517"/>
            <a:ext cx="7581449" cy="3773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3710" y="101601"/>
            <a:ext cx="9681406" cy="81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0" y="950913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0" y="6354186"/>
            <a:ext cx="12188825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429270" y="645113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tIns="0" rIns="0" bIns="0"/>
          <a:lstStyle/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BRASS </a:t>
            </a:r>
            <a:r>
              <a:rPr lang="en-US" sz="700" dirty="0" err="1" smtClean="0">
                <a:solidFill>
                  <a:srgbClr val="000000"/>
                </a:solidFill>
                <a:cs typeface="Arial" pitchFamily="34" charset="0"/>
              </a:rPr>
              <a:t>Telecon</a:t>
            </a: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 - </a:t>
            </a:r>
            <a:fld id="{6A829F23-F466-44AA-A5B9-24580D3A690E}" type="slidenum">
              <a:rPr lang="en-US" sz="7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700" dirty="0" smtClean="0">
              <a:solidFill>
                <a:srgbClr val="000000"/>
              </a:solidFill>
              <a:cs typeface="Arial" pitchFamily="34" charset="0"/>
            </a:endParaRPr>
          </a:p>
          <a:p>
            <a:pPr>
              <a:defRPr/>
            </a:pPr>
            <a:r>
              <a:rPr lang="en-US" sz="700" dirty="0" smtClean="0">
                <a:solidFill>
                  <a:srgbClr val="000000"/>
                </a:solidFill>
                <a:cs typeface="Arial" pitchFamily="34" charset="0"/>
              </a:rPr>
              <a:t>JJH  MM/DD/YY</a:t>
            </a:r>
          </a:p>
        </p:txBody>
      </p:sp>
      <p:pic>
        <p:nvPicPr>
          <p:cNvPr id="8" name="Content Placeholder 3" descr="LL_Logo_alone_blue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553" y="246889"/>
            <a:ext cx="548524" cy="531083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1997" y="6473952"/>
            <a:ext cx="2007097" cy="2282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89" r:id="rId4"/>
    <p:sldLayoutId id="2147483695" r:id="rId5"/>
    <p:sldLayoutId id="2147483692" r:id="rId6"/>
    <p:sldLayoutId id="2147483693" r:id="rId7"/>
    <p:sldLayoutId id="2147483676" r:id="rId8"/>
    <p:sldLayoutId id="2147483690" r:id="rId9"/>
    <p:sldLayoutId id="2147483691" r:id="rId10"/>
  </p:sldLayoutIdLst>
  <p:timing>
    <p:tnLst>
      <p:par>
        <p:cTn id="1" dur="indefinite" restart="never" nodeType="tmRoot"/>
      </p:par>
    </p:tnLst>
  </p:timing>
  <p:txStyles>
    <p:titleStyle>
      <a:lvl1pPr algn="ctr" eaLnBrk="1" hangingPunct="1">
        <a:lnSpc>
          <a:spcPts val="28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33363" indent="-233363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2000" b="1">
          <a:latin typeface="Arial" pitchFamily="34" charset="0"/>
          <a:cs typeface="Arial" pitchFamily="34" charset="0"/>
        </a:defRPr>
      </a:lvl1pPr>
      <a:lvl2pPr marL="509588" indent="-22542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–"/>
        <a:defRPr sz="2000" b="1">
          <a:latin typeface="Arial" pitchFamily="34" charset="0"/>
          <a:cs typeface="Arial" pitchFamily="34" charset="0"/>
        </a:defRPr>
      </a:lvl2pPr>
      <a:lvl3pPr marL="854075" indent="-22383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600" b="1">
          <a:latin typeface="Arial" pitchFamily="34" charset="0"/>
          <a:cs typeface="Arial" pitchFamily="34" charset="0"/>
        </a:defRPr>
      </a:lvl3pPr>
      <a:lvl4pPr marL="1035050" indent="-180975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Courier New" pitchFamily="49" charset="0"/>
        <a:buChar char="o"/>
        <a:defRPr sz="1400" b="1">
          <a:latin typeface="Arial" pitchFamily="34" charset="0"/>
          <a:cs typeface="Arial" pitchFamily="34" charset="0"/>
        </a:defRPr>
      </a:lvl4pPr>
      <a:lvl5pPr marL="796925" indent="0" algn="l" eaLnBrk="1" hangingPunct="1">
        <a:spcBef>
          <a:spcPts val="600"/>
        </a:spcBef>
        <a:defRPr sz="1600" b="1">
          <a:latin typeface="Arial" pitchFamily="34" charset="0"/>
          <a:cs typeface="Arial" pitchFamily="34" charset="0"/>
        </a:defRPr>
      </a:lvl5pPr>
      <a:lvl6pPr marL="1147763" indent="0" algn="l" eaLnBrk="1" hangingPunct="1">
        <a:spcBef>
          <a:spcPts val="600"/>
        </a:spcBef>
        <a:defRPr sz="1400" b="1">
          <a:latin typeface="Arial" pitchFamily="34" charset="0"/>
          <a:cs typeface="Arial" pitchFamily="34" charset="0"/>
        </a:defRPr>
      </a:lvl6pPr>
      <a:lvl7pPr marL="1319213" indent="-179388" algn="l" eaLnBrk="1" hangingPunct="1">
        <a:lnSpc>
          <a:spcPts val="2000"/>
        </a:lnSpc>
        <a:spcBef>
          <a:spcPts val="300"/>
        </a:spcBef>
        <a:spcAft>
          <a:spcPts val="600"/>
        </a:spcAft>
        <a:buFont typeface="Arial" pitchFamily="34" charset="0"/>
        <a:buChar char="•"/>
        <a:defRPr sz="12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h/action/do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a/action/adaptAndValidateApplicatio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h/action/do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s.mit.edu/confluence/display/BRASS/ImmortalsTestAndEvaluatio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s.mit.edu/confluence/display/BRASS/ImmortalsTestAndEvalu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s.mit.edu/confluence/display/BRASS/ImmortalsTestAndEvalu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s.mit.edu/confluence/display/BRASS/ImmortalsTestAndEvalu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s.mit.edu/confluence/display/BRASS/ImmortalsTestAndEvaluati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s.mit.edu/confluence/display/BRASS/ImmortalsTestAndEvaluat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ikis.mit.edu/confluence/display/BRASS/ImmortalsTestAndEvalu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s.mit.edu/confluence/display/BRASS/ImmortalsTestAndEvaluatio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rass-ta/action/validateBaselineApplic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rass-th/action/don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rass-ta/action/validateBaselineApplic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2017-1-10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BBN Integration with </a:t>
            </a:r>
            <a:br>
              <a:rPr lang="en-US" dirty="0" smtClean="0"/>
            </a:br>
            <a:r>
              <a:rPr lang="en-US" dirty="0" smtClean="0"/>
              <a:t>MIT LL Test Harness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 bwMode="auto">
          <a:xfrm flipH="1">
            <a:off x="7836399" y="14197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7836399" y="1790666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0800000" flipH="1">
            <a:off x="7843496" y="2144309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850891" y="1879843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B Interaction </a:t>
            </a:r>
            <a:br>
              <a:rPr lang="en-US" dirty="0" smtClean="0"/>
            </a:br>
            <a:r>
              <a:rPr lang="en-US" dirty="0" smtClean="0"/>
              <a:t>Test Control and Test Action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5353" y="1289304"/>
            <a:ext cx="6287671" cy="46542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Test Control 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Defined in the communication API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Action Messages</a:t>
            </a:r>
          </a:p>
          <a:p>
            <a:pPr marL="284163" lvl="1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Done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POST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brass-th/</a:t>
            </a:r>
            <a:r>
              <a:rPr lang="en-US" sz="1800" dirty="0" smtClean="0">
                <a:latin typeface="Courier New"/>
                <a:cs typeface="Courier New"/>
                <a:hlinkClick r:id="rId2"/>
              </a:rPr>
              <a:t>action/done</a:t>
            </a:r>
            <a:endParaRPr lang="en-US" sz="1800" dirty="0" smtClean="0">
              <a:latin typeface="Courier New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endParaRPr lang="en-US" sz="1100" dirty="0">
              <a:latin typeface="+mn-lt"/>
              <a:cs typeface="Courier New"/>
            </a:endParaRPr>
          </a:p>
          <a:p>
            <a:pPr marL="9525" indent="0" algn="just">
              <a:lnSpc>
                <a:spcPct val="100000"/>
              </a:lnSpc>
              <a:buNone/>
            </a:pPr>
            <a:endParaRPr lang="en-US" sz="1100" dirty="0" smtClean="0">
              <a:latin typeface="+mn-lt"/>
              <a:cs typeface="Courier New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11087437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0477996" y="859786"/>
            <a:ext cx="1218883" cy="29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TA</a:t>
            </a:r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7650959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041518" y="825694"/>
            <a:ext cx="1218883" cy="31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TH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23952" y="1169678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DAS_ERROR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323952" y="1540556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DAS_READY</a:t>
            </a:r>
            <a:endParaRPr lang="en-US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041518" y="1193016"/>
            <a:ext cx="4655361" cy="690626"/>
            <a:chOff x="1733550" y="3712519"/>
            <a:chExt cx="5600700" cy="131370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7041518" y="1193016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4995" y="2610604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validateBaselineApplication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24995" y="2858914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TA_ACK/TA_ERROR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7817600" y="2876607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>
            <a:off x="7817600" y="3123380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862517" y="513131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done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62517" y="537962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7855122" y="5397315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10800000" flipH="1">
            <a:off x="7855122" y="56440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322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Stage</a:t>
            </a:r>
            <a:br>
              <a:rPr lang="en-US" dirty="0" smtClean="0"/>
            </a:br>
            <a:r>
              <a:rPr lang="en-US" sz="1400" dirty="0"/>
              <a:t>(see communications API v1.1 for description)</a:t>
            </a:r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633082" y="1293094"/>
            <a:ext cx="10915522" cy="4830616"/>
          </a:xfrm>
          <a:prstGeom prst="rect">
            <a:avLst/>
          </a:prstGeom>
        </p:spPr>
        <p:txBody>
          <a:bodyPr/>
          <a:lstStyle>
            <a:lvl1pPr marL="233363" indent="-233363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2000" b="1">
                <a:latin typeface="Arial" pitchFamily="34" charset="0"/>
                <a:cs typeface="Arial" pitchFamily="34" charset="0"/>
              </a:defRPr>
            </a:lvl1pPr>
            <a:lvl2pPr marL="509588" indent="-22542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–"/>
              <a:defRPr sz="2000" b="1">
                <a:latin typeface="Arial" pitchFamily="34" charset="0"/>
                <a:cs typeface="Arial" pitchFamily="34" charset="0"/>
              </a:defRPr>
            </a:lvl2pPr>
            <a:lvl3pPr marL="854075" indent="-22383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3pPr>
            <a:lvl4pPr marL="1035050" indent="-180975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Courier New" pitchFamily="49" charset="0"/>
              <a:buChar char="o"/>
              <a:defRPr sz="1400" b="1">
                <a:latin typeface="Arial" pitchFamily="34" charset="0"/>
                <a:cs typeface="Arial" pitchFamily="34" charset="0"/>
              </a:defRPr>
            </a:lvl4pPr>
            <a:lvl5pPr marL="796925" indent="0" algn="l" eaLnBrk="1" hangingPunct="1">
              <a:spcBef>
                <a:spcPts val="600"/>
              </a:spcBef>
              <a:defRPr sz="1600" b="1">
                <a:latin typeface="Arial" pitchFamily="34" charset="0"/>
                <a:cs typeface="Arial" pitchFamily="34" charset="0"/>
              </a:defRPr>
            </a:lvl5pPr>
            <a:lvl6pPr marL="1147763" indent="0" algn="l" eaLnBrk="1" hangingPunct="1">
              <a:spcBef>
                <a:spcPts val="600"/>
              </a:spcBef>
              <a:defRPr sz="1400" b="1">
                <a:latin typeface="Arial" pitchFamily="34" charset="0"/>
                <a:cs typeface="Arial" pitchFamily="34" charset="0"/>
              </a:defRPr>
            </a:lvl6pPr>
            <a:lvl7pPr marL="1319213" indent="-179388" algn="l" eaLnBrk="1" hangingPunct="1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 typeface="Arial" pitchFamily="34" charset="0"/>
              <a:buChar char="•"/>
              <a:defRPr sz="1200" b="1">
                <a:latin typeface="Arial" pitchFamily="34" charset="0"/>
                <a:cs typeface="Arial" pitchFamily="34" charset="0"/>
              </a:defRPr>
            </a:lvl7pPr>
          </a:lstStyle>
          <a:p>
            <a:r>
              <a:rPr lang="en-US" kern="0" dirty="0" smtClean="0">
                <a:solidFill>
                  <a:sysClr val="windowText" lastClr="000000"/>
                </a:solidFill>
              </a:rPr>
              <a:t>DAS adaptation turned ON for this stage</a:t>
            </a: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The DAS will analyze the mission and location service to see if there is a solution</a:t>
            </a:r>
          </a:p>
          <a:p>
            <a:pPr lvl="2"/>
            <a:r>
              <a:rPr lang="en-US" kern="0" dirty="0" smtClean="0">
                <a:solidFill>
                  <a:sysClr val="windowText" lastClr="000000"/>
                </a:solidFill>
              </a:rPr>
              <a:t>If solution exists proceed to validation testing; If no solution exists send MISSION_ABORTED and quit</a:t>
            </a: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The TS will evaluate the system behavior by running the validation tests</a:t>
            </a:r>
          </a:p>
          <a:p>
            <a:pPr lvl="2"/>
            <a:r>
              <a:rPr lang="en-US" kern="0" dirty="0" smtClean="0">
                <a:solidFill>
                  <a:sysClr val="windowText" lastClr="000000"/>
                </a:solidFill>
              </a:rPr>
              <a:t>Using the </a:t>
            </a:r>
            <a:r>
              <a:rPr lang="en-US" kern="0" dirty="0" smtClean="0">
                <a:solidFill>
                  <a:srgbClr val="0235AD"/>
                </a:solidFill>
              </a:rPr>
              <a:t>DAS generated </a:t>
            </a:r>
            <a:r>
              <a:rPr lang="en-US" kern="0" dirty="0" smtClean="0">
                <a:solidFill>
                  <a:sysClr val="windowText" lastClr="000000"/>
                </a:solidFill>
              </a:rPr>
              <a:t>client and server applications</a:t>
            </a:r>
          </a:p>
          <a:p>
            <a:pPr lvl="2"/>
            <a:r>
              <a:rPr lang="en-US" kern="0" dirty="0" smtClean="0">
                <a:solidFill>
                  <a:sysClr val="windowText" lastClr="000000"/>
                </a:solidFill>
              </a:rPr>
              <a:t>Using the mission and location providers described in the TH </a:t>
            </a:r>
            <a:r>
              <a:rPr lang="en-US" kern="0" dirty="0" err="1" smtClean="0">
                <a:solidFill>
                  <a:sysClr val="windowText" lastClr="000000"/>
                </a:solidFill>
              </a:rPr>
              <a:t>adaptAndValidateApplication</a:t>
            </a:r>
            <a:r>
              <a:rPr lang="en-US" kern="0" dirty="0" smtClean="0">
                <a:solidFill>
                  <a:sysClr val="windowText" lastClr="000000"/>
                </a:solidFill>
              </a:rPr>
              <a:t> message</a:t>
            </a:r>
          </a:p>
          <a:p>
            <a:r>
              <a:rPr lang="en-US" kern="0" dirty="0" smtClean="0">
                <a:solidFill>
                  <a:sysClr val="windowText" lastClr="000000"/>
                </a:solidFill>
              </a:rPr>
              <a:t>This stage is invoked by calling </a:t>
            </a:r>
            <a:r>
              <a:rPr lang="en-US" kern="0" dirty="0" err="1">
                <a:solidFill>
                  <a:sysClr val="windowText" lastClr="000000"/>
                </a:solidFill>
              </a:rPr>
              <a:t>adaptAndValidateApplication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URI: </a:t>
            </a:r>
            <a:r>
              <a:rPr lang="en-US" kern="0" dirty="0" smtClean="0">
                <a:solidFill>
                  <a:sysClr val="windowText" lastClr="000000"/>
                </a:solidFill>
                <a:hlinkClick r:id="rId2"/>
              </a:rPr>
              <a:t>http://brass-ta/action/adaptAndValidateApplication</a:t>
            </a:r>
            <a:endParaRPr lang="en-US" kern="0" dirty="0" smtClean="0">
              <a:solidFill>
                <a:sysClr val="windowText" lastClr="000000"/>
              </a:solidFill>
            </a:endParaRP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Body description of message = </a:t>
            </a:r>
            <a:r>
              <a:rPr lang="en-US" kern="0" dirty="0" smtClean="0">
                <a:solidFill>
                  <a:srgbClr val="0235AD"/>
                </a:solidFill>
              </a:rPr>
              <a:t>should be configured by the TH to represent </a:t>
            </a:r>
            <a:r>
              <a:rPr lang="en-US" i="1" kern="0" dirty="0" smtClean="0">
                <a:solidFill>
                  <a:srgbClr val="0235AD"/>
                </a:solidFill>
              </a:rPr>
              <a:t>the same test previously described in Baseline Stage B</a:t>
            </a:r>
            <a:endParaRPr lang="en-US" i="1" kern="0" dirty="0" smtClean="0">
              <a:solidFill>
                <a:srgbClr val="0235AD"/>
              </a:solidFill>
              <a:sym typeface="Wingdings" panose="05000000000000000000" pitchFamily="2" charset="2"/>
            </a:endParaRPr>
          </a:p>
          <a:p>
            <a:pPr lvl="1"/>
            <a:endParaRPr 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97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Stage Interaction </a:t>
            </a:r>
            <a:br>
              <a:rPr lang="en-US" dirty="0" smtClean="0"/>
            </a:br>
            <a:r>
              <a:rPr lang="en-US" dirty="0" smtClean="0"/>
              <a:t>Test Control and Test Action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75353" y="1289304"/>
            <a:ext cx="6287671" cy="46542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Test Control 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Defined in the communication API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Action Messages</a:t>
            </a:r>
          </a:p>
          <a:p>
            <a:pPr marL="284163" lvl="1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Done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POST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brass-th/</a:t>
            </a:r>
            <a:r>
              <a:rPr lang="en-US" sz="1800" dirty="0" smtClean="0">
                <a:latin typeface="Courier New"/>
                <a:cs typeface="Courier New"/>
                <a:hlinkClick r:id="rId2"/>
              </a:rPr>
              <a:t>action/done</a:t>
            </a:r>
            <a:endParaRPr lang="en-US" sz="1800" dirty="0" smtClean="0">
              <a:latin typeface="Courier New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+mn-lt"/>
              <a:cs typeface="Courier New"/>
            </a:endParaRPr>
          </a:p>
          <a:p>
            <a:pPr marL="95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 smtClean="0">
              <a:latin typeface="+mn-lt"/>
              <a:cs typeface="Courier New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7836399" y="14197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7836399" y="1790666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4" name="Straight Arrow Connector 43"/>
          <p:cNvCxnSpPr/>
          <p:nvPr/>
        </p:nvCxnSpPr>
        <p:spPr bwMode="auto">
          <a:xfrm rot="10800000" flipH="1">
            <a:off x="7843496" y="2144309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45" name="TextBox 44"/>
          <p:cNvSpPr txBox="1"/>
          <p:nvPr/>
        </p:nvSpPr>
        <p:spPr>
          <a:xfrm>
            <a:off x="7850891" y="1879843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 flipH="1">
            <a:off x="11087437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10477996" y="859786"/>
            <a:ext cx="1218883" cy="29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TA</a:t>
            </a:r>
            <a:endParaRPr lang="en-US" sz="1400" b="1" dirty="0"/>
          </a:p>
        </p:txBody>
      </p:sp>
      <p:cxnSp>
        <p:nvCxnSpPr>
          <p:cNvPr id="59" name="Straight Connector 58"/>
          <p:cNvCxnSpPr/>
          <p:nvPr/>
        </p:nvCxnSpPr>
        <p:spPr bwMode="auto">
          <a:xfrm flipH="1">
            <a:off x="7650959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7041518" y="825694"/>
            <a:ext cx="1218883" cy="31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TH</a:t>
            </a:r>
            <a:endParaRPr 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8323952" y="1169678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DAS_ERROR</a:t>
            </a:r>
            <a:endParaRPr lang="en-US" sz="1200" dirty="0"/>
          </a:p>
        </p:txBody>
      </p:sp>
      <p:sp>
        <p:nvSpPr>
          <p:cNvPr id="71" name="TextBox 70"/>
          <p:cNvSpPr txBox="1"/>
          <p:nvPr/>
        </p:nvSpPr>
        <p:spPr>
          <a:xfrm>
            <a:off x="8323952" y="1540556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DAS_READY</a:t>
            </a:r>
            <a:endParaRPr lang="en-US" sz="12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7041518" y="1193016"/>
            <a:ext cx="4655361" cy="690626"/>
            <a:chOff x="1733550" y="3712519"/>
            <a:chExt cx="5600700" cy="1313706"/>
          </a:xfrm>
        </p:grpSpPr>
        <p:sp>
          <p:nvSpPr>
            <p:cNvPr id="73" name="Rectangle 72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4" name="Straight Connector 73"/>
            <p:cNvCxnSpPr>
              <a:stCxn id="73" idx="1"/>
              <a:endCxn id="73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5" name="TextBox 74"/>
          <p:cNvSpPr txBox="1"/>
          <p:nvPr/>
        </p:nvSpPr>
        <p:spPr>
          <a:xfrm>
            <a:off x="7041518" y="1193016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76" name="TextBox 75"/>
          <p:cNvSpPr txBox="1"/>
          <p:nvPr/>
        </p:nvSpPr>
        <p:spPr>
          <a:xfrm>
            <a:off x="7824995" y="247299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adaptAndValidateApplication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4995" y="272130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TA_ACK/TA_ERROR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78" name="Straight Arrow Connector 77"/>
          <p:cNvCxnSpPr/>
          <p:nvPr/>
        </p:nvCxnSpPr>
        <p:spPr bwMode="auto">
          <a:xfrm>
            <a:off x="7817600" y="2738995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0800000">
            <a:off x="7817600" y="298576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84" name="TextBox 83"/>
          <p:cNvSpPr txBox="1"/>
          <p:nvPr/>
        </p:nvSpPr>
        <p:spPr>
          <a:xfrm>
            <a:off x="7862517" y="5591170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done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862517" y="5872327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 bwMode="auto">
          <a:xfrm flipH="1">
            <a:off x="7855122" y="5890020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rot="10800000" flipH="1">
            <a:off x="7855122" y="6136793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94" name="TextBox 93"/>
          <p:cNvSpPr txBox="1"/>
          <p:nvPr/>
        </p:nvSpPr>
        <p:spPr>
          <a:xfrm>
            <a:off x="7863324" y="418204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MISSION_ABORTED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63324" y="4890216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 bwMode="auto">
          <a:xfrm flipH="1">
            <a:off x="7855929" y="4448051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97" name="Straight Arrow Connector 96"/>
          <p:cNvCxnSpPr/>
          <p:nvPr/>
        </p:nvCxnSpPr>
        <p:spPr bwMode="auto">
          <a:xfrm rot="10800000" flipH="1">
            <a:off x="7855929" y="5154682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grpSp>
        <p:nvGrpSpPr>
          <p:cNvPr id="105" name="Group 104"/>
          <p:cNvGrpSpPr/>
          <p:nvPr/>
        </p:nvGrpSpPr>
        <p:grpSpPr>
          <a:xfrm>
            <a:off x="7040634" y="4183937"/>
            <a:ext cx="4655361" cy="690626"/>
            <a:chOff x="1733550" y="3712519"/>
            <a:chExt cx="5600700" cy="1313706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107" name="Straight Connector 106"/>
            <p:cNvCxnSpPr>
              <a:stCxn id="106" idx="1"/>
              <a:endCxn id="106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08" name="TextBox 107"/>
          <p:cNvSpPr txBox="1"/>
          <p:nvPr/>
        </p:nvSpPr>
        <p:spPr>
          <a:xfrm>
            <a:off x="7040634" y="4183937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650959" y="4542479"/>
            <a:ext cx="343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ADAPTING and/or ADAPTION_COMPLETED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 bwMode="auto">
          <a:xfrm flipH="1">
            <a:off x="7865992" y="4808482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11" name="TextBox 110"/>
          <p:cNvSpPr txBox="1"/>
          <p:nvPr/>
        </p:nvSpPr>
        <p:spPr>
          <a:xfrm>
            <a:off x="7883450" y="3317181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PERTURBATION_DETECTED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 bwMode="auto">
          <a:xfrm flipH="1">
            <a:off x="7876055" y="3583184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13" name="TextBox 112"/>
          <p:cNvSpPr txBox="1"/>
          <p:nvPr/>
        </p:nvSpPr>
        <p:spPr>
          <a:xfrm>
            <a:off x="7873387" y="355542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 rot="10800000" flipH="1">
            <a:off x="7865992" y="3819894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6842590" y="3317181"/>
            <a:ext cx="4874686" cy="690626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7821" y="3301791"/>
            <a:ext cx="99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optional*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18514" y="5828510"/>
            <a:ext cx="6064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 smtClean="0">
                <a:cs typeface="Courier New"/>
              </a:rPr>
              <a:t>* Only </a:t>
            </a:r>
            <a:r>
              <a:rPr lang="en-US" sz="1100" b="1" dirty="0">
                <a:cs typeface="Courier New"/>
              </a:rPr>
              <a:t>expected if the mission &amp; environment parameters are different from the </a:t>
            </a:r>
            <a:r>
              <a:rPr lang="en-US" sz="1100" b="1" dirty="0" smtClean="0">
                <a:cs typeface="Courier New"/>
              </a:rPr>
              <a:t>baseline</a:t>
            </a:r>
            <a:endParaRPr lang="en-US" sz="1100" b="1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73089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Test Control Messages</a:t>
            </a:r>
          </a:p>
          <a:p>
            <a:pPr lvl="1"/>
            <a:r>
              <a:rPr lang="en-US" dirty="0" smtClean="0"/>
              <a:t>Fully defined in the MIT LL communications API</a:t>
            </a:r>
          </a:p>
          <a:p>
            <a:r>
              <a:rPr lang="en-US" dirty="0" smtClean="0"/>
              <a:t>Test Action Messages (defined on MIT </a:t>
            </a:r>
            <a:r>
              <a:rPr lang="en-US" dirty="0" smtClean="0">
                <a:hlinkClick r:id="rId2"/>
              </a:rPr>
              <a:t>wiki</a:t>
            </a:r>
            <a:r>
              <a:rPr lang="en-US" dirty="0" smtClean="0"/>
              <a:t> and captured on next couple slides)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validateBaselineApplication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err="1" smtClean="0">
                <a:solidFill>
                  <a:srgbClr val="000000"/>
                </a:solidFill>
              </a:rPr>
              <a:t>adaptAndValidateApplication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done</a:t>
            </a:r>
            <a:endParaRPr lang="en-US" dirty="0" smtClean="0"/>
          </a:p>
          <a:p>
            <a:r>
              <a:rPr lang="en-US" dirty="0" smtClean="0"/>
              <a:t>Test Data (configuration file)</a:t>
            </a:r>
          </a:p>
          <a:p>
            <a:pPr lvl="1"/>
            <a:r>
              <a:rPr lang="en-US" dirty="0" smtClean="0"/>
              <a:t>None</a:t>
            </a:r>
          </a:p>
          <a:p>
            <a:r>
              <a:rPr lang="en-US" dirty="0" smtClean="0"/>
              <a:t>DAS Log</a:t>
            </a:r>
          </a:p>
          <a:p>
            <a:pPr lvl="1"/>
            <a:r>
              <a:rPr lang="en-US" dirty="0"/>
              <a:t>Fully defined in the MIT LL communications API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5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validateBaselineApplication</a:t>
            </a: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URI: http://brass-ta/action/validateBaselineApplication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Description : Submit a validation request to the for the baseline application.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Body Description: (optional) The deployment model to base the environment on. If omitted, the baseline environment will be used.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Body Example (From </a:t>
            </a:r>
            <a:r>
              <a:rPr lang="en-US" sz="1100" dirty="0" err="1"/>
              <a:t>immortals_repo</a:t>
            </a:r>
            <a:r>
              <a:rPr lang="en-US" sz="1100" dirty="0"/>
              <a:t>/harness/</a:t>
            </a:r>
            <a:r>
              <a:rPr lang="en-US" sz="1100" dirty="0" err="1"/>
              <a:t>sample_submission.json</a:t>
            </a:r>
            <a:r>
              <a:rPr lang="en-US" sz="11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"server":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"bandwidth":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"clients":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imageBroadcastIntervalMS</a:t>
            </a:r>
            <a:r>
              <a:rPr lang="en-US" sz="1100" dirty="0"/>
              <a:t>": "2000",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latestSABroadcastIntervalMS</a:t>
            </a:r>
            <a:r>
              <a:rPr lang="en-US" sz="1100" dirty="0"/>
              <a:t>": "1000",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"count":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presentResources</a:t>
            </a:r>
            <a:r>
              <a:rPr lang="en-US" sz="1100" dirty="0"/>
              <a:t>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bluetooth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usb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internalGps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userInterface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gpsSatellites</a:t>
            </a:r>
            <a:r>
              <a:rPr lang="en-US" sz="11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requiredProperties</a:t>
            </a:r>
            <a:r>
              <a:rPr lang="en-US" sz="1100" dirty="0"/>
              <a:t>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trustedLocations</a:t>
            </a:r>
            <a:r>
              <a:rPr lang="en-US" sz="11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Return Value: IM_TA_STATE object containing the identifier. Additional POSTs will be made to the TH with an updated IM_TA_STATE object updated as events occur.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Test Action </a:t>
            </a:r>
            <a:r>
              <a:rPr lang="en-US" dirty="0" err="1" smtClean="0"/>
              <a:t>validateBaselineApplication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7909" y="3105835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See wiki for up to date description: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https://wikis.mit.edu/confluence/display/BRASS/ImmortalsTestAndEvaluation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20597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 err="1"/>
              <a:t>adaptAndValidateApplication</a:t>
            </a:r>
            <a:endParaRPr lang="en-US" sz="1100" dirty="0"/>
          </a:p>
          <a:p>
            <a:pPr>
              <a:spcBef>
                <a:spcPts val="0"/>
              </a:spcBef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URI: http://brass-ta/action/adaptAndValidateApplication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Description : Submit an adaption request to the DAS and validate it in the corresponding environment configuration.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Body Description: (mandatory) The deployment model to submit to the DAS and base the environment on.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Body Example (From </a:t>
            </a:r>
            <a:r>
              <a:rPr lang="en-US" sz="1100" dirty="0" err="1"/>
              <a:t>immortals_repo</a:t>
            </a:r>
            <a:r>
              <a:rPr lang="en-US" sz="1100" dirty="0"/>
              <a:t>/harness/</a:t>
            </a:r>
            <a:r>
              <a:rPr lang="en-US" sz="1100" dirty="0" err="1"/>
              <a:t>sample_submission.json</a:t>
            </a:r>
            <a:r>
              <a:rPr lang="en-US" sz="1100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"server":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"bandwidth": 1000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"clients":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imageBroadcastIntervalMS</a:t>
            </a:r>
            <a:r>
              <a:rPr lang="en-US" sz="1100" dirty="0"/>
              <a:t>": "2000",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latestSABroadcastIntervalMS</a:t>
            </a:r>
            <a:r>
              <a:rPr lang="en-US" sz="1100" dirty="0"/>
              <a:t>": "1000",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"count": 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presentResources</a:t>
            </a:r>
            <a:r>
              <a:rPr lang="en-US" sz="1100" dirty="0"/>
              <a:t>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bluetooth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usb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internalGps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userInterface</a:t>
            </a:r>
            <a:r>
              <a:rPr lang="en-US" sz="1100" dirty="0"/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gpsSatellites</a:t>
            </a:r>
            <a:r>
              <a:rPr lang="en-US" sz="11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"</a:t>
            </a:r>
            <a:r>
              <a:rPr lang="en-US" sz="1100" dirty="0" err="1"/>
              <a:t>requiredProperties</a:t>
            </a:r>
            <a:r>
              <a:rPr lang="en-US" sz="1100" dirty="0"/>
              <a:t>" :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    "</a:t>
            </a:r>
            <a:r>
              <a:rPr lang="en-US" sz="1100" dirty="0" err="1"/>
              <a:t>trustedLocations</a:t>
            </a:r>
            <a:r>
              <a:rPr lang="en-US" sz="1100" dirty="0"/>
              <a:t>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    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Return Value: IM_TA_STATE object containing the identifier. Additional POSTs will be made to the TH with an updated IM_TA_STATE object updated as events occur.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 Action </a:t>
            </a:r>
            <a:r>
              <a:rPr lang="en-US" dirty="0" err="1" smtClean="0"/>
              <a:t>adaptAndValidateApplication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7909" y="3105835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See wiki for up to date description:</a:t>
            </a: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https://wikis.mit.edu/confluence/display/BRASS/ImmortalsTestAndEvaluation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683329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100" dirty="0"/>
              <a:t>done</a:t>
            </a:r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  <a:p>
            <a:pPr>
              <a:spcBef>
                <a:spcPts val="0"/>
              </a:spcBef>
            </a:pPr>
            <a:r>
              <a:rPr lang="en-US" sz="1100" dirty="0"/>
              <a:t>    URI: http://brass-th/action/done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Description : Returns the results of the completed operations of the last TEST_ACTION message and indicates a terminal state for the associated TEST_ACTION</a:t>
            </a:r>
          </a:p>
          <a:p>
            <a:pPr>
              <a:spcBef>
                <a:spcPts val="0"/>
              </a:spcBef>
            </a:pPr>
            <a:r>
              <a:rPr lang="en-US" sz="1100" dirty="0"/>
              <a:t>    </a:t>
            </a:r>
            <a:r>
              <a:rPr lang="en-US" sz="1100" dirty="0" smtClean="0"/>
              <a:t>Body</a:t>
            </a:r>
            <a:r>
              <a:rPr lang="en-US" sz="1100" dirty="0"/>
              <a:t>: IM_TA_STATE </a:t>
            </a:r>
            <a:r>
              <a:rPr lang="en-US" sz="1100" dirty="0" smtClean="0"/>
              <a:t>object</a:t>
            </a:r>
          </a:p>
          <a:p>
            <a:pPr>
              <a:spcBef>
                <a:spcPts val="0"/>
              </a:spcBef>
            </a:pPr>
            <a:endParaRPr lang="en-US" sz="1100" dirty="0"/>
          </a:p>
          <a:p>
            <a:pPr marL="0" indent="0">
              <a:spcBef>
                <a:spcPts val="0"/>
              </a:spcBef>
              <a:buNone/>
            </a:pPr>
            <a:endParaRPr lang="en-US" sz="11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 </a:t>
            </a:r>
            <a:r>
              <a:rPr lang="en-US" dirty="0" smtClean="0"/>
              <a:t>Action done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37909" y="3105835"/>
            <a:ext cx="6092825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See wiki for up to date description: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https://wikis.mit.edu/confluence/display/BRASS/ImmortalsTestAndEvaluation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820971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1026" name="Picture 2" descr="Z:\je22818\Desktop\Screenshot from 2017-01-10 12^%32^%3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7"/>
          <a:stretch/>
        </p:blipFill>
        <p:spPr bwMode="auto">
          <a:xfrm>
            <a:off x="3631050" y="801384"/>
            <a:ext cx="8239857" cy="607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3357982"/>
            <a:ext cx="3654336" cy="1384995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Based on context I interpret this as the state of running each </a:t>
            </a:r>
            <a:r>
              <a:rPr lang="en-US" sz="1200" b="1" i="1" dirty="0" smtClean="0"/>
              <a:t>validation test </a:t>
            </a:r>
            <a:r>
              <a:rPr lang="en-US" sz="1200" b="1" dirty="0" smtClean="0"/>
              <a:t>(IM_VALIDATION_STATE on slide 18)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 smtClean="0"/>
              <a:t>Since you are only sending a single </a:t>
            </a:r>
            <a:r>
              <a:rPr lang="en-US" sz="1200" b="1" i="1" dirty="0" smtClean="0"/>
              <a:t>done</a:t>
            </a:r>
            <a:r>
              <a:rPr lang="en-US" sz="1200" b="1" dirty="0"/>
              <a:t> </a:t>
            </a:r>
            <a:r>
              <a:rPr lang="en-US" sz="1200" b="1" dirty="0" smtClean="0"/>
              <a:t>message none of these should be PENDING, NOT_APPLICABLE or RUNNING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871822"/>
            <a:ext cx="3654336" cy="646331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Confusing as it sounds like it represents DAS status which is defined as a test control message in the comm. API</a:t>
            </a:r>
            <a:endParaRPr lang="en-US" sz="12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3423920" y="5394960"/>
            <a:ext cx="1706880" cy="914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37909" y="3105835"/>
            <a:ext cx="609282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hlinkClick r:id="rId4"/>
              </a:rPr>
              <a:t>See wiki for up to date description:</a:t>
            </a: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https://wikis.mit.edu/confluence/display/BRASS/ImmortalsTestAndEvaluation</a:t>
            </a: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793167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2050" name="Picture 2" descr="Z:\je22818\Desktop\Screenshot from 2017-01-10 12^%32^%5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20" y="682212"/>
            <a:ext cx="7175500" cy="617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6560" y="1691742"/>
            <a:ext cx="3168650" cy="646331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Yes, we need the key (</a:t>
            </a:r>
            <a:r>
              <a:rPr lang="en-US" sz="1200" b="1" dirty="0" err="1" smtClean="0"/>
              <a:t>expectedStatus</a:t>
            </a:r>
            <a:r>
              <a:rPr lang="en-US" sz="1200" b="1" dirty="0" smtClean="0"/>
              <a:t>) to understand what tests were run and whether they were meant to pass/fail.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16560" y="3446940"/>
            <a:ext cx="3168650" cy="1015663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I’m assuming </a:t>
            </a:r>
            <a:r>
              <a:rPr lang="en-US" sz="1200" b="1" dirty="0" err="1" smtClean="0"/>
              <a:t>intentStatus</a:t>
            </a:r>
            <a:r>
              <a:rPr lang="en-US" sz="1200" b="1" dirty="0" smtClean="0"/>
              <a:t> represents the overall computation of the verdict expression over all of the individual validation tests described in IM_TEST_DETAILS</a:t>
            </a:r>
            <a:endParaRPr lang="en-US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5437909" y="3105835"/>
            <a:ext cx="609282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hlinkClick r:id="rId4"/>
              </a:rPr>
              <a:t>See wiki for up to date description:</a:t>
            </a: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https://wikis.mit.edu/confluence/display/BRASS/ImmortalsTestAndEvaluation</a:t>
            </a: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87061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Dictionary</a:t>
            </a:r>
            <a:endParaRPr lang="en-US" dirty="0"/>
          </a:p>
        </p:txBody>
      </p:sp>
      <p:pic>
        <p:nvPicPr>
          <p:cNvPr id="3074" name="Picture 2" descr="Z:\je22818\Desktop\Screenshot from 2017-01-10 12^%33^%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1247775"/>
            <a:ext cx="9020175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357982"/>
            <a:ext cx="3168650" cy="461665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Yes, the raw data necessary to compute the verdict expression.</a:t>
            </a:r>
            <a:endParaRPr 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056554"/>
            <a:ext cx="3058160" cy="830997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I’m assuming this will contain the raw bandwidth usage (and timing of SA messages relevant to the verdict expression calculation) for CP2.</a:t>
            </a:r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5437909" y="3105835"/>
            <a:ext cx="609282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hlinkClick r:id="rId4"/>
              </a:rPr>
              <a:t>See wiki for up to date description:</a:t>
            </a:r>
          </a:p>
          <a:p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https://wikis.mit.edu/confluence/display/BRASS/ImmortalsTestAndEvaluation</a:t>
            </a:r>
            <a:endParaRPr lang="en-US" dirty="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287061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IMMoRTALS</a:t>
            </a:r>
            <a:r>
              <a:rPr lang="en-US" dirty="0" smtClean="0"/>
              <a:t> System Components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161842" y="1793615"/>
            <a:ext cx="598274" cy="13716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TA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229600" y="1068512"/>
            <a:ext cx="3647326" cy="1450207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942528" y="3002914"/>
            <a:ext cx="1661984" cy="68580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DAS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5302" y="1832919"/>
            <a:ext cx="1219200" cy="1371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latin typeface="Arial" pitchFamily="-110" charset="0"/>
              </a:rPr>
              <a:t>TH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1" name="Left-Right Arrow 10"/>
          <p:cNvSpPr/>
          <p:nvPr/>
        </p:nvSpPr>
        <p:spPr bwMode="auto">
          <a:xfrm>
            <a:off x="1565692" y="1909119"/>
            <a:ext cx="1600200" cy="609600"/>
          </a:xfrm>
          <a:prstGeom prst="leftRight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Test </a:t>
            </a:r>
            <a:r>
              <a:rPr lang="en-US" sz="1000" b="1" dirty="0" smtClean="0">
                <a:latin typeface="Arial" pitchFamily="-110" charset="0"/>
              </a:rPr>
              <a:t>Action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 Messages</a:t>
            </a:r>
          </a:p>
        </p:txBody>
      </p:sp>
      <p:sp>
        <p:nvSpPr>
          <p:cNvPr id="13" name="Left-Right Arrow 12"/>
          <p:cNvSpPr/>
          <p:nvPr/>
        </p:nvSpPr>
        <p:spPr bwMode="auto">
          <a:xfrm>
            <a:off x="1565692" y="2556819"/>
            <a:ext cx="1600200" cy="609600"/>
          </a:xfrm>
          <a:prstGeom prst="leftRight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Test Control Messages</a:t>
            </a:r>
          </a:p>
        </p:txBody>
      </p:sp>
      <p:sp>
        <p:nvSpPr>
          <p:cNvPr id="14" name="Down Arrow 13"/>
          <p:cNvSpPr/>
          <p:nvPr/>
        </p:nvSpPr>
        <p:spPr bwMode="auto">
          <a:xfrm>
            <a:off x="457702" y="3242619"/>
            <a:ext cx="914400" cy="685800"/>
          </a:xfrm>
          <a:prstGeom prst="down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TH Log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2534760" y="4527470"/>
            <a:ext cx="6781800" cy="4572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latin typeface="Arial" pitchFamily="-110" charset="0"/>
              </a:rPr>
              <a:t>F</a:t>
            </a:r>
            <a:r>
              <a:rPr lang="en-US" sz="1400" b="1" dirty="0" smtClean="0">
                <a:latin typeface="Arial" pitchFamily="-110" charset="0"/>
              </a:rPr>
              <a:t>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3113086" y="5138757"/>
            <a:ext cx="274320" cy="27432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itchFamily="-110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3113086" y="5519757"/>
            <a:ext cx="274320" cy="274320"/>
          </a:xfrm>
          <a:prstGeom prst="round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itchFamily="-110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3113086" y="5900757"/>
            <a:ext cx="274320" cy="27432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latin typeface="Arial" pitchFamily="-11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4179" y="5150612"/>
            <a:ext cx="164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latin typeface="Arial" pitchFamily="-110" charset="0"/>
              </a:rPr>
              <a:t>LL-provided component</a:t>
            </a:r>
            <a:endParaRPr lang="en-US" sz="1000" b="1" dirty="0">
              <a:latin typeface="Arial" pitchFamily="-110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14179" y="5539232"/>
            <a:ext cx="234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Arial" pitchFamily="-110" charset="0"/>
              </a:rPr>
              <a:t>Performer-provided component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4179" y="5927852"/>
            <a:ext cx="2341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latin typeface="Arial" pitchFamily="-110" charset="0"/>
              </a:rPr>
              <a:t>Challenge Problem system</a:t>
            </a:r>
          </a:p>
        </p:txBody>
      </p:sp>
      <p:sp>
        <p:nvSpPr>
          <p:cNvPr id="22" name="Left-Right Arrow 21"/>
          <p:cNvSpPr/>
          <p:nvPr/>
        </p:nvSpPr>
        <p:spPr bwMode="auto">
          <a:xfrm>
            <a:off x="5578260" y="5114043"/>
            <a:ext cx="611771" cy="322329"/>
          </a:xfrm>
          <a:prstGeom prst="leftRight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00833" y="5150612"/>
            <a:ext cx="2867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latin typeface="Arial" pitchFamily="-110" charset="0"/>
              </a:rPr>
              <a:t>Communication channel defined in this API</a:t>
            </a:r>
            <a:endParaRPr lang="en-US" sz="1000" b="1" dirty="0">
              <a:latin typeface="Arial" pitchFamily="-110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00833" y="5539232"/>
            <a:ext cx="16485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latin typeface="Arial" pitchFamily="-110" charset="0"/>
              </a:rPr>
              <a:t>Not defined in this API</a:t>
            </a:r>
            <a:endParaRPr lang="en-US" sz="1000" b="1" dirty="0">
              <a:latin typeface="Arial" pitchFamily="-110" charset="0"/>
            </a:endParaRPr>
          </a:p>
        </p:txBody>
      </p:sp>
      <p:sp>
        <p:nvSpPr>
          <p:cNvPr id="25" name="Left-Right Arrow 24"/>
          <p:cNvSpPr/>
          <p:nvPr/>
        </p:nvSpPr>
        <p:spPr bwMode="auto">
          <a:xfrm>
            <a:off x="5578260" y="5502228"/>
            <a:ext cx="611771" cy="322329"/>
          </a:xfrm>
          <a:prstGeom prst="leftRightArrow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987460" y="5062557"/>
            <a:ext cx="6012592" cy="12192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8561768" y="3807689"/>
            <a:ext cx="914400" cy="685800"/>
          </a:xfrm>
          <a:prstGeom prst="down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err="1" smtClean="0">
                <a:latin typeface="Arial" pitchFamily="-110" charset="0"/>
              </a:rPr>
              <a:t>DAS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Log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Up Arrow 27"/>
          <p:cNvSpPr/>
          <p:nvPr/>
        </p:nvSpPr>
        <p:spPr bwMode="auto">
          <a:xfrm>
            <a:off x="7494968" y="3794303"/>
            <a:ext cx="914400" cy="685800"/>
          </a:xfrm>
          <a:prstGeom prst="upArrow">
            <a:avLst/>
          </a:prstGeom>
          <a:solidFill>
            <a:srgbClr val="FF5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4572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0" charset="0"/>
              </a:rPr>
              <a:t>Tes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rPr>
              <a:t>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b="1" dirty="0" smtClean="0">
                <a:latin typeface="Arial" pitchFamily="-110" charset="0"/>
              </a:rPr>
              <a:t>Data</a:t>
            </a:r>
            <a:endParaRPr kumimoji="0" 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pic>
        <p:nvPicPr>
          <p:cNvPr id="1026" name="Picture 2" descr="C:\Users\je22818\Desktop\android-phone-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74514" y="1070919"/>
            <a:ext cx="41986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:\Users\je22818\Desktop\android-phone-color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862308" y="1706125"/>
            <a:ext cx="41986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e22818\Desktop\computer-server-icon-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20273" y="1340046"/>
            <a:ext cx="605462" cy="93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ounded Rectangle 32"/>
          <p:cNvSpPr/>
          <p:nvPr/>
        </p:nvSpPr>
        <p:spPr bwMode="auto">
          <a:xfrm>
            <a:off x="3139339" y="945223"/>
            <a:ext cx="9049486" cy="278027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30" name="Flowchart: Magnetic Disk 29"/>
          <p:cNvSpPr/>
          <p:nvPr/>
        </p:nvSpPr>
        <p:spPr>
          <a:xfrm>
            <a:off x="5881388" y="3039490"/>
            <a:ext cx="914400" cy="612648"/>
          </a:xfrm>
          <a:prstGeom prst="flowChartMagneticDisk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KB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9476168" y="1528119"/>
            <a:ext cx="767167" cy="2654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476168" y="1809801"/>
            <a:ext cx="1218215" cy="404118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57340" y="1347122"/>
            <a:ext cx="209935" cy="25420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30" idx="2"/>
          </p:cNvCxnSpPr>
          <p:nvPr/>
        </p:nvCxnSpPr>
        <p:spPr>
          <a:xfrm>
            <a:off x="5604512" y="3345814"/>
            <a:ext cx="276876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4008174" y="1070919"/>
            <a:ext cx="628824" cy="457734"/>
            <a:chOff x="6256367" y="2595072"/>
            <a:chExt cx="628824" cy="457734"/>
          </a:xfrm>
        </p:grpSpPr>
        <p:pic>
          <p:nvPicPr>
            <p:cNvPr id="46" name="Picture 6" descr="C:\Users\je22818\Desktop\applicationxexecutablescript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367" y="2595072"/>
              <a:ext cx="384285" cy="384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6533812" y="2683474"/>
              <a:ext cx="351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</a:t>
              </a:r>
              <a:endParaRPr lang="en-US" b="1" dirty="0"/>
            </a:p>
          </p:txBody>
        </p:sp>
      </p:grpSp>
      <p:pic>
        <p:nvPicPr>
          <p:cNvPr id="49" name="Picture 6" descr="C:\Users\je22818\Desktop\applicationxexecutabl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3476" y="2083840"/>
            <a:ext cx="384285" cy="3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/>
          <p:cNvGrpSpPr/>
          <p:nvPr/>
        </p:nvGrpSpPr>
        <p:grpSpPr>
          <a:xfrm>
            <a:off x="10840851" y="2964645"/>
            <a:ext cx="336031" cy="436013"/>
            <a:chOff x="3398519" y="1318721"/>
            <a:chExt cx="548640" cy="731520"/>
          </a:xfrm>
        </p:grpSpPr>
        <p:sp>
          <p:nvSpPr>
            <p:cNvPr id="56" name="Rounded Rectangle 55"/>
            <p:cNvSpPr/>
            <p:nvPr/>
          </p:nvSpPr>
          <p:spPr bwMode="auto">
            <a:xfrm>
              <a:off x="3398519" y="1318721"/>
              <a:ext cx="548640" cy="7315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 bwMode="auto">
            <a:xfrm>
              <a:off x="3469640" y="1444145"/>
              <a:ext cx="36576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469640" y="152400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469640" y="1596545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469640" y="168448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469640" y="177359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469640" y="185267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469640" y="196237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469640" y="163830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3469640" y="182245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pic>
        <p:nvPicPr>
          <p:cNvPr id="66" name="Picture 6" descr="C:\Users\je22818\Desktop\applicationxexecutablescrip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7321" y="2973072"/>
            <a:ext cx="384285" cy="38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9193684" y="305642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Checker</a:t>
            </a:r>
            <a:endParaRPr lang="en-US" sz="1400" b="1" dirty="0"/>
          </a:p>
        </p:txBody>
      </p:sp>
      <p:grpSp>
        <p:nvGrpSpPr>
          <p:cNvPr id="68" name="Group 67"/>
          <p:cNvGrpSpPr/>
          <p:nvPr/>
        </p:nvGrpSpPr>
        <p:grpSpPr>
          <a:xfrm>
            <a:off x="7312507" y="1038212"/>
            <a:ext cx="336031" cy="436013"/>
            <a:chOff x="3398519" y="1318721"/>
            <a:chExt cx="548640" cy="731520"/>
          </a:xfrm>
        </p:grpSpPr>
        <p:sp>
          <p:nvSpPr>
            <p:cNvPr id="69" name="Rounded Rectangle 68"/>
            <p:cNvSpPr/>
            <p:nvPr/>
          </p:nvSpPr>
          <p:spPr bwMode="auto">
            <a:xfrm>
              <a:off x="3398519" y="1318721"/>
              <a:ext cx="548640" cy="7315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70" name="Straight Connector 69"/>
            <p:cNvCxnSpPr/>
            <p:nvPr/>
          </p:nvCxnSpPr>
          <p:spPr bwMode="auto">
            <a:xfrm>
              <a:off x="3469640" y="1444145"/>
              <a:ext cx="36576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469640" y="152400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469640" y="1596545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469640" y="168448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469640" y="1773590"/>
              <a:ext cx="1828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469640" y="185267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469640" y="1962371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469640" y="163830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469640" y="1822450"/>
              <a:ext cx="27432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6984640" y="1492785"/>
            <a:ext cx="1078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Validation </a:t>
            </a:r>
          </a:p>
          <a:p>
            <a:pPr algn="ctr"/>
            <a:r>
              <a:rPr lang="en-US" sz="1400" b="1" dirty="0" smtClean="0"/>
              <a:t>tests</a:t>
            </a:r>
            <a:endParaRPr lang="en-US" sz="1400" b="1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7863237" y="1256218"/>
            <a:ext cx="353917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568515" y="3392766"/>
            <a:ext cx="855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Test log</a:t>
            </a:r>
            <a:endParaRPr lang="en-US" sz="1400" b="1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11008866" y="2556819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53" idx="3"/>
          </p:cNvCxnSpPr>
          <p:nvPr/>
        </p:nvCxnSpPr>
        <p:spPr>
          <a:xfrm flipH="1">
            <a:off x="10085275" y="3210310"/>
            <a:ext cx="6091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8409368" y="3086999"/>
            <a:ext cx="410905" cy="4324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498728" y="2731625"/>
            <a:ext cx="1003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Summary</a:t>
            </a:r>
          </a:p>
          <a:p>
            <a:pPr algn="ctr"/>
            <a:r>
              <a:rPr lang="en-US" sz="1400" b="1" dirty="0" smtClean="0"/>
              <a:t>results</a:t>
            </a:r>
            <a:endParaRPr 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008174" y="1485838"/>
            <a:ext cx="1386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Baseline apps</a:t>
            </a:r>
            <a:endParaRPr lang="en-US" sz="1400" b="1" dirty="0"/>
          </a:p>
        </p:txBody>
      </p:sp>
      <p:cxnSp>
        <p:nvCxnSpPr>
          <p:cNvPr id="93" name="Straight Arrow Connector 92"/>
          <p:cNvCxnSpPr/>
          <p:nvPr/>
        </p:nvCxnSpPr>
        <p:spPr>
          <a:xfrm flipV="1">
            <a:off x="4285618" y="2556819"/>
            <a:ext cx="1" cy="4162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Diagonal Stripe 1023"/>
          <p:cNvSpPr/>
          <p:nvPr/>
        </p:nvSpPr>
        <p:spPr>
          <a:xfrm rot="8068828">
            <a:off x="5769885" y="1497129"/>
            <a:ext cx="914400" cy="914400"/>
          </a:xfrm>
          <a:prstGeom prst="diagStripe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1028" name="Straight Arrow Connector 1027"/>
          <p:cNvCxnSpPr/>
          <p:nvPr/>
        </p:nvCxnSpPr>
        <p:spPr>
          <a:xfrm>
            <a:off x="5013789" y="1383321"/>
            <a:ext cx="1078786" cy="21800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16029" y="2469674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Generated app</a:t>
            </a:r>
            <a:endParaRPr lang="en-US" sz="1400" b="1" dirty="0"/>
          </a:p>
        </p:txBody>
      </p:sp>
      <p:cxnSp>
        <p:nvCxnSpPr>
          <p:cNvPr id="1030" name="Straight Arrow Connector 1029"/>
          <p:cNvCxnSpPr/>
          <p:nvPr/>
        </p:nvCxnSpPr>
        <p:spPr>
          <a:xfrm flipV="1">
            <a:off x="4611234" y="2213919"/>
            <a:ext cx="1481341" cy="6563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/>
          <p:cNvSpPr txBox="1"/>
          <p:nvPr/>
        </p:nvSpPr>
        <p:spPr>
          <a:xfrm>
            <a:off x="6152699" y="178467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OR</a:t>
            </a:r>
            <a:endParaRPr lang="en-US" sz="1400" b="1" dirty="0"/>
          </a:p>
        </p:txBody>
      </p:sp>
      <p:cxnSp>
        <p:nvCxnSpPr>
          <p:cNvPr id="1033" name="Straight Arrow Connector 1032"/>
          <p:cNvCxnSpPr/>
          <p:nvPr/>
        </p:nvCxnSpPr>
        <p:spPr>
          <a:xfrm flipV="1">
            <a:off x="6606669" y="2083840"/>
            <a:ext cx="1610485" cy="861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17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Misc.</a:t>
            </a:r>
            <a:endParaRPr lang="en-US" dirty="0"/>
          </a:p>
        </p:txBody>
      </p:sp>
      <p:pic>
        <p:nvPicPr>
          <p:cNvPr id="4098" name="Picture 2" descr="Z:\je22818\Desktop\Screenshot from 2017-01-10 12^%36^%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2301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11120" y="1498702"/>
            <a:ext cx="3503930" cy="646331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It is fine to log info listed here. However it is key that the same info is sent to the TH as part of the </a:t>
            </a:r>
            <a:r>
              <a:rPr lang="en-US" sz="1200" b="1" i="1" dirty="0" smtClean="0"/>
              <a:t>done</a:t>
            </a:r>
            <a:r>
              <a:rPr lang="en-US" sz="1200" b="1" dirty="0" smtClean="0"/>
              <a:t> message definition.</a:t>
            </a:r>
            <a:endParaRPr lang="en-US" sz="1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12720" y="2902634"/>
            <a:ext cx="3503930" cy="646331"/>
          </a:xfrm>
          <a:prstGeom prst="rect">
            <a:avLst/>
          </a:prstGeom>
          <a:solidFill>
            <a:srgbClr val="D2DC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It is fine to log info listed here. However it is key that the same info is sent to the TH as part of the </a:t>
            </a:r>
            <a:r>
              <a:rPr lang="en-US" sz="1200" b="1" i="1" dirty="0" smtClean="0"/>
              <a:t>done</a:t>
            </a:r>
            <a:r>
              <a:rPr lang="en-US" sz="1200" b="1" dirty="0" smtClean="0"/>
              <a:t> message definition.</a:t>
            </a:r>
            <a:endParaRPr lang="en-US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5437909" y="3105835"/>
            <a:ext cx="6092825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>
                <a:hlinkClick r:id="rId3"/>
              </a:rPr>
              <a:t>See wiki for up to date description:</a:t>
            </a:r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https://wikis.mit.edu/confluence/display/BRASS/ImmortalsTestAndEvaluation</a:t>
            </a: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710641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3082" y="2638640"/>
            <a:ext cx="10915522" cy="3485069"/>
          </a:xfrm>
        </p:spPr>
        <p:txBody>
          <a:bodyPr/>
          <a:lstStyle/>
          <a:p>
            <a:r>
              <a:rPr lang="en-US" dirty="0" smtClean="0"/>
              <a:t>Baseline Stage A provides a smoke test for the system upon delivery and is expected to ALWAYS pass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LL Executing a Smoke Test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014127" y="1324802"/>
            <a:ext cx="4160570" cy="914400"/>
            <a:chOff x="3383198" y="1324802"/>
            <a:chExt cx="4160570" cy="914400"/>
          </a:xfrm>
        </p:grpSpPr>
        <p:sp>
          <p:nvSpPr>
            <p:cNvPr id="9" name="Rectangle 8"/>
            <p:cNvSpPr/>
            <p:nvPr/>
          </p:nvSpPr>
          <p:spPr>
            <a:xfrm>
              <a:off x="5572972" y="1324802"/>
              <a:ext cx="1970796" cy="914400"/>
            </a:xfrm>
            <a:prstGeom prst="rect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Execute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Baseline Stage 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83198" y="1324802"/>
              <a:ext cx="1970796" cy="914400"/>
            </a:xfrm>
            <a:prstGeom prst="rect">
              <a:avLst/>
            </a:prstGeom>
            <a:solidFill>
              <a:srgbClr val="D2DCF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Bring up VM</a:t>
              </a:r>
            </a:p>
          </p:txBody>
        </p:sp>
        <p:cxnSp>
          <p:nvCxnSpPr>
            <p:cNvPr id="11" name="Straight Arrow Connector 10"/>
            <p:cNvCxnSpPr>
              <a:stCxn id="10" idx="3"/>
              <a:endCxn id="9" idx="1"/>
            </p:cNvCxnSpPr>
            <p:nvPr/>
          </p:nvCxnSpPr>
          <p:spPr>
            <a:xfrm>
              <a:off x="5353994" y="1782002"/>
              <a:ext cx="21897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601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182" y="2485358"/>
            <a:ext cx="11780980" cy="132479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 in parallel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o</a:t>
            </a:r>
            <a:r>
              <a:rPr lang="en-US" sz="1400" b="1" dirty="0" smtClean="0">
                <a:solidFill>
                  <a:schemeClr val="tx1"/>
                </a:solidFill>
              </a:rPr>
              <a:t>r 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serialize in another test enclave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33082" y="4018178"/>
            <a:ext cx="10915522" cy="2105531"/>
          </a:xfrm>
        </p:spPr>
        <p:txBody>
          <a:bodyPr/>
          <a:lstStyle/>
          <a:p>
            <a:r>
              <a:rPr lang="en-US" dirty="0" smtClean="0"/>
              <a:t>Baseline Stage B and Challenge Stage presented with the same test parameters</a:t>
            </a:r>
          </a:p>
          <a:p>
            <a:r>
              <a:rPr lang="en-US" dirty="0" smtClean="0"/>
              <a:t>BBN currently believes we should be able to run a single instance in Baseline Stage B </a:t>
            </a:r>
            <a:r>
              <a:rPr lang="en-US" dirty="0" smtClean="0">
                <a:sym typeface="Wingdings"/>
              </a:rPr>
              <a:t> Challenge Stage</a:t>
            </a:r>
          </a:p>
          <a:p>
            <a:pPr lvl="1"/>
            <a:r>
              <a:rPr lang="en-US" dirty="0" smtClean="0">
                <a:sym typeface="Wingdings"/>
              </a:rPr>
              <a:t>However, they have not actually tested this way</a:t>
            </a:r>
          </a:p>
          <a:p>
            <a:r>
              <a:rPr lang="en-US" dirty="0" smtClean="0">
                <a:sym typeface="Wingdings"/>
              </a:rPr>
              <a:t>LL can expect 100% reliability in running the Challenge Stage in parallel or serially (by starting up a new test enclave with same parameters after running Baseline Stage B)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LL Executing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12673" y="1390495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Baseline Stage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2899" y="1390495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Bring up VM</a:t>
            </a: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2393695" y="1847695"/>
            <a:ext cx="2189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437480" y="1390495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Challenge Stage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12673" y="2693392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Execute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Challenge Stage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2899" y="2693392"/>
            <a:ext cx="197079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Bring up VM</a:t>
            </a:r>
          </a:p>
        </p:txBody>
      </p:sp>
      <p:cxnSp>
        <p:nvCxnSpPr>
          <p:cNvPr id="16" name="Straight Arrow Connector 15"/>
          <p:cNvCxnSpPr>
            <a:stCxn id="15" idx="3"/>
            <a:endCxn id="14" idx="1"/>
          </p:cNvCxnSpPr>
          <p:nvPr/>
        </p:nvCxnSpPr>
        <p:spPr>
          <a:xfrm>
            <a:off x="2393695" y="3150592"/>
            <a:ext cx="21897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3"/>
            <a:endCxn id="13" idx="1"/>
          </p:cNvCxnSpPr>
          <p:nvPr/>
        </p:nvCxnSpPr>
        <p:spPr>
          <a:xfrm>
            <a:off x="4583469" y="1847695"/>
            <a:ext cx="854011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98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3082" y="2941505"/>
            <a:ext cx="10915522" cy="5067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Phase 1 CP2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7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Tactical situation awareness </a:t>
            </a:r>
            <a:r>
              <a:rPr lang="en-US" sz="2400" dirty="0" smtClean="0"/>
              <a:t>- </a:t>
            </a:r>
            <a:r>
              <a:rPr lang="en-US" sz="2400" dirty="0"/>
              <a:t>Handling the impact of changes in deployment scale and other factors that impact resource </a:t>
            </a:r>
            <a:r>
              <a:rPr lang="en-US" sz="2400" dirty="0" smtClean="0"/>
              <a:t>consumption</a:t>
            </a:r>
          </a:p>
          <a:p>
            <a:pPr lvl="1"/>
            <a:r>
              <a:rPr lang="en-US" sz="2000" dirty="0" smtClean="0"/>
              <a:t>Supporting tactical situational awareness applications over changing environment constraints, mission requirements (update rate and number of clients) are scaled.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12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/</a:t>
            </a:r>
            <a:r>
              <a:rPr lang="en-US" sz="2400" dirty="0"/>
              <a:t>/ network </a:t>
            </a:r>
            <a:r>
              <a:rPr lang="en-US" sz="2400" dirty="0" smtClean="0"/>
              <a:t>capacity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smtClean="0"/>
              <a:t>bandwidth </a:t>
            </a:r>
            <a:r>
              <a:rPr lang="en-US" sz="2200" dirty="0"/>
              <a:t>: 1000, range (0, 10000000</a:t>
            </a:r>
            <a:r>
              <a:rPr lang="en-US" sz="2200" dirty="0" smtClean="0"/>
              <a:t>)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 smtClean="0"/>
              <a:t>// number </a:t>
            </a:r>
            <a:r>
              <a:rPr lang="en-US" sz="2400" dirty="0"/>
              <a:t>of client </a:t>
            </a:r>
            <a:r>
              <a:rPr lang="en-US" sz="2400" dirty="0" smtClean="0"/>
              <a:t>devices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smtClean="0"/>
              <a:t>count</a:t>
            </a:r>
            <a:r>
              <a:rPr lang="en-US" sz="2200" dirty="0"/>
              <a:t>: 2, range (2, </a:t>
            </a:r>
            <a:r>
              <a:rPr lang="en-US" sz="2200" dirty="0" smtClean="0"/>
              <a:t>20)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// time between SA reports (in </a:t>
            </a:r>
            <a:r>
              <a:rPr lang="en-US" sz="2400" dirty="0" smtClean="0"/>
              <a:t>milliseconds)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 smtClean="0"/>
              <a:t>latestSABroadcastIntervalMS</a:t>
            </a:r>
            <a:r>
              <a:rPr lang="en-US" sz="2200" dirty="0"/>
              <a:t>: </a:t>
            </a:r>
            <a:r>
              <a:rPr lang="en-US" sz="2200" dirty="0" smtClean="0"/>
              <a:t>2000, range(1000, 60000)</a:t>
            </a:r>
          </a:p>
          <a:p>
            <a:pPr marL="284162" lvl="1" indent="0">
              <a:lnSpc>
                <a:spcPct val="100000"/>
              </a:lnSpc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dirty="0"/>
              <a:t>// time between image reports (in </a:t>
            </a:r>
            <a:r>
              <a:rPr lang="en-US" sz="2400" dirty="0" smtClean="0"/>
              <a:t>milliseconds)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dirty="0" err="1" smtClean="0"/>
              <a:t>imageBroadcastIntervalMS</a:t>
            </a:r>
            <a:r>
              <a:rPr lang="en-US" sz="2200" dirty="0"/>
              <a:t>: 1000, range(1000, 60000)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39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71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33082" y="2835716"/>
            <a:ext cx="10915522" cy="32879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SAME interaction model as CP1</a:t>
            </a:r>
          </a:p>
          <a:p>
            <a:pPr lvl="1"/>
            <a:endParaRPr lang="en-US" sz="2200" dirty="0" smtClean="0"/>
          </a:p>
          <a:p>
            <a:pPr lvl="1"/>
            <a:r>
              <a:rPr lang="en-US" sz="2200" dirty="0" smtClean="0"/>
              <a:t>different perturbations</a:t>
            </a:r>
          </a:p>
          <a:p>
            <a:pPr lvl="1"/>
            <a:r>
              <a:rPr lang="en-US" sz="2000" i="1" dirty="0" smtClean="0"/>
              <a:t>done </a:t>
            </a:r>
            <a:r>
              <a:rPr lang="en-US" sz="2000" dirty="0"/>
              <a:t>message </a:t>
            </a:r>
            <a:r>
              <a:rPr lang="en-US" sz="2000" dirty="0" smtClean="0"/>
              <a:t>definition will be different than CP1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 LL Interactions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53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Verdict expressions for each CP need to be defined and shared with LL (posted on the wiki)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600" dirty="0" smtClean="0"/>
              <a:t>What the contents of the done messages should contain for both CPs</a:t>
            </a:r>
          </a:p>
          <a:p>
            <a:pPr marL="649287" lvl="1" indent="-342900"/>
            <a:r>
              <a:rPr lang="en-US" sz="1400" dirty="0" smtClean="0"/>
              <a:t>For CP1 this is likely a listing of the validation tests run and their PASS/FAIL criteria</a:t>
            </a:r>
          </a:p>
          <a:p>
            <a:pPr marL="866775" lvl="2" indent="-342900"/>
            <a:r>
              <a:rPr lang="en-US" sz="1200" dirty="0" smtClean="0"/>
              <a:t>Team will also provide LL with a comprehensive list of input variables mapping to expected PASS/FAIL criteria</a:t>
            </a:r>
          </a:p>
          <a:p>
            <a:pPr marL="649287" lvl="1" indent="-342900"/>
            <a:r>
              <a:rPr lang="en-US" sz="1400" dirty="0" smtClean="0"/>
              <a:t>For CP2 we discussed obtaining more than the output of the automated checker PASS/FAIL. You should also send us the raw products to calculate that the mission requirements (message rate) and environment constraints (max bandwidth) are being respected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trike="sngStrike" dirty="0" smtClean="0"/>
              <a:t>In Baseline Stage B (slide 10) decide whether your system will analyze the mission/environment spec and immediately respond with MISSION_ABORTED or whether it will run the validation tests and report failures (respond in context of both CPs)</a:t>
            </a:r>
          </a:p>
          <a:p>
            <a:pPr marL="763587" lvl="1" indent="-457200"/>
            <a:r>
              <a:rPr lang="en-US" sz="1400" dirty="0" smtClean="0"/>
              <a:t>Fixed in slides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strike="sngStrike" dirty="0" smtClean="0"/>
              <a:t>If there is any uncertainty that you cannot send all results in one message then plan on developing a </a:t>
            </a:r>
            <a:r>
              <a:rPr lang="en-US" sz="1600" i="1" strike="sngStrike" dirty="0" smtClean="0"/>
              <a:t>done</a:t>
            </a:r>
            <a:r>
              <a:rPr lang="en-US" sz="1600" strike="sngStrike" dirty="0" smtClean="0"/>
              <a:t> message to let the test harness when a particular stage of testing is finished</a:t>
            </a:r>
            <a:r>
              <a:rPr lang="en-US" sz="1600" dirty="0" smtClean="0"/>
              <a:t> </a:t>
            </a:r>
          </a:p>
          <a:p>
            <a:pPr marL="763587" lvl="1" indent="-457200"/>
            <a:r>
              <a:rPr lang="en-US" sz="1400" dirty="0" smtClean="0"/>
              <a:t>Decided to keep </a:t>
            </a:r>
            <a:r>
              <a:rPr lang="en-US" sz="1400" i="1" dirty="0" smtClean="0"/>
              <a:t>done</a:t>
            </a:r>
            <a:r>
              <a:rPr lang="en-US" sz="1400" dirty="0" smtClean="0"/>
              <a:t> message endpoint – removed </a:t>
            </a:r>
            <a:r>
              <a:rPr lang="en-US" sz="1400" i="1" dirty="0" smtClean="0"/>
              <a:t>results</a:t>
            </a:r>
            <a:r>
              <a:rPr lang="en-US" sz="1400" dirty="0" smtClean="0"/>
              <a:t> endpoint</a:t>
            </a:r>
            <a:endParaRPr lang="en-US" sz="1400" strike="sngStrike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600" strike="sngStrike" dirty="0" smtClean="0"/>
              <a:t>Think more about Slide 14 – whether there should be any </a:t>
            </a:r>
            <a:r>
              <a:rPr lang="en-US" sz="1600" i="1" strike="sngStrike" dirty="0" smtClean="0"/>
              <a:t>reset</a:t>
            </a:r>
            <a:r>
              <a:rPr lang="en-US" sz="1600" strike="sngStrike" dirty="0" smtClean="0"/>
              <a:t> commands and/or if we should just plan on running the challenge stage in a different test enclave (i.e. different VM</a:t>
            </a:r>
            <a:r>
              <a:rPr lang="en-US" sz="1600" strike="sngStrike" dirty="0" smtClean="0"/>
              <a:t>)</a:t>
            </a:r>
          </a:p>
          <a:p>
            <a:pPr marL="763587" lvl="1" indent="-457200"/>
            <a:r>
              <a:rPr lang="en-US" sz="1400" dirty="0" smtClean="0"/>
              <a:t>Tests will be serialized, no need to optimize this process in Phase 1</a:t>
            </a:r>
            <a:endParaRPr lang="en-US" sz="1400" dirty="0" smtClean="0"/>
          </a:p>
          <a:p>
            <a:pPr marL="627062" lvl="1" indent="-342900">
              <a:buFont typeface="+mj-lt"/>
              <a:buAutoNum type="arabicPeriod"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BBN Actions </a:t>
            </a:r>
            <a:br>
              <a:rPr lang="en-US" dirty="0" smtClean="0"/>
            </a:br>
            <a:r>
              <a:rPr lang="en-US" dirty="0" smtClean="0"/>
              <a:t>(to be resolved via email/phone prior to next call 1/12)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2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3082" y="2941505"/>
            <a:ext cx="10915522" cy="50677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Phase 1 CP1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6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/>
              <a:t>Tactical situation awareness - Mission Requirements Regarding Location </a:t>
            </a:r>
            <a:r>
              <a:rPr lang="en-US" sz="2400" dirty="0" smtClean="0"/>
              <a:t>Collection</a:t>
            </a:r>
          </a:p>
          <a:p>
            <a:pPr lvl="1"/>
            <a:r>
              <a:rPr lang="en-US" sz="2000" dirty="0"/>
              <a:t>Supporting tactical situational awareness applications over changing mission requirements and availability of location providing services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4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// mission requirement</a:t>
            </a:r>
          </a:p>
          <a:p>
            <a:pPr marL="0" indent="0">
              <a:buNone/>
            </a:pPr>
            <a:r>
              <a:rPr lang="en-US" sz="2000" dirty="0" err="1" smtClean="0"/>
              <a:t>trustedLocations</a:t>
            </a:r>
            <a:r>
              <a:rPr lang="en-US" sz="2000" dirty="0"/>
              <a:t>: </a:t>
            </a:r>
            <a:r>
              <a:rPr lang="en-US" sz="2000" dirty="0" smtClean="0"/>
              <a:t>false, </a:t>
            </a:r>
            <a:r>
              <a:rPr lang="en-US" sz="2000" dirty="0" err="1" smtClean="0"/>
              <a:t>no_constraint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environment and hardware constraints</a:t>
            </a:r>
          </a:p>
          <a:p>
            <a:pPr marL="0" indent="0">
              <a:buNone/>
            </a:pPr>
            <a:r>
              <a:rPr lang="en-US" sz="2000" dirty="0" err="1" smtClean="0"/>
              <a:t>gpsSatellites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sz="2000" dirty="0"/>
              <a:t>, </a:t>
            </a:r>
            <a:r>
              <a:rPr lang="en-US" sz="2000" dirty="0" err="1" smtClean="0"/>
              <a:t>no_constraint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bluetooth</a:t>
            </a:r>
            <a:r>
              <a:rPr lang="en-US" sz="2000" dirty="0"/>
              <a:t>: </a:t>
            </a:r>
            <a:r>
              <a:rPr lang="en-US" sz="2000" dirty="0" smtClean="0"/>
              <a:t>True, </a:t>
            </a:r>
            <a:r>
              <a:rPr lang="en-US" sz="2000" dirty="0" err="1" smtClean="0"/>
              <a:t>no_constraint</a:t>
            </a:r>
            <a:r>
              <a:rPr lang="en-US" sz="2000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sz="2000" dirty="0" err="1" smtClean="0"/>
              <a:t>usb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dirty="0"/>
              <a:t>, </a:t>
            </a:r>
            <a:r>
              <a:rPr lang="en-US" dirty="0" err="1"/>
              <a:t>no_constraint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internalGps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dirty="0"/>
              <a:t>, </a:t>
            </a:r>
            <a:r>
              <a:rPr lang="en-US" dirty="0" err="1"/>
              <a:t>no_constraint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000" dirty="0" err="1" smtClean="0"/>
              <a:t>userInterface</a:t>
            </a:r>
            <a:r>
              <a:rPr lang="en-US" sz="2000" dirty="0"/>
              <a:t>: </a:t>
            </a:r>
            <a:r>
              <a:rPr lang="en-US" sz="2000" dirty="0" smtClean="0"/>
              <a:t>True</a:t>
            </a:r>
            <a:r>
              <a:rPr lang="en-US" dirty="0"/>
              <a:t>, </a:t>
            </a:r>
            <a:r>
              <a:rPr lang="en-US" dirty="0" err="1"/>
              <a:t>no_constraint</a:t>
            </a:r>
            <a:r>
              <a:rPr lang="en-US" dirty="0"/>
              <a:t>;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Perturbations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0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None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3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633082" y="1293094"/>
            <a:ext cx="10915522" cy="3425801"/>
          </a:xfrm>
        </p:spPr>
        <p:txBody>
          <a:bodyPr/>
          <a:lstStyle/>
          <a:p>
            <a:r>
              <a:rPr lang="en-US" dirty="0" smtClean="0"/>
              <a:t>DAS adaptation turned OFF for this stage</a:t>
            </a:r>
          </a:p>
          <a:p>
            <a:pPr lvl="1"/>
            <a:r>
              <a:rPr lang="en-US" dirty="0" smtClean="0"/>
              <a:t>The TS will evaluate the system behavior by running the validation tests</a:t>
            </a:r>
          </a:p>
          <a:p>
            <a:pPr lvl="2"/>
            <a:r>
              <a:rPr lang="en-US" dirty="0" smtClean="0"/>
              <a:t>Using the </a:t>
            </a:r>
            <a:r>
              <a:rPr lang="en-US" dirty="0" smtClean="0">
                <a:solidFill>
                  <a:srgbClr val="0235AD"/>
                </a:solidFill>
              </a:rPr>
              <a:t>baseline</a:t>
            </a:r>
            <a:r>
              <a:rPr lang="en-US" dirty="0" smtClean="0"/>
              <a:t> client and server applications</a:t>
            </a:r>
          </a:p>
          <a:p>
            <a:pPr lvl="2"/>
            <a:r>
              <a:rPr lang="en-US" dirty="0" smtClean="0"/>
              <a:t>Using the mission and location providers described in the TH </a:t>
            </a:r>
            <a:r>
              <a:rPr lang="en-US" dirty="0" err="1" smtClean="0"/>
              <a:t>validateBaselineApplication</a:t>
            </a:r>
            <a:r>
              <a:rPr lang="en-US" dirty="0" smtClean="0"/>
              <a:t> message (if specified)</a:t>
            </a:r>
          </a:p>
          <a:p>
            <a:r>
              <a:rPr lang="en-US" dirty="0" smtClean="0"/>
              <a:t>This stage is invoked by calling </a:t>
            </a:r>
            <a:r>
              <a:rPr lang="en-US" dirty="0" err="1" smtClean="0"/>
              <a:t>validateBaselineApplication</a:t>
            </a:r>
            <a:endParaRPr lang="en-US" dirty="0"/>
          </a:p>
          <a:p>
            <a:pPr lvl="1"/>
            <a:r>
              <a:rPr lang="en-US" dirty="0"/>
              <a:t>URI: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brass-ta/action/validateBaselineApplication</a:t>
            </a:r>
            <a:endParaRPr lang="en-US" dirty="0" smtClean="0"/>
          </a:p>
          <a:p>
            <a:pPr lvl="1"/>
            <a:r>
              <a:rPr lang="en-US" dirty="0" smtClean="0"/>
              <a:t>Body description of message = </a:t>
            </a:r>
            <a:r>
              <a:rPr lang="en-US" dirty="0" smtClean="0">
                <a:solidFill>
                  <a:srgbClr val="0235AD"/>
                </a:solidFill>
              </a:rPr>
              <a:t>Optional,</a:t>
            </a:r>
            <a:r>
              <a:rPr lang="en-US" dirty="0" smtClean="0">
                <a:solidFill>
                  <a:srgbClr val="0235AD"/>
                </a:solidFill>
                <a:sym typeface="Wingdings" panose="05000000000000000000" pitchFamily="2" charset="2"/>
              </a:rPr>
              <a:t> if None the system will use the “baseline parameters”</a:t>
            </a: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A</a:t>
            </a:r>
            <a:br>
              <a:rPr lang="en-US" dirty="0" smtClean="0"/>
            </a:br>
            <a:r>
              <a:rPr lang="en-US" sz="1200" dirty="0" smtClean="0"/>
              <a:t>(see communications API v1.1 for description)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89778" y="5014510"/>
            <a:ext cx="10565656" cy="914400"/>
          </a:xfrm>
          <a:prstGeom prst="rect">
            <a:avLst/>
          </a:prstGeom>
          <a:solidFill>
            <a:srgbClr val="D2DC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Baseline Stage A executes tests against the system with the original (non-adaptive) software running on the server and clients under in a mission and environment reflective of what was expected when the SW was written (</a:t>
            </a:r>
            <a:r>
              <a:rPr lang="en-US" sz="1400" b="1" i="1" dirty="0" smtClean="0">
                <a:solidFill>
                  <a:schemeClr val="tx1"/>
                </a:solidFill>
              </a:rPr>
              <a:t>baseline scenario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07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/>
          <p:cNvCxnSpPr/>
          <p:nvPr/>
        </p:nvCxnSpPr>
        <p:spPr bwMode="auto">
          <a:xfrm flipH="1">
            <a:off x="7836399" y="14197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flipH="1">
            <a:off x="7836399" y="1790666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rot="10800000" flipH="1">
            <a:off x="7843496" y="2144309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660066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7850891" y="1879843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A Interaction </a:t>
            </a:r>
            <a:br>
              <a:rPr lang="en-US" dirty="0" smtClean="0"/>
            </a:br>
            <a:r>
              <a:rPr lang="en-US" dirty="0" smtClean="0"/>
              <a:t>Test Control and Test Action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3983" y="1289304"/>
            <a:ext cx="6339042" cy="465429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solidFill>
                  <a:srgbClr val="660066"/>
                </a:solidFill>
              </a:rPr>
              <a:t>Test Control Messages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Defined in the communication API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Test Action Messages</a:t>
            </a:r>
          </a:p>
          <a:p>
            <a:pPr marL="284163" lvl="1" indent="0"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Done </a:t>
            </a:r>
            <a:r>
              <a:rPr lang="en-US" sz="1800" dirty="0">
                <a:solidFill>
                  <a:srgbClr val="000000"/>
                </a:solidFill>
              </a:rPr>
              <a:t>– </a:t>
            </a:r>
            <a:r>
              <a:rPr lang="en-US" sz="1800" dirty="0" smtClean="0">
                <a:solidFill>
                  <a:srgbClr val="000000"/>
                </a:solidFill>
                <a:latin typeface="Courier New"/>
                <a:cs typeface="Courier New"/>
              </a:rPr>
              <a:t>POST</a:t>
            </a:r>
            <a:r>
              <a:rPr lang="en-US" sz="1800" dirty="0" smtClean="0">
                <a:solidFill>
                  <a:srgbClr val="000000"/>
                </a:solidFill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brass-th/</a:t>
            </a:r>
            <a:r>
              <a:rPr lang="en-US" sz="1800" dirty="0" smtClean="0">
                <a:latin typeface="Courier New"/>
                <a:cs typeface="Courier New"/>
                <a:hlinkClick r:id="rId2"/>
              </a:rPr>
              <a:t>action/done</a:t>
            </a:r>
            <a:endParaRPr lang="en-US" sz="1800" dirty="0" smtClean="0">
              <a:latin typeface="Courier New"/>
              <a:cs typeface="Courier New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flipH="1">
            <a:off x="11087437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0477996" y="859786"/>
            <a:ext cx="1218883" cy="290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TA</a:t>
            </a:r>
            <a:endParaRPr lang="en-US" sz="1400" b="1" dirty="0"/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7650959" y="1385460"/>
            <a:ext cx="0" cy="470915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7041518" y="825694"/>
            <a:ext cx="1218883" cy="3164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400" b="1" dirty="0" smtClean="0"/>
              <a:t>TH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23952" y="1169678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DAS_ERROR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8323952" y="1540556"/>
            <a:ext cx="207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DAS_READY</a:t>
            </a:r>
            <a:endParaRPr lang="en-US" sz="12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041518" y="1193016"/>
            <a:ext cx="4655361" cy="690626"/>
            <a:chOff x="1733550" y="3712519"/>
            <a:chExt cx="5600700" cy="1313706"/>
          </a:xfrm>
        </p:grpSpPr>
        <p:sp>
          <p:nvSpPr>
            <p:cNvPr id="63" name="Rectangle 62"/>
            <p:cNvSpPr/>
            <p:nvPr/>
          </p:nvSpPr>
          <p:spPr bwMode="auto">
            <a:xfrm>
              <a:off x="1733550" y="3712519"/>
              <a:ext cx="5600700" cy="1313706"/>
            </a:xfrm>
            <a:prstGeom prst="rect">
              <a:avLst/>
            </a:prstGeom>
            <a:noFill/>
            <a:ln w="63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cxnSp>
          <p:nvCxnSpPr>
            <p:cNvPr id="64" name="Straight Connector 63"/>
            <p:cNvCxnSpPr>
              <a:stCxn id="63" idx="1"/>
              <a:endCxn id="63" idx="3"/>
            </p:cNvCxnSpPr>
            <p:nvPr/>
          </p:nvCxnSpPr>
          <p:spPr bwMode="auto">
            <a:xfrm>
              <a:off x="1733550" y="4369372"/>
              <a:ext cx="5600700" cy="0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2" name="TextBox 61"/>
          <p:cNvSpPr txBox="1"/>
          <p:nvPr/>
        </p:nvSpPr>
        <p:spPr>
          <a:xfrm>
            <a:off x="7041518" y="1193016"/>
            <a:ext cx="374061" cy="20005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45720" rIns="0" bIns="0" rtlCol="0">
            <a:spAutoFit/>
          </a:bodyPr>
          <a:lstStyle/>
          <a:p>
            <a:r>
              <a:rPr lang="en-US" sz="1000" dirty="0" smtClean="0"/>
              <a:t>alt</a:t>
            </a:r>
            <a:endParaRPr 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7824995" y="235587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</a:rPr>
              <a:t>validateBaselineApplication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24995" y="2604188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TA_ACK/TA_ERROR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7817600" y="2621881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rot="10800000">
            <a:off x="7817600" y="2868654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7862517" y="513131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done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862517" y="5379622"/>
            <a:ext cx="3047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0000"/>
                </a:solidFill>
              </a:rPr>
              <a:t>TH_ACK/TH_ERROR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 bwMode="auto">
          <a:xfrm flipH="1">
            <a:off x="7855122" y="5397315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rot="10800000" flipH="1">
            <a:off x="7855122" y="5644088"/>
            <a:ext cx="304720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4379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DAS adaptation turned OFF for this stage</a:t>
            </a:r>
          </a:p>
          <a:p>
            <a:pPr lvl="1"/>
            <a:r>
              <a:rPr lang="en-US" dirty="0" smtClean="0"/>
              <a:t>The TS will evaluate the system behavior by running the validation tests</a:t>
            </a:r>
          </a:p>
          <a:p>
            <a:pPr lvl="2"/>
            <a:r>
              <a:rPr lang="en-US" dirty="0" smtClean="0"/>
              <a:t>Using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baseline</a:t>
            </a:r>
            <a:r>
              <a:rPr lang="en-US" dirty="0" smtClean="0"/>
              <a:t> client and server applications</a:t>
            </a:r>
          </a:p>
          <a:p>
            <a:pPr lvl="2"/>
            <a:r>
              <a:rPr lang="en-US" dirty="0" smtClean="0"/>
              <a:t>Using the mission and location providers described in the TH </a:t>
            </a:r>
            <a:r>
              <a:rPr lang="en-US" dirty="0" err="1" smtClean="0"/>
              <a:t>validateBaselineApplication</a:t>
            </a:r>
            <a:r>
              <a:rPr lang="en-US" dirty="0" smtClean="0"/>
              <a:t> message</a:t>
            </a:r>
          </a:p>
          <a:p>
            <a:r>
              <a:rPr lang="en-US" dirty="0" smtClean="0"/>
              <a:t>This stage is invoked by calling </a:t>
            </a:r>
            <a:r>
              <a:rPr lang="en-US" dirty="0" err="1" smtClean="0"/>
              <a:t>validateBaselineApplication</a:t>
            </a:r>
            <a:endParaRPr lang="en-US" dirty="0"/>
          </a:p>
          <a:p>
            <a:pPr lvl="1"/>
            <a:r>
              <a:rPr lang="en-US" dirty="0"/>
              <a:t>URI: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brass-ta/action/validateBaselineApplication</a:t>
            </a:r>
            <a:endParaRPr lang="en-US" dirty="0" smtClean="0"/>
          </a:p>
          <a:p>
            <a:pPr lvl="1"/>
            <a:r>
              <a:rPr lang="en-US" dirty="0" smtClean="0"/>
              <a:t>Body description of message = </a:t>
            </a:r>
            <a:r>
              <a:rPr lang="en-US" dirty="0" smtClean="0">
                <a:solidFill>
                  <a:srgbClr val="0235AD"/>
                </a:solidFill>
              </a:rPr>
              <a:t>should be configured by the TH to represent a specific test</a:t>
            </a:r>
            <a:endParaRPr lang="en-US" dirty="0" smtClean="0">
              <a:solidFill>
                <a:srgbClr val="0235AD"/>
              </a:solidFill>
              <a:sym typeface="Wingdings" panose="05000000000000000000" pitchFamily="2" charset="2"/>
            </a:endParaRPr>
          </a:p>
          <a:p>
            <a:pPr lvl="1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Stage B</a:t>
            </a:r>
            <a:br>
              <a:rPr lang="en-US" dirty="0" smtClean="0"/>
            </a:br>
            <a:r>
              <a:rPr lang="en-US" sz="1200" dirty="0" smtClean="0"/>
              <a:t>(see communications API v1.1 for description)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176990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2_16x9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Lincoln_2012_v2_16x9</Template>
  <TotalTime>19566</TotalTime>
  <Words>2127</Words>
  <Application>Microsoft Office PowerPoint</Application>
  <PresentationFormat>Custom</PresentationFormat>
  <Paragraphs>370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Lincoln_2012_v2_16x9</vt:lpstr>
      <vt:lpstr>BBN Integration with  MIT LL Test Harness</vt:lpstr>
      <vt:lpstr>Key IMMoRTALS System Components</vt:lpstr>
      <vt:lpstr>PowerPoint Presentation</vt:lpstr>
      <vt:lpstr>Mission Scenario</vt:lpstr>
      <vt:lpstr>Perturbations</vt:lpstr>
      <vt:lpstr>Test Data</vt:lpstr>
      <vt:lpstr>Baseline Stage A (see communications API v1.1 for description)</vt:lpstr>
      <vt:lpstr>Baseline Stage A Interaction  Test Control and Test Action Messages</vt:lpstr>
      <vt:lpstr>Baseline Stage B (see communications API v1.1 for description)</vt:lpstr>
      <vt:lpstr>Baseline Stage B Interaction  Test Control and Test Action Messages</vt:lpstr>
      <vt:lpstr>Challenge Stage (see communications API v1.1 for description)</vt:lpstr>
      <vt:lpstr>Challenge Stage Interaction  Test Control and Test Action Messages</vt:lpstr>
      <vt:lpstr>API Functions</vt:lpstr>
      <vt:lpstr>API Test Action validateBaselineApplication</vt:lpstr>
      <vt:lpstr>API Test Action adaptAndValidateApplication</vt:lpstr>
      <vt:lpstr>API Test Action done</vt:lpstr>
      <vt:lpstr>Data Dictionary</vt:lpstr>
      <vt:lpstr>Data Dictionary</vt:lpstr>
      <vt:lpstr>Data Dictionary</vt:lpstr>
      <vt:lpstr>API Misc.</vt:lpstr>
      <vt:lpstr>MIT LL Executing a Smoke Test</vt:lpstr>
      <vt:lpstr>MIT LL Executing Tests</vt:lpstr>
      <vt:lpstr>PowerPoint Presentation</vt:lpstr>
      <vt:lpstr>Mission Scenario</vt:lpstr>
      <vt:lpstr>Perturbations</vt:lpstr>
      <vt:lpstr>Test Data</vt:lpstr>
      <vt:lpstr>MIT LL Interactions</vt:lpstr>
      <vt:lpstr>BBN Actions  (to be resolved via email/phone prior to next call 1/12)</vt:lpstr>
    </vt:vector>
  </TitlesOfParts>
  <Company>MIT Lincoln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Jeffrey - 0553 - MITLL</dc:creator>
  <cp:lastModifiedBy>Hughes, Jeffrey - 0553 - MITLL</cp:lastModifiedBy>
  <cp:revision>360</cp:revision>
  <cp:lastPrinted>2017-01-04T14:57:36Z</cp:lastPrinted>
  <dcterms:created xsi:type="dcterms:W3CDTF">2016-02-25T20:05:49Z</dcterms:created>
  <dcterms:modified xsi:type="dcterms:W3CDTF">2017-01-25T18:13:50Z</dcterms:modified>
</cp:coreProperties>
</file>