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2" r:id="rId2"/>
    <p:sldId id="452" r:id="rId3"/>
    <p:sldId id="467" r:id="rId4"/>
    <p:sldId id="454" r:id="rId5"/>
    <p:sldId id="474" r:id="rId6"/>
    <p:sldId id="476" r:id="rId7"/>
    <p:sldId id="477" r:id="rId8"/>
    <p:sldId id="478" r:id="rId9"/>
    <p:sldId id="470" r:id="rId10"/>
    <p:sldId id="469" r:id="rId11"/>
    <p:sldId id="471" r:id="rId12"/>
    <p:sldId id="461" r:id="rId13"/>
    <p:sldId id="462" r:id="rId14"/>
    <p:sldId id="479" r:id="rId15"/>
    <p:sldId id="482" r:id="rId16"/>
    <p:sldId id="483" r:id="rId17"/>
    <p:sldId id="473" r:id="rId18"/>
    <p:sldId id="447" r:id="rId19"/>
    <p:sldId id="453" r:id="rId20"/>
    <p:sldId id="472" r:id="rId21"/>
  </p:sldIdLst>
  <p:sldSz cx="9144000" cy="6858000" type="screen4x3"/>
  <p:notesSz cx="6985000" cy="9283700"/>
  <p:custShowLst>
    <p:custShow name="Custom Show 1" id="0">
      <p:sldLst/>
    </p:custShow>
    <p:custShow name="Custom Show 2" id="1">
      <p:sldLst/>
    </p:custShow>
  </p:custShow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Staples" initials="JS" lastIdx="6" clrIdx="0">
    <p:extLst>
      <p:ext uri="{19B8F6BF-5375-455C-9EA6-DF929625EA0E}">
        <p15:presenceInfo xmlns:p15="http://schemas.microsoft.com/office/powerpoint/2012/main" userId="Jacob Stap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F61"/>
    <a:srgbClr val="FF3300"/>
    <a:srgbClr val="FEF298"/>
    <a:srgbClr val="000000"/>
    <a:srgbClr val="111111"/>
    <a:srgbClr val="F49180"/>
    <a:srgbClr val="D09A00"/>
    <a:srgbClr val="FF7171"/>
    <a:srgbClr val="FCA192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88378" autoAdjust="0"/>
  </p:normalViewPr>
  <p:slideViewPr>
    <p:cSldViewPr snapToGrid="0" snapToObjects="1">
      <p:cViewPr varScale="1">
        <p:scale>
          <a:sx n="79" d="100"/>
          <a:sy n="79" d="100"/>
        </p:scale>
        <p:origin x="72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C3BE5-7C0B-48D8-AA9C-758E2C87D26E}" type="datetimeFigureOut">
              <a:rPr lang="en-US" smtClean="0"/>
              <a:pPr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612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612"/>
            <a:ext cx="3026833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4D5FB-D3AB-4653-BEF0-A15876D55F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E200BF-5E88-4F80-A965-989E962435C2}" type="datetime1">
              <a:rPr lang="en-US"/>
              <a:pPr/>
              <a:t>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035D20-666A-4D58-B2B9-83ED2AC52B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8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35D20-666A-4D58-B2B9-83ED2AC52B6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6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A6B3DF-E0BF-4247-9CA4-A55DEB1697DE}" type="datetime1">
              <a:rPr lang="en-US" smtClean="0">
                <a:solidFill>
                  <a:prstClr val="black"/>
                </a:solidFill>
              </a:rPr>
              <a:pPr/>
              <a:t>1/27/2017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96EC6-00F5-4B80-A2B8-EF30F4E93F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84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1ACC6E-3B65-47B9-A02B-435C919687C0}" type="datetime1">
              <a:rPr lang="en-US" smtClean="0">
                <a:solidFill>
                  <a:prstClr val="black"/>
                </a:solidFill>
              </a:rPr>
              <a:pPr/>
              <a:t>1/27/2017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11FF7-CBC2-4DA2-A660-FC301902E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0C3844-2847-4E85-B407-6E0EDA274DAD}" type="datetime1">
              <a:rPr lang="en-US" smtClean="0">
                <a:solidFill>
                  <a:prstClr val="black"/>
                </a:solidFill>
              </a:rPr>
              <a:pPr/>
              <a:t>1/27/2017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C5C3A-E7B0-4245-91C1-AAB88D03A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8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285CC8-9FF3-4CA7-AB46-4C64AC48CFF9}" type="datetime1">
              <a:rPr lang="en-US" smtClean="0">
                <a:solidFill>
                  <a:prstClr val="black"/>
                </a:solidFill>
              </a:rPr>
              <a:pPr/>
              <a:t>1/27/2017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0E6D7-221B-40B7-B50C-C3B5231B0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2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6F7B118-A922-4575-948A-19FE348C4DCB}" type="datetime1">
              <a:rPr lang="en-US" smtClean="0">
                <a:solidFill>
                  <a:prstClr val="black"/>
                </a:solidFill>
              </a:rPr>
              <a:pPr/>
              <a:t>1/27/2017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BC638B-006F-4636-A911-712D0992C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314952-7D96-477D-9ED8-36B09E208539}" type="datetime1">
              <a:rPr lang="en-US" smtClean="0">
                <a:solidFill>
                  <a:prstClr val="black"/>
                </a:solidFill>
              </a:rPr>
              <a:pPr/>
              <a:t>1/27/2017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DDA7B-E1B4-4150-8F52-3E1C33BFB1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EC21296-BC98-4171-92F6-D019B15585F0}" type="datetime1">
              <a:rPr lang="en-US" smtClean="0">
                <a:solidFill>
                  <a:prstClr val="black"/>
                </a:solidFill>
              </a:rPr>
              <a:pPr/>
              <a:t>1/27/2017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F4AC1-43DB-4EF3-9E3E-72F89059F2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00FCB95-AD58-4B63-8306-18B0C136E6DE}" type="datetime1">
              <a:rPr lang="en-US" smtClean="0">
                <a:solidFill>
                  <a:prstClr val="black"/>
                </a:solidFill>
              </a:rPr>
              <a:pPr/>
              <a:t>1/27/2017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728A-5C6C-4DC9-ACFF-9E47917C19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333225-A648-4F55-B5C0-A5E1B6A212FC}" type="datetime1">
              <a:rPr lang="en-US" smtClean="0">
                <a:solidFill>
                  <a:prstClr val="black"/>
                </a:solidFill>
              </a:rPr>
              <a:pPr/>
              <a:t>1/27/2017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8979E-30E0-451B-8B0B-8F0D5B005C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4781DE-06DC-4BED-A6A2-EA6DC1FCA1B5}" type="datetime1">
              <a:rPr lang="en-US" smtClean="0">
                <a:solidFill>
                  <a:prstClr val="black"/>
                </a:solidFill>
              </a:rPr>
              <a:pPr/>
              <a:t>1/27/2017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4E3B2-2928-4D42-B57B-44FD8B34A4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28845" y="64928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FBD287-52BE-4966-B318-DCDD8D070EF8}" type="datetime1">
              <a:rPr lang="en-US" smtClean="0">
                <a:solidFill>
                  <a:prstClr val="black"/>
                </a:solidFill>
              </a:rPr>
              <a:pPr/>
              <a:t>1/27/2017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382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9F520-AEB4-4F0B-9C40-0757721C72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552" y="6438238"/>
            <a:ext cx="126832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fld id="{BD020ED1-F291-4EFC-9D35-E81DFF8FFF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190500"/>
            <a:ext cx="1443038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932317" y="6561838"/>
            <a:ext cx="5913109" cy="28549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932317" y="6516980"/>
            <a:ext cx="5913109" cy="285496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en-US" sz="1000" dirty="0" smtClean="0">
                <a:solidFill>
                  <a:prstClr val="white">
                    <a:lumMod val="50000"/>
                  </a:prstClr>
                </a:solidFill>
              </a:rPr>
              <a:t>Distribution authorized to U.S. Government Agencies only (Proprietary Information – April</a:t>
            </a:r>
            <a:r>
              <a:rPr lang="en-US" sz="1000" baseline="0" dirty="0" smtClean="0">
                <a:solidFill>
                  <a:prstClr val="white">
                    <a:lumMod val="50000"/>
                  </a:prstClr>
                </a:solidFill>
              </a:rPr>
              <a:t> 2016</a:t>
            </a:r>
            <a:r>
              <a:rPr lang="en-US" sz="1000" dirty="0" smtClean="0">
                <a:solidFill>
                  <a:prstClr val="white">
                    <a:lumMod val="50000"/>
                  </a:prstClr>
                </a:solidFill>
              </a:rPr>
              <a:t>). Other requests for this document shall be referred to DARPA Public Release Center. </a:t>
            </a:r>
            <a:endParaRPr lang="en-US" sz="10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15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30/ds/sparq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30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163" y="152401"/>
            <a:ext cx="8523931" cy="62858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00188" y="152400"/>
            <a:ext cx="0" cy="628584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4346" name="TextBox 15"/>
          <p:cNvSpPr txBox="1">
            <a:spLocks noChangeArrowheads="1"/>
          </p:cNvSpPr>
          <p:nvPr/>
        </p:nvSpPr>
        <p:spPr bwMode="auto">
          <a:xfrm>
            <a:off x="1466951" y="817470"/>
            <a:ext cx="74771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</a:rPr>
              <a:t>Interfaces, Models, and Monitoring for Resource-aware Transformations that Augment the Lifecycle of Systems (</a:t>
            </a:r>
            <a:r>
              <a:rPr lang="en-US" sz="3200" b="1" dirty="0" err="1" smtClean="0">
                <a:solidFill>
                  <a:prstClr val="black"/>
                </a:solidFill>
              </a:rPr>
              <a:t>IMMoRTALS</a:t>
            </a:r>
            <a:r>
              <a:rPr lang="en-US" sz="3200" b="1" dirty="0" smtClean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13" name="Picture 16" descr="AFRL Shield transparent background 1IN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0038" y="3421062"/>
            <a:ext cx="1012974" cy="100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3304330" y="3403600"/>
            <a:ext cx="36258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1384299" y="4750620"/>
            <a:ext cx="74787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sz="1600" dirty="0" smtClean="0">
              <a:solidFill>
                <a:prstClr val="black"/>
              </a:solidFill>
            </a:endParaRPr>
          </a:p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BBN Site Visit </a:t>
            </a:r>
            <a:endParaRPr lang="en-US" sz="1600" dirty="0">
              <a:solidFill>
                <a:prstClr val="black"/>
              </a:solidFill>
            </a:endParaRPr>
          </a:p>
        </p:txBody>
      </p:sp>
      <p:pic>
        <p:nvPicPr>
          <p:cNvPr id="20" name="Picture 21"/>
          <p:cNvPicPr>
            <a:picLocks noChangeArrowheads="1"/>
          </p:cNvPicPr>
          <p:nvPr/>
        </p:nvPicPr>
        <p:blipFill>
          <a:blip r:embed="rId5">
            <a:lum bright="18000"/>
          </a:blip>
          <a:srcRect/>
          <a:stretch>
            <a:fillRect/>
          </a:stretch>
        </p:blipFill>
        <p:spPr bwMode="auto">
          <a:xfrm>
            <a:off x="4654618" y="3441545"/>
            <a:ext cx="1307740" cy="80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3976459" y="4440834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February, 2017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7" name="Picture 16" descr="logo size requirements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5" t="27241" r="30474" b="34433"/>
          <a:stretch/>
        </p:blipFill>
        <p:spPr bwMode="auto">
          <a:xfrm>
            <a:off x="4591840" y="5966037"/>
            <a:ext cx="1337678" cy="491500"/>
          </a:xfrm>
          <a:prstGeom prst="rect">
            <a:avLst/>
          </a:prstGeom>
          <a:noFill/>
          <a:extLst/>
        </p:spPr>
      </p:pic>
      <p:pic>
        <p:nvPicPr>
          <p:cNvPr id="18" name="Picture 17" descr="http://connectivecorridor.syr.edu/wp-content/uploads/2012/04/SU-seal.jpg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2" t="5000" r="13750" b="-1"/>
          <a:stretch/>
        </p:blipFill>
        <p:spPr bwMode="auto">
          <a:xfrm>
            <a:off x="7682527" y="5777491"/>
            <a:ext cx="779145" cy="769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9" t="-1238" r="47312" b="18417"/>
          <a:stretch/>
        </p:blipFill>
        <p:spPr>
          <a:xfrm>
            <a:off x="5920732" y="5964513"/>
            <a:ext cx="1737360" cy="492125"/>
          </a:xfrm>
          <a:prstGeom prst="roundRect">
            <a:avLst>
              <a:gd name="adj" fmla="val 25954"/>
            </a:avLst>
          </a:prstGeom>
        </p:spPr>
      </p:pic>
      <p:pic>
        <p:nvPicPr>
          <p:cNvPr id="22" name="Picture 21" descr="http://www.vanderbilt.edu/publicaffairs/cs/graphicstandards/images/vu06a_slim.gif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6" b="18375"/>
          <a:stretch/>
        </p:blipFill>
        <p:spPr bwMode="auto">
          <a:xfrm>
            <a:off x="8486107" y="5896896"/>
            <a:ext cx="657893" cy="65532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16554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556"/>
            <a:ext cx="8229600" cy="4525963"/>
          </a:xfrm>
        </p:spPr>
        <p:txBody>
          <a:bodyPr/>
          <a:lstStyle/>
          <a:p>
            <a:r>
              <a:rPr lang="en-US" dirty="0" smtClean="0"/>
              <a:t>…generate programmer-friendly annotations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2668588"/>
            <a:ext cx="7591425" cy="271462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8280" y="153595"/>
            <a:ext cx="8229600" cy="682625"/>
          </a:xfrm>
        </p:spPr>
        <p:txBody>
          <a:bodyPr/>
          <a:lstStyle/>
          <a:p>
            <a:r>
              <a:rPr lang="en-US" dirty="0" smtClean="0"/>
              <a:t>Toolchain showcase</a:t>
            </a:r>
            <a:br>
              <a:rPr lang="en-US" dirty="0" smtClean="0"/>
            </a:br>
            <a:r>
              <a:rPr lang="en-US" sz="2400" dirty="0"/>
              <a:t>Annotation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735" y="2071369"/>
            <a:ext cx="3295292" cy="9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n 5"/>
          <p:cNvSpPr/>
          <p:nvPr/>
        </p:nvSpPr>
        <p:spPr>
          <a:xfrm>
            <a:off x="471094" y="3641408"/>
            <a:ext cx="499978" cy="573928"/>
          </a:xfrm>
          <a:prstGeom prst="can">
            <a:avLst>
              <a:gd name="adj" fmla="val 9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586382" y="3775494"/>
            <a:ext cx="237423" cy="31266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/>
          <p:cNvSpPr/>
          <p:nvPr/>
        </p:nvSpPr>
        <p:spPr>
          <a:xfrm>
            <a:off x="606871" y="3793413"/>
            <a:ext cx="237423" cy="31266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628148" y="3813858"/>
            <a:ext cx="237423" cy="31266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/>
          <p:nvPr/>
        </p:nvSpPr>
        <p:spPr>
          <a:xfrm>
            <a:off x="649425" y="3832713"/>
            <a:ext cx="237423" cy="31266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3"/>
            <a:endCxn id="13" idx="0"/>
          </p:cNvCxnSpPr>
          <p:nvPr/>
        </p:nvCxnSpPr>
        <p:spPr>
          <a:xfrm flipV="1">
            <a:off x="886848" y="3532398"/>
            <a:ext cx="1073689" cy="4566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3"/>
            <a:endCxn id="13" idx="2"/>
          </p:cNvCxnSpPr>
          <p:nvPr/>
        </p:nvCxnSpPr>
        <p:spPr>
          <a:xfrm>
            <a:off x="886848" y="3989044"/>
            <a:ext cx="1073689" cy="4577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olded Corner 12"/>
          <p:cNvSpPr/>
          <p:nvPr/>
        </p:nvSpPr>
        <p:spPr>
          <a:xfrm>
            <a:off x="1503337" y="3532398"/>
            <a:ext cx="914400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61198" y="316672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5" name="Flowchart: Card 14"/>
          <p:cNvSpPr/>
          <p:nvPr/>
        </p:nvSpPr>
        <p:spPr>
          <a:xfrm>
            <a:off x="1624558" y="3813552"/>
            <a:ext cx="242443" cy="201168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  <a:endParaRPr lang="en-US" sz="1200" dirty="0"/>
          </a:p>
        </p:txBody>
      </p:sp>
      <p:sp>
        <p:nvSpPr>
          <p:cNvPr id="16" name="Flowchart: Card 15"/>
          <p:cNvSpPr/>
          <p:nvPr/>
        </p:nvSpPr>
        <p:spPr>
          <a:xfrm>
            <a:off x="1624557" y="4039290"/>
            <a:ext cx="242443" cy="201168"/>
          </a:xfrm>
          <a:prstGeom prst="flowChartPunchedCar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17" name="Flowchart: Card 16"/>
          <p:cNvSpPr/>
          <p:nvPr/>
        </p:nvSpPr>
        <p:spPr>
          <a:xfrm>
            <a:off x="1963981" y="3812998"/>
            <a:ext cx="242443" cy="201168"/>
          </a:xfrm>
          <a:prstGeom prst="flowChartPunchedCar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</a:t>
            </a:r>
            <a:endParaRPr lang="en-US" sz="1200" dirty="0"/>
          </a:p>
        </p:txBody>
      </p:sp>
      <p:sp>
        <p:nvSpPr>
          <p:cNvPr id="18" name="Flowchart: Card 17"/>
          <p:cNvSpPr/>
          <p:nvPr/>
        </p:nvSpPr>
        <p:spPr>
          <a:xfrm>
            <a:off x="1960537" y="4039290"/>
            <a:ext cx="242443" cy="201168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</a:t>
            </a:r>
            <a:endParaRPr lang="en-US" sz="1200" dirty="0"/>
          </a:p>
        </p:txBody>
      </p:sp>
      <p:cxnSp>
        <p:nvCxnSpPr>
          <p:cNvPr id="19" name="Straight Connector 18"/>
          <p:cNvCxnSpPr>
            <a:stCxn id="18" idx="3"/>
            <a:endCxn id="29" idx="2"/>
          </p:cNvCxnSpPr>
          <p:nvPr/>
        </p:nvCxnSpPr>
        <p:spPr>
          <a:xfrm>
            <a:off x="2202980" y="4139874"/>
            <a:ext cx="1244493" cy="8134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  <a:endCxn id="29" idx="0"/>
          </p:cNvCxnSpPr>
          <p:nvPr/>
        </p:nvCxnSpPr>
        <p:spPr>
          <a:xfrm flipV="1">
            <a:off x="2202980" y="3651404"/>
            <a:ext cx="1244493" cy="4884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48827" y="3166915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35" y="3937194"/>
            <a:ext cx="935918" cy="19576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72103" y="3627257"/>
            <a:ext cx="5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CFG</a:t>
            </a:r>
            <a:endParaRPr lang="en-US" dirty="0"/>
          </a:p>
        </p:txBody>
      </p:sp>
      <p:sp>
        <p:nvSpPr>
          <p:cNvPr id="24" name="Flowchart: Card 23"/>
          <p:cNvSpPr/>
          <p:nvPr/>
        </p:nvSpPr>
        <p:spPr>
          <a:xfrm>
            <a:off x="2948827" y="3724977"/>
            <a:ext cx="914400" cy="804672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022" y="376903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block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704" y="4163486"/>
            <a:ext cx="1640523" cy="1317608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5842062" y="4359250"/>
            <a:ext cx="1542192" cy="1493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86182" y="4402430"/>
            <a:ext cx="1646936" cy="8783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810" y="3651404"/>
            <a:ext cx="1411325" cy="130192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42600" y="3218234"/>
            <a:ext cx="51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JAR</a:t>
            </a:r>
            <a:endParaRPr lang="en-US" dirty="0"/>
          </a:p>
        </p:txBody>
      </p:sp>
      <p:cxnSp>
        <p:nvCxnSpPr>
          <p:cNvPr id="31" name="Straight Connector 30"/>
          <p:cNvCxnSpPr>
            <a:stCxn id="29" idx="3"/>
            <a:endCxn id="22" idx="0"/>
          </p:cNvCxnSpPr>
          <p:nvPr/>
        </p:nvCxnSpPr>
        <p:spPr>
          <a:xfrm flipV="1">
            <a:off x="4153135" y="3937194"/>
            <a:ext cx="1601559" cy="3651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3"/>
            <a:endCxn id="22" idx="2"/>
          </p:cNvCxnSpPr>
          <p:nvPr/>
        </p:nvCxnSpPr>
        <p:spPr>
          <a:xfrm>
            <a:off x="4153135" y="4302364"/>
            <a:ext cx="1601559" cy="15924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7608" y="2374623"/>
            <a:ext cx="173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Compilation </a:t>
            </a:r>
          </a:p>
          <a:p>
            <a:r>
              <a:rPr lang="en-US" sz="2000" b="1" dirty="0" smtClean="0"/>
              <a:t>abstractions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140830" y="4932396"/>
            <a:ext cx="129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2432209" y="4767115"/>
            <a:ext cx="349199" cy="34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3"/>
          </p:cNvCxnSpPr>
          <p:nvPr/>
        </p:nvCxnSpPr>
        <p:spPr>
          <a:xfrm flipV="1">
            <a:off x="2432209" y="4868394"/>
            <a:ext cx="349199" cy="24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3"/>
          </p:cNvCxnSpPr>
          <p:nvPr/>
        </p:nvCxnSpPr>
        <p:spPr>
          <a:xfrm flipV="1">
            <a:off x="2432209" y="4668342"/>
            <a:ext cx="288646" cy="44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16925" y="1329487"/>
            <a:ext cx="111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graph</a:t>
            </a:r>
            <a:endParaRPr lang="en-US" dirty="0"/>
          </a:p>
        </p:txBody>
      </p:sp>
      <p:pic>
        <p:nvPicPr>
          <p:cNvPr id="39" name="Picture 38" descr="C:\Users\jstaples\Documents\rsmt\statusReport9.14\sqlTreeZoomOut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777" y="1719006"/>
            <a:ext cx="2018447" cy="92613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/>
          <p:cNvSpPr txBox="1"/>
          <p:nvPr/>
        </p:nvSpPr>
        <p:spPr>
          <a:xfrm>
            <a:off x="7345573" y="1682930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trace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40116" y="949920"/>
            <a:ext cx="2068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Dynamic analysis </a:t>
            </a:r>
          </a:p>
          <a:p>
            <a:r>
              <a:rPr lang="en-US" sz="2000" b="1" dirty="0" smtClean="0"/>
              <a:t>abstractions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558049" y="5723538"/>
            <a:ext cx="1731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Static analysis </a:t>
            </a:r>
          </a:p>
          <a:p>
            <a:r>
              <a:rPr lang="en-US" sz="2000" b="1" dirty="0" smtClean="0"/>
              <a:t>abstractions</a:t>
            </a:r>
            <a:endParaRPr lang="en-US" sz="2000" b="1" dirty="0"/>
          </a:p>
        </p:txBody>
      </p:sp>
      <p:cxnSp>
        <p:nvCxnSpPr>
          <p:cNvPr id="43" name="Straight Connector 42"/>
          <p:cNvCxnSpPr>
            <a:stCxn id="29" idx="3"/>
            <a:endCxn id="39" idx="1"/>
          </p:cNvCxnSpPr>
          <p:nvPr/>
        </p:nvCxnSpPr>
        <p:spPr>
          <a:xfrm flipV="1">
            <a:off x="4153135" y="2182073"/>
            <a:ext cx="670642" cy="2120291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9" idx="3"/>
            <a:endCxn id="5" idx="2"/>
          </p:cNvCxnSpPr>
          <p:nvPr/>
        </p:nvCxnSpPr>
        <p:spPr>
          <a:xfrm flipV="1">
            <a:off x="4153135" y="3042544"/>
            <a:ext cx="2939246" cy="125982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itle 1"/>
          <p:cNvSpPr txBox="1">
            <a:spLocks/>
          </p:cNvSpPr>
          <p:nvPr/>
        </p:nvSpPr>
        <p:spPr bwMode="auto">
          <a:xfrm>
            <a:off x="268280" y="153595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 smtClean="0"/>
              <a:t>Toolchain showcase</a:t>
            </a:r>
            <a:br>
              <a:rPr lang="en-US" dirty="0" smtClean="0"/>
            </a:br>
            <a:r>
              <a:rPr lang="en-US" sz="2400" dirty="0" smtClean="0"/>
              <a:t>Scaffold abstractions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69736" y="995363"/>
            <a:ext cx="2125789" cy="13127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extraction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3352800" y="2466975"/>
            <a:ext cx="619125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667000" y="2466975"/>
            <a:ext cx="619125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2361" y="1862338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option 2: </a:t>
            </a:r>
          </a:p>
          <a:p>
            <a:r>
              <a:rPr lang="en-US" dirty="0" smtClean="0"/>
              <a:t>compiled bytecode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6476999" y="1609725"/>
            <a:ext cx="1085851" cy="9144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Bytecode</a:t>
            </a:r>
          </a:p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7818146" y="1609725"/>
            <a:ext cx="1085851" cy="9144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spec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85359" y="123301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Provided: vocabularies</a:t>
            </a:r>
            <a:endParaRPr lang="en-US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5320721" y="3182124"/>
            <a:ext cx="1219200" cy="91440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Bytecode analyzer</a:t>
            </a:r>
            <a:endParaRPr lang="en-US" dirty="0"/>
          </a:p>
        </p:txBody>
      </p:sp>
      <p:cxnSp>
        <p:nvCxnSpPr>
          <p:cNvPr id="20" name="Elbow Connector 19"/>
          <p:cNvCxnSpPr>
            <a:stCxn id="8" idx="3"/>
            <a:endCxn id="14" idx="2"/>
          </p:cNvCxnSpPr>
          <p:nvPr/>
        </p:nvCxnSpPr>
        <p:spPr>
          <a:xfrm rot="16200000" flipH="1">
            <a:off x="3868792" y="2187394"/>
            <a:ext cx="559701" cy="23441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14" idx="2"/>
          </p:cNvCxnSpPr>
          <p:nvPr/>
        </p:nvCxnSpPr>
        <p:spPr>
          <a:xfrm rot="16200000" flipH="1">
            <a:off x="4211692" y="2530294"/>
            <a:ext cx="559701" cy="16583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8" idx="1"/>
            <a:endCxn id="14" idx="2"/>
          </p:cNvCxnSpPr>
          <p:nvPr/>
        </p:nvCxnSpPr>
        <p:spPr>
          <a:xfrm rot="16200000" flipH="1">
            <a:off x="4828782" y="3147385"/>
            <a:ext cx="398762" cy="5851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5525" y="100473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option 1: complete Java project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920044" y="2477962"/>
            <a:ext cx="619125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</a:t>
            </a:r>
            <a:endParaRPr lang="en-US" dirty="0"/>
          </a:p>
        </p:txBody>
      </p:sp>
      <p:cxnSp>
        <p:nvCxnSpPr>
          <p:cNvPr id="28" name="Elbow Connector 27"/>
          <p:cNvCxnSpPr>
            <a:stCxn id="27" idx="3"/>
            <a:endCxn id="14" idx="2"/>
          </p:cNvCxnSpPr>
          <p:nvPr/>
        </p:nvCxnSpPr>
        <p:spPr>
          <a:xfrm rot="16200000" flipH="1">
            <a:off x="3000807" y="1319410"/>
            <a:ext cx="548714" cy="40911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/>
          <p:cNvSpPr/>
          <p:nvPr/>
        </p:nvSpPr>
        <p:spPr>
          <a:xfrm>
            <a:off x="1346200" y="1657888"/>
            <a:ext cx="715276" cy="46387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32" name="Folded Corner 31"/>
          <p:cNvSpPr/>
          <p:nvPr/>
        </p:nvSpPr>
        <p:spPr>
          <a:xfrm>
            <a:off x="1412875" y="1712476"/>
            <a:ext cx="715276" cy="46387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1486296" y="1767064"/>
            <a:ext cx="715276" cy="46387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.java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56" idx="2"/>
            <a:endCxn id="27" idx="1"/>
          </p:cNvCxnSpPr>
          <p:nvPr/>
        </p:nvCxnSpPr>
        <p:spPr>
          <a:xfrm flipH="1">
            <a:off x="1229607" y="2308086"/>
            <a:ext cx="3024" cy="169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2"/>
            <a:endCxn id="14" idx="0"/>
          </p:cNvCxnSpPr>
          <p:nvPr/>
        </p:nvCxnSpPr>
        <p:spPr>
          <a:xfrm rot="5400000">
            <a:off x="6222324" y="2841722"/>
            <a:ext cx="1115199" cy="4800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4" idx="0"/>
          </p:cNvCxnSpPr>
          <p:nvPr/>
        </p:nvCxnSpPr>
        <p:spPr>
          <a:xfrm rot="5400000">
            <a:off x="6892898" y="2171149"/>
            <a:ext cx="1115199" cy="18211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5688005" y="4135570"/>
            <a:ext cx="484632" cy="4603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/>
          <p:cNvSpPr/>
          <p:nvPr/>
        </p:nvSpPr>
        <p:spPr>
          <a:xfrm>
            <a:off x="4034847" y="2327136"/>
            <a:ext cx="1401515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Artifact repo</a:t>
            </a:r>
            <a:endParaRPr lang="en-US" dirty="0"/>
          </a:p>
        </p:txBody>
      </p:sp>
      <p:sp>
        <p:nvSpPr>
          <p:cNvPr id="55" name="Folded Corner 54"/>
          <p:cNvSpPr/>
          <p:nvPr/>
        </p:nvSpPr>
        <p:spPr>
          <a:xfrm>
            <a:off x="262659" y="1710769"/>
            <a:ext cx="914400" cy="41099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57" name="Cloud 56"/>
          <p:cNvSpPr/>
          <p:nvPr/>
        </p:nvSpPr>
        <p:spPr>
          <a:xfrm>
            <a:off x="368998" y="1025051"/>
            <a:ext cx="1401515" cy="65396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repo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37" y="4659136"/>
            <a:ext cx="827262" cy="173035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605467" y="3977315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Semantic spec </a:t>
            </a:r>
          </a:p>
          <a:p>
            <a:r>
              <a:rPr lang="en-US" b="1" dirty="0" smtClean="0"/>
              <a:t>overlay</a:t>
            </a:r>
            <a:endParaRPr lang="en-US" dirty="0"/>
          </a:p>
        </p:txBody>
      </p:sp>
      <p:sp>
        <p:nvSpPr>
          <p:cNvPr id="36" name="Round Diagonal Corner Rectangle 35"/>
          <p:cNvSpPr/>
          <p:nvPr/>
        </p:nvSpPr>
        <p:spPr>
          <a:xfrm>
            <a:off x="2788446" y="4628331"/>
            <a:ext cx="1295837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38" name="Round Diagonal Corner Rectangle 37"/>
          <p:cNvSpPr/>
          <p:nvPr/>
        </p:nvSpPr>
        <p:spPr>
          <a:xfrm>
            <a:off x="2788446" y="5086630"/>
            <a:ext cx="1295837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task2</a:t>
            </a:r>
            <a:endParaRPr lang="en-US" dirty="0"/>
          </a:p>
        </p:txBody>
      </p:sp>
      <p:sp>
        <p:nvSpPr>
          <p:cNvPr id="39" name="Round Diagonal Corner Rectangle 38"/>
          <p:cNvSpPr/>
          <p:nvPr/>
        </p:nvSpPr>
        <p:spPr>
          <a:xfrm>
            <a:off x="2788446" y="5544929"/>
            <a:ext cx="1295837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task3</a:t>
            </a:r>
            <a:endParaRPr lang="en-US" dirty="0"/>
          </a:p>
        </p:txBody>
      </p:sp>
      <p:cxnSp>
        <p:nvCxnSpPr>
          <p:cNvPr id="7" name="Straight Arrow Connector 6"/>
          <p:cNvCxnSpPr>
            <a:stCxn id="36" idx="0"/>
          </p:cNvCxnSpPr>
          <p:nvPr/>
        </p:nvCxnSpPr>
        <p:spPr>
          <a:xfrm>
            <a:off x="4084283" y="4765491"/>
            <a:ext cx="1603722" cy="458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8" idx="0"/>
          </p:cNvCxnSpPr>
          <p:nvPr/>
        </p:nvCxnSpPr>
        <p:spPr>
          <a:xfrm>
            <a:off x="4084283" y="5223790"/>
            <a:ext cx="1603722" cy="292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0"/>
          </p:cNvCxnSpPr>
          <p:nvPr/>
        </p:nvCxnSpPr>
        <p:spPr>
          <a:xfrm>
            <a:off x="4084283" y="5682089"/>
            <a:ext cx="1487842" cy="346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96335" y="4870230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Scaffold model</a:t>
            </a:r>
          </a:p>
          <a:p>
            <a:r>
              <a:rPr lang="en-US" dirty="0" smtClean="0"/>
              <a:t>Structure + </a:t>
            </a:r>
          </a:p>
          <a:p>
            <a:r>
              <a:rPr lang="en-US" dirty="0" smtClean="0"/>
              <a:t>control/data flow analysis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5580" y="401280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Resource </a:t>
            </a:r>
          </a:p>
          <a:p>
            <a:r>
              <a:rPr lang="en-US" b="1" dirty="0" smtClean="0"/>
              <a:t>overlay</a:t>
            </a:r>
            <a:endParaRPr lang="en-US" dirty="0"/>
          </a:p>
        </p:txBody>
      </p:sp>
      <p:sp>
        <p:nvSpPr>
          <p:cNvPr id="45" name="Round Diagonal Corner Rectangle 44"/>
          <p:cNvSpPr/>
          <p:nvPr/>
        </p:nvSpPr>
        <p:spPr>
          <a:xfrm>
            <a:off x="368998" y="4632507"/>
            <a:ext cx="1295837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Resource1</a:t>
            </a:r>
            <a:endParaRPr lang="en-US" dirty="0"/>
          </a:p>
        </p:txBody>
      </p:sp>
      <p:sp>
        <p:nvSpPr>
          <p:cNvPr id="47" name="Round Diagonal Corner Rectangle 46"/>
          <p:cNvSpPr/>
          <p:nvPr/>
        </p:nvSpPr>
        <p:spPr>
          <a:xfrm>
            <a:off x="368996" y="5086630"/>
            <a:ext cx="1295837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Resource2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36" idx="2"/>
            <a:endCxn id="45" idx="0"/>
          </p:cNvCxnSpPr>
          <p:nvPr/>
        </p:nvCxnSpPr>
        <p:spPr>
          <a:xfrm flipH="1">
            <a:off x="1664835" y="4765491"/>
            <a:ext cx="1123611" cy="4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2"/>
            <a:endCxn id="47" idx="0"/>
          </p:cNvCxnSpPr>
          <p:nvPr/>
        </p:nvCxnSpPr>
        <p:spPr>
          <a:xfrm flipH="1">
            <a:off x="1664833" y="5223790"/>
            <a:ext cx="1123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 Diagonal Corner Rectangle 50"/>
          <p:cNvSpPr/>
          <p:nvPr/>
        </p:nvSpPr>
        <p:spPr>
          <a:xfrm>
            <a:off x="368997" y="5544929"/>
            <a:ext cx="1295837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Resource3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39" idx="2"/>
            <a:endCxn id="51" idx="0"/>
          </p:cNvCxnSpPr>
          <p:nvPr/>
        </p:nvCxnSpPr>
        <p:spPr>
          <a:xfrm flipH="1">
            <a:off x="1664834" y="5682089"/>
            <a:ext cx="11236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9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69736" y="995363"/>
            <a:ext cx="2125789" cy="13127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extraction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3352800" y="2466975"/>
            <a:ext cx="619125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667000" y="2466975"/>
            <a:ext cx="619125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2361" y="1862338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option 2: </a:t>
            </a:r>
          </a:p>
          <a:p>
            <a:r>
              <a:rPr lang="en-US" dirty="0" smtClean="0"/>
              <a:t>compiled bytecode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6476999" y="1609725"/>
            <a:ext cx="1085851" cy="9144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Bytecode</a:t>
            </a:r>
          </a:p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7818146" y="1609725"/>
            <a:ext cx="1085851" cy="9144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</a:t>
            </a:r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85359" y="123301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Provided: vocabularies</a:t>
            </a:r>
            <a:endParaRPr lang="en-US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5320721" y="3182124"/>
            <a:ext cx="1219200" cy="91440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Bytecode analyzer</a:t>
            </a:r>
            <a:endParaRPr lang="en-US" dirty="0"/>
          </a:p>
        </p:txBody>
      </p:sp>
      <p:cxnSp>
        <p:nvCxnSpPr>
          <p:cNvPr id="20" name="Elbow Connector 19"/>
          <p:cNvCxnSpPr>
            <a:stCxn id="8" idx="3"/>
            <a:endCxn id="14" idx="2"/>
          </p:cNvCxnSpPr>
          <p:nvPr/>
        </p:nvCxnSpPr>
        <p:spPr>
          <a:xfrm rot="16200000" flipH="1">
            <a:off x="3868792" y="2187394"/>
            <a:ext cx="559701" cy="23441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14" idx="2"/>
          </p:cNvCxnSpPr>
          <p:nvPr/>
        </p:nvCxnSpPr>
        <p:spPr>
          <a:xfrm rot="16200000" flipH="1">
            <a:off x="4211692" y="2530294"/>
            <a:ext cx="559701" cy="16583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8" idx="1"/>
            <a:endCxn id="14" idx="2"/>
          </p:cNvCxnSpPr>
          <p:nvPr/>
        </p:nvCxnSpPr>
        <p:spPr>
          <a:xfrm rot="16200000" flipH="1">
            <a:off x="4828782" y="3147385"/>
            <a:ext cx="398762" cy="5851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5525" y="100473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option 1: complete Java project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920044" y="2477962"/>
            <a:ext cx="619125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</a:t>
            </a:r>
            <a:endParaRPr lang="en-US" dirty="0"/>
          </a:p>
        </p:txBody>
      </p:sp>
      <p:cxnSp>
        <p:nvCxnSpPr>
          <p:cNvPr id="28" name="Elbow Connector 27"/>
          <p:cNvCxnSpPr>
            <a:stCxn id="27" idx="3"/>
            <a:endCxn id="14" idx="2"/>
          </p:cNvCxnSpPr>
          <p:nvPr/>
        </p:nvCxnSpPr>
        <p:spPr>
          <a:xfrm rot="16200000" flipH="1">
            <a:off x="3000807" y="1319410"/>
            <a:ext cx="548714" cy="40911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/>
          <p:cNvSpPr/>
          <p:nvPr/>
        </p:nvSpPr>
        <p:spPr>
          <a:xfrm>
            <a:off x="1346200" y="1657888"/>
            <a:ext cx="715276" cy="46387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32" name="Folded Corner 31"/>
          <p:cNvSpPr/>
          <p:nvPr/>
        </p:nvSpPr>
        <p:spPr>
          <a:xfrm>
            <a:off x="1412875" y="1712476"/>
            <a:ext cx="715276" cy="46387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1486296" y="1767064"/>
            <a:ext cx="715276" cy="46387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.java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56" idx="2"/>
            <a:endCxn id="27" idx="1"/>
          </p:cNvCxnSpPr>
          <p:nvPr/>
        </p:nvCxnSpPr>
        <p:spPr>
          <a:xfrm flipH="1">
            <a:off x="1229607" y="2308086"/>
            <a:ext cx="3024" cy="169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2"/>
            <a:endCxn id="14" idx="0"/>
          </p:cNvCxnSpPr>
          <p:nvPr/>
        </p:nvCxnSpPr>
        <p:spPr>
          <a:xfrm rot="5400000">
            <a:off x="6222324" y="2841722"/>
            <a:ext cx="1115199" cy="4800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4" idx="0"/>
          </p:cNvCxnSpPr>
          <p:nvPr/>
        </p:nvCxnSpPr>
        <p:spPr>
          <a:xfrm rot="5400000">
            <a:off x="6892898" y="2171149"/>
            <a:ext cx="1115199" cy="18211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5688005" y="4135570"/>
            <a:ext cx="484632" cy="4603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/>
          <p:cNvSpPr/>
          <p:nvPr/>
        </p:nvSpPr>
        <p:spPr>
          <a:xfrm>
            <a:off x="4034847" y="2327136"/>
            <a:ext cx="1401515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Artifact repo</a:t>
            </a:r>
            <a:endParaRPr lang="en-US" dirty="0"/>
          </a:p>
        </p:txBody>
      </p:sp>
      <p:sp>
        <p:nvSpPr>
          <p:cNvPr id="55" name="Folded Corner 54"/>
          <p:cNvSpPr/>
          <p:nvPr/>
        </p:nvSpPr>
        <p:spPr>
          <a:xfrm>
            <a:off x="262659" y="1710769"/>
            <a:ext cx="914400" cy="41099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57" name="Cloud 56"/>
          <p:cNvSpPr/>
          <p:nvPr/>
        </p:nvSpPr>
        <p:spPr>
          <a:xfrm>
            <a:off x="368998" y="1025051"/>
            <a:ext cx="1401515" cy="65396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repo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37" y="4659136"/>
            <a:ext cx="827262" cy="17303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96335" y="4870230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Scaffold model</a:t>
            </a:r>
          </a:p>
          <a:p>
            <a:r>
              <a:rPr lang="en-US" dirty="0" smtClean="0"/>
              <a:t>Structure + </a:t>
            </a:r>
          </a:p>
          <a:p>
            <a:r>
              <a:rPr lang="en-US" dirty="0" smtClean="0"/>
              <a:t>control/data flow analysis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78" idx="0"/>
          </p:cNvCxnSpPr>
          <p:nvPr/>
        </p:nvCxnSpPr>
        <p:spPr>
          <a:xfrm flipH="1" flipV="1">
            <a:off x="4411557" y="4756972"/>
            <a:ext cx="1376400" cy="243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 Diagonal Corner Rectangle 77"/>
          <p:cNvSpPr/>
          <p:nvPr/>
        </p:nvSpPr>
        <p:spPr>
          <a:xfrm>
            <a:off x="3115720" y="4619812"/>
            <a:ext cx="1295837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loadImage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05467" y="3977315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Semantic spec </a:t>
            </a:r>
          </a:p>
          <a:p>
            <a:r>
              <a:rPr lang="en-US" b="1" dirty="0" smtClean="0"/>
              <a:t>overlay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5580" y="401280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Resource </a:t>
            </a:r>
          </a:p>
          <a:p>
            <a:r>
              <a:rPr lang="en-US" b="1" dirty="0" smtClean="0"/>
              <a:t>overlay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78" idx="2"/>
            <a:endCxn id="39" idx="0"/>
          </p:cNvCxnSpPr>
          <p:nvPr/>
        </p:nvCxnSpPr>
        <p:spPr>
          <a:xfrm flipH="1">
            <a:off x="1770513" y="4756972"/>
            <a:ext cx="1345207" cy="3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 Diagonal Corner Rectangle 38"/>
          <p:cNvSpPr/>
          <p:nvPr/>
        </p:nvSpPr>
        <p:spPr>
          <a:xfrm>
            <a:off x="474676" y="4623646"/>
            <a:ext cx="1295837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 </a:t>
            </a:r>
            <a:r>
              <a:rPr lang="en-US" dirty="0"/>
              <a:t>r</a:t>
            </a:r>
            <a:r>
              <a:rPr lang="en-US" dirty="0" smtClean="0"/>
              <a:t>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4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69736" y="995363"/>
            <a:ext cx="2125789" cy="13127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extraction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3352800" y="2466975"/>
            <a:ext cx="619125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667000" y="2466975"/>
            <a:ext cx="619125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2361" y="1862338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option 2: </a:t>
            </a:r>
          </a:p>
          <a:p>
            <a:r>
              <a:rPr lang="en-US" dirty="0" smtClean="0"/>
              <a:t>compiled bytecode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6476999" y="1609725"/>
            <a:ext cx="1085851" cy="9144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Bytecode</a:t>
            </a:r>
          </a:p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7818146" y="1609725"/>
            <a:ext cx="1085851" cy="9144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</a:t>
            </a:r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85359" y="123301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Provided: vocabularies</a:t>
            </a:r>
            <a:endParaRPr lang="en-US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5320721" y="3182124"/>
            <a:ext cx="1219200" cy="91440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Bytecode analyzer</a:t>
            </a:r>
            <a:endParaRPr lang="en-US" dirty="0"/>
          </a:p>
        </p:txBody>
      </p:sp>
      <p:cxnSp>
        <p:nvCxnSpPr>
          <p:cNvPr id="20" name="Elbow Connector 19"/>
          <p:cNvCxnSpPr>
            <a:stCxn id="8" idx="3"/>
            <a:endCxn id="14" idx="2"/>
          </p:cNvCxnSpPr>
          <p:nvPr/>
        </p:nvCxnSpPr>
        <p:spPr>
          <a:xfrm rot="16200000" flipH="1">
            <a:off x="3868792" y="2187394"/>
            <a:ext cx="559701" cy="23441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14" idx="2"/>
          </p:cNvCxnSpPr>
          <p:nvPr/>
        </p:nvCxnSpPr>
        <p:spPr>
          <a:xfrm rot="16200000" flipH="1">
            <a:off x="4211692" y="2530294"/>
            <a:ext cx="559701" cy="16583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8" idx="1"/>
            <a:endCxn id="14" idx="2"/>
          </p:cNvCxnSpPr>
          <p:nvPr/>
        </p:nvCxnSpPr>
        <p:spPr>
          <a:xfrm rot="16200000" flipH="1">
            <a:off x="4828782" y="3147385"/>
            <a:ext cx="398762" cy="5851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5525" y="100473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option 1: complete Java project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920044" y="2477962"/>
            <a:ext cx="619125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</a:t>
            </a:r>
            <a:endParaRPr lang="en-US" dirty="0"/>
          </a:p>
        </p:txBody>
      </p:sp>
      <p:cxnSp>
        <p:nvCxnSpPr>
          <p:cNvPr id="28" name="Elbow Connector 27"/>
          <p:cNvCxnSpPr>
            <a:stCxn id="27" idx="3"/>
            <a:endCxn id="14" idx="2"/>
          </p:cNvCxnSpPr>
          <p:nvPr/>
        </p:nvCxnSpPr>
        <p:spPr>
          <a:xfrm rot="16200000" flipH="1">
            <a:off x="3000807" y="1319410"/>
            <a:ext cx="548714" cy="40911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/>
          <p:cNvSpPr/>
          <p:nvPr/>
        </p:nvSpPr>
        <p:spPr>
          <a:xfrm>
            <a:off x="1346200" y="1657888"/>
            <a:ext cx="715276" cy="46387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32" name="Folded Corner 31"/>
          <p:cNvSpPr/>
          <p:nvPr/>
        </p:nvSpPr>
        <p:spPr>
          <a:xfrm>
            <a:off x="1412875" y="1712476"/>
            <a:ext cx="715276" cy="46387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1486296" y="1767064"/>
            <a:ext cx="715276" cy="46387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.java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56" idx="2"/>
            <a:endCxn id="27" idx="1"/>
          </p:cNvCxnSpPr>
          <p:nvPr/>
        </p:nvCxnSpPr>
        <p:spPr>
          <a:xfrm flipH="1">
            <a:off x="1229607" y="2308086"/>
            <a:ext cx="3024" cy="169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2"/>
            <a:endCxn id="14" idx="0"/>
          </p:cNvCxnSpPr>
          <p:nvPr/>
        </p:nvCxnSpPr>
        <p:spPr>
          <a:xfrm rot="5400000">
            <a:off x="6222324" y="2841722"/>
            <a:ext cx="1115199" cy="4800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4" idx="0"/>
          </p:cNvCxnSpPr>
          <p:nvPr/>
        </p:nvCxnSpPr>
        <p:spPr>
          <a:xfrm rot="5400000">
            <a:off x="6892898" y="2171149"/>
            <a:ext cx="1115199" cy="18211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5688005" y="4135570"/>
            <a:ext cx="484632" cy="4603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/>
          <p:cNvSpPr/>
          <p:nvPr/>
        </p:nvSpPr>
        <p:spPr>
          <a:xfrm>
            <a:off x="4034847" y="2327136"/>
            <a:ext cx="1401515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Artifact repo</a:t>
            </a:r>
            <a:endParaRPr lang="en-US" dirty="0"/>
          </a:p>
        </p:txBody>
      </p:sp>
      <p:sp>
        <p:nvSpPr>
          <p:cNvPr id="55" name="Folded Corner 54"/>
          <p:cNvSpPr/>
          <p:nvPr/>
        </p:nvSpPr>
        <p:spPr>
          <a:xfrm>
            <a:off x="262659" y="1710769"/>
            <a:ext cx="914400" cy="41099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57" name="Cloud 56"/>
          <p:cNvSpPr/>
          <p:nvPr/>
        </p:nvSpPr>
        <p:spPr>
          <a:xfrm>
            <a:off x="368998" y="1025051"/>
            <a:ext cx="1401515" cy="65396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repo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37" y="4659136"/>
            <a:ext cx="827262" cy="17303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96335" y="4870230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Scaffold model</a:t>
            </a:r>
          </a:p>
          <a:p>
            <a:r>
              <a:rPr lang="en-US" dirty="0" smtClean="0"/>
              <a:t>Structure + </a:t>
            </a:r>
          </a:p>
          <a:p>
            <a:r>
              <a:rPr lang="en-US" dirty="0" smtClean="0"/>
              <a:t>control/data flow analysis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78" idx="0"/>
          </p:cNvCxnSpPr>
          <p:nvPr/>
        </p:nvCxnSpPr>
        <p:spPr>
          <a:xfrm flipH="1" flipV="1">
            <a:off x="4411557" y="4756972"/>
            <a:ext cx="1376400" cy="243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 Diagonal Corner Rectangle 77"/>
          <p:cNvSpPr/>
          <p:nvPr/>
        </p:nvSpPr>
        <p:spPr>
          <a:xfrm>
            <a:off x="3115720" y="4619812"/>
            <a:ext cx="1295837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loadImage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05467" y="3977315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Semantic spec </a:t>
            </a:r>
          </a:p>
          <a:p>
            <a:r>
              <a:rPr lang="en-US" b="1" dirty="0" smtClean="0"/>
              <a:t>overlay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5580" y="401280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Resource </a:t>
            </a:r>
          </a:p>
          <a:p>
            <a:r>
              <a:rPr lang="en-US" b="1" dirty="0" smtClean="0"/>
              <a:t>overlay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78" idx="2"/>
            <a:endCxn id="39" idx="0"/>
          </p:cNvCxnSpPr>
          <p:nvPr/>
        </p:nvCxnSpPr>
        <p:spPr>
          <a:xfrm flipH="1">
            <a:off x="1770513" y="4756972"/>
            <a:ext cx="1345207" cy="3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 Diagonal Corner Rectangle 38"/>
          <p:cNvSpPr/>
          <p:nvPr/>
        </p:nvSpPr>
        <p:spPr>
          <a:xfrm>
            <a:off x="474676" y="4623646"/>
            <a:ext cx="1295837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 </a:t>
            </a:r>
            <a:r>
              <a:rPr lang="en-US" dirty="0"/>
              <a:t>r</a:t>
            </a:r>
            <a:r>
              <a:rPr lang="en-US" dirty="0" smtClean="0"/>
              <a:t>ead</a:t>
            </a:r>
            <a:endParaRPr lang="en-US" dirty="0"/>
          </a:p>
        </p:txBody>
      </p:sp>
      <p:sp>
        <p:nvSpPr>
          <p:cNvPr id="41" name="Round Diagonal Corner Rectangle 40"/>
          <p:cNvSpPr/>
          <p:nvPr/>
        </p:nvSpPr>
        <p:spPr>
          <a:xfrm>
            <a:off x="1660238" y="5133343"/>
            <a:ext cx="2910963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lossyTransformation</a:t>
            </a:r>
            <a:r>
              <a:rPr lang="en-US" dirty="0" smtClean="0"/>
              <a:t>(Resize)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5" idx="1"/>
            <a:endCxn id="41" idx="0"/>
          </p:cNvCxnSpPr>
          <p:nvPr/>
        </p:nvCxnSpPr>
        <p:spPr>
          <a:xfrm flipH="1" flipV="1">
            <a:off x="4571201" y="5270503"/>
            <a:ext cx="638974" cy="424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10175" y="5123501"/>
            <a:ext cx="895350" cy="1143949"/>
          </a:xfrm>
          <a:prstGeom prst="rect">
            <a:avLst/>
          </a:prstGeom>
          <a:solidFill>
            <a:schemeClr val="bg2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5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69736" y="995363"/>
            <a:ext cx="2125789" cy="13127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extraction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3352800" y="2466975"/>
            <a:ext cx="619125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667000" y="2466975"/>
            <a:ext cx="619125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2361" y="1862338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option 2: </a:t>
            </a:r>
          </a:p>
          <a:p>
            <a:r>
              <a:rPr lang="en-US" dirty="0" smtClean="0"/>
              <a:t>compiled bytecode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6476999" y="1609725"/>
            <a:ext cx="1085851" cy="9144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Bytecode</a:t>
            </a:r>
          </a:p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7818146" y="1609725"/>
            <a:ext cx="1085851" cy="9144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</a:t>
            </a:r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85359" y="123301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Provided: vocabularies</a:t>
            </a:r>
            <a:endParaRPr lang="en-US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5320721" y="3182124"/>
            <a:ext cx="1219200" cy="91440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Bytecode analyzer</a:t>
            </a:r>
            <a:endParaRPr lang="en-US" dirty="0"/>
          </a:p>
        </p:txBody>
      </p:sp>
      <p:cxnSp>
        <p:nvCxnSpPr>
          <p:cNvPr id="20" name="Elbow Connector 19"/>
          <p:cNvCxnSpPr>
            <a:stCxn id="8" idx="3"/>
            <a:endCxn id="14" idx="2"/>
          </p:cNvCxnSpPr>
          <p:nvPr/>
        </p:nvCxnSpPr>
        <p:spPr>
          <a:xfrm rot="16200000" flipH="1">
            <a:off x="3868792" y="2187394"/>
            <a:ext cx="559701" cy="23441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14" idx="2"/>
          </p:cNvCxnSpPr>
          <p:nvPr/>
        </p:nvCxnSpPr>
        <p:spPr>
          <a:xfrm rot="16200000" flipH="1">
            <a:off x="4211692" y="2530294"/>
            <a:ext cx="559701" cy="16583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8" idx="1"/>
            <a:endCxn id="14" idx="2"/>
          </p:cNvCxnSpPr>
          <p:nvPr/>
        </p:nvCxnSpPr>
        <p:spPr>
          <a:xfrm rot="16200000" flipH="1">
            <a:off x="4828782" y="3147385"/>
            <a:ext cx="398762" cy="5851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5525" y="100473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option 1: complete Java project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920044" y="2477962"/>
            <a:ext cx="619125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</a:t>
            </a:r>
            <a:endParaRPr lang="en-US" dirty="0"/>
          </a:p>
        </p:txBody>
      </p:sp>
      <p:cxnSp>
        <p:nvCxnSpPr>
          <p:cNvPr id="28" name="Elbow Connector 27"/>
          <p:cNvCxnSpPr>
            <a:stCxn id="27" idx="3"/>
            <a:endCxn id="14" idx="2"/>
          </p:cNvCxnSpPr>
          <p:nvPr/>
        </p:nvCxnSpPr>
        <p:spPr>
          <a:xfrm rot="16200000" flipH="1">
            <a:off x="3000807" y="1319410"/>
            <a:ext cx="548714" cy="40911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/>
          <p:cNvSpPr/>
          <p:nvPr/>
        </p:nvSpPr>
        <p:spPr>
          <a:xfrm>
            <a:off x="1346200" y="1657888"/>
            <a:ext cx="715276" cy="46387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32" name="Folded Corner 31"/>
          <p:cNvSpPr/>
          <p:nvPr/>
        </p:nvSpPr>
        <p:spPr>
          <a:xfrm>
            <a:off x="1412875" y="1712476"/>
            <a:ext cx="715276" cy="46387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1486296" y="1767064"/>
            <a:ext cx="715276" cy="46387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.java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56" idx="2"/>
            <a:endCxn id="27" idx="1"/>
          </p:cNvCxnSpPr>
          <p:nvPr/>
        </p:nvCxnSpPr>
        <p:spPr>
          <a:xfrm flipH="1">
            <a:off x="1229607" y="2308086"/>
            <a:ext cx="3024" cy="169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2"/>
            <a:endCxn id="14" idx="0"/>
          </p:cNvCxnSpPr>
          <p:nvPr/>
        </p:nvCxnSpPr>
        <p:spPr>
          <a:xfrm rot="5400000">
            <a:off x="6222324" y="2841722"/>
            <a:ext cx="1115199" cy="4800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4" idx="0"/>
          </p:cNvCxnSpPr>
          <p:nvPr/>
        </p:nvCxnSpPr>
        <p:spPr>
          <a:xfrm rot="5400000">
            <a:off x="6892898" y="2171149"/>
            <a:ext cx="1115199" cy="18211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5688005" y="4135570"/>
            <a:ext cx="484632" cy="4603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/>
          <p:cNvSpPr/>
          <p:nvPr/>
        </p:nvSpPr>
        <p:spPr>
          <a:xfrm>
            <a:off x="4034847" y="2327136"/>
            <a:ext cx="1401515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Artifact repo</a:t>
            </a:r>
            <a:endParaRPr lang="en-US" dirty="0"/>
          </a:p>
        </p:txBody>
      </p:sp>
      <p:sp>
        <p:nvSpPr>
          <p:cNvPr id="55" name="Folded Corner 54"/>
          <p:cNvSpPr/>
          <p:nvPr/>
        </p:nvSpPr>
        <p:spPr>
          <a:xfrm>
            <a:off x="262659" y="1710769"/>
            <a:ext cx="914400" cy="41099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57" name="Cloud 56"/>
          <p:cNvSpPr/>
          <p:nvPr/>
        </p:nvSpPr>
        <p:spPr>
          <a:xfrm>
            <a:off x="368998" y="1025051"/>
            <a:ext cx="1401515" cy="65396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repo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37" y="4659136"/>
            <a:ext cx="827262" cy="17303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96335" y="4870230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Scaffold model</a:t>
            </a:r>
          </a:p>
          <a:p>
            <a:r>
              <a:rPr lang="en-US" dirty="0" smtClean="0"/>
              <a:t>Structure + </a:t>
            </a:r>
          </a:p>
          <a:p>
            <a:r>
              <a:rPr lang="en-US" dirty="0" smtClean="0"/>
              <a:t>control/data flow analysis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78" idx="0"/>
          </p:cNvCxnSpPr>
          <p:nvPr/>
        </p:nvCxnSpPr>
        <p:spPr>
          <a:xfrm flipH="1" flipV="1">
            <a:off x="4411557" y="4756972"/>
            <a:ext cx="1376400" cy="243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 Diagonal Corner Rectangle 77"/>
          <p:cNvSpPr/>
          <p:nvPr/>
        </p:nvSpPr>
        <p:spPr>
          <a:xfrm>
            <a:off x="3115720" y="4619812"/>
            <a:ext cx="1295837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loadImage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05467" y="3977315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Semantic spec </a:t>
            </a:r>
          </a:p>
          <a:p>
            <a:r>
              <a:rPr lang="en-US" b="1" dirty="0" smtClean="0"/>
              <a:t>overlay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5580" y="401280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Resource </a:t>
            </a:r>
          </a:p>
          <a:p>
            <a:r>
              <a:rPr lang="en-US" b="1" dirty="0" smtClean="0"/>
              <a:t>overlay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78" idx="2"/>
            <a:endCxn id="39" idx="0"/>
          </p:cNvCxnSpPr>
          <p:nvPr/>
        </p:nvCxnSpPr>
        <p:spPr>
          <a:xfrm flipH="1">
            <a:off x="1770513" y="4756972"/>
            <a:ext cx="1345207" cy="3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 Diagonal Corner Rectangle 38"/>
          <p:cNvSpPr/>
          <p:nvPr/>
        </p:nvSpPr>
        <p:spPr>
          <a:xfrm>
            <a:off x="474676" y="4623646"/>
            <a:ext cx="1295837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 </a:t>
            </a:r>
            <a:r>
              <a:rPr lang="en-US" dirty="0"/>
              <a:t>r</a:t>
            </a:r>
            <a:r>
              <a:rPr lang="en-US" dirty="0" smtClean="0"/>
              <a:t>ead</a:t>
            </a:r>
            <a:endParaRPr lang="en-US" dirty="0"/>
          </a:p>
        </p:txBody>
      </p:sp>
      <p:sp>
        <p:nvSpPr>
          <p:cNvPr id="41" name="Round Diagonal Corner Rectangle 40"/>
          <p:cNvSpPr/>
          <p:nvPr/>
        </p:nvSpPr>
        <p:spPr>
          <a:xfrm>
            <a:off x="1660238" y="5133343"/>
            <a:ext cx="2910963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lossyTransformation</a:t>
            </a:r>
            <a:r>
              <a:rPr lang="en-US" dirty="0" smtClean="0"/>
              <a:t>(Resize)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5" idx="1"/>
            <a:endCxn id="41" idx="0"/>
          </p:cNvCxnSpPr>
          <p:nvPr/>
        </p:nvCxnSpPr>
        <p:spPr>
          <a:xfrm flipH="1" flipV="1">
            <a:off x="4571201" y="5270503"/>
            <a:ext cx="638974" cy="424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10175" y="5123501"/>
            <a:ext cx="895350" cy="1143949"/>
          </a:xfrm>
          <a:prstGeom prst="rect">
            <a:avLst/>
          </a:prstGeom>
          <a:solidFill>
            <a:schemeClr val="bg2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Diagonal Corner Rectangle 41"/>
          <p:cNvSpPr/>
          <p:nvPr/>
        </p:nvSpPr>
        <p:spPr>
          <a:xfrm>
            <a:off x="1373443" y="5493570"/>
            <a:ext cx="3206240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losslessTransformation</a:t>
            </a:r>
            <a:r>
              <a:rPr lang="en-US" dirty="0" smtClean="0"/>
              <a:t>(Encrypt)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42" idx="0"/>
          </p:cNvCxnSpPr>
          <p:nvPr/>
        </p:nvCxnSpPr>
        <p:spPr>
          <a:xfrm flipH="1" flipV="1">
            <a:off x="4579683" y="5630730"/>
            <a:ext cx="1412555" cy="73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 Diagonal Corner Rectangle 50"/>
          <p:cNvSpPr/>
          <p:nvPr/>
        </p:nvSpPr>
        <p:spPr>
          <a:xfrm>
            <a:off x="22413" y="5329484"/>
            <a:ext cx="1277649" cy="616773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Hardware accelerator?</a:t>
            </a:r>
            <a:endParaRPr lang="en-US" sz="1600" dirty="0"/>
          </a:p>
        </p:txBody>
      </p:sp>
      <p:cxnSp>
        <p:nvCxnSpPr>
          <p:cNvPr id="52" name="Straight Arrow Connector 51"/>
          <p:cNvCxnSpPr>
            <a:endCxn id="51" idx="0"/>
          </p:cNvCxnSpPr>
          <p:nvPr/>
        </p:nvCxnSpPr>
        <p:spPr>
          <a:xfrm flipH="1">
            <a:off x="1300062" y="5630730"/>
            <a:ext cx="73381" cy="7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69736" y="995363"/>
            <a:ext cx="2125789" cy="13127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extraction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lowchart: Magnetic Disk 4"/>
          <p:cNvSpPr/>
          <p:nvPr/>
        </p:nvSpPr>
        <p:spPr>
          <a:xfrm>
            <a:off x="3352800" y="2466975"/>
            <a:ext cx="619125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2667000" y="2466975"/>
            <a:ext cx="619125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2361" y="1862338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option 2: </a:t>
            </a:r>
          </a:p>
          <a:p>
            <a:r>
              <a:rPr lang="en-US" dirty="0" smtClean="0"/>
              <a:t>compiled bytecode</a:t>
            </a:r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6476999" y="1609725"/>
            <a:ext cx="1085851" cy="9144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Bytecode</a:t>
            </a:r>
          </a:p>
          <a:p>
            <a:pPr algn="ctr"/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7818146" y="1609725"/>
            <a:ext cx="1085851" cy="9144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</a:t>
            </a:r>
            <a:r>
              <a:rPr lang="en-US" dirty="0" smtClean="0"/>
              <a:t>spec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85359" y="123301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Provided: vocabularies</a:t>
            </a:r>
            <a:endParaRPr lang="en-US" dirty="0"/>
          </a:p>
        </p:txBody>
      </p:sp>
      <p:sp>
        <p:nvSpPr>
          <p:cNvPr id="14" name="Round Diagonal Corner Rectangle 13"/>
          <p:cNvSpPr/>
          <p:nvPr/>
        </p:nvSpPr>
        <p:spPr>
          <a:xfrm>
            <a:off x="5320721" y="3182124"/>
            <a:ext cx="1219200" cy="91440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Bytecode analyzer</a:t>
            </a:r>
            <a:endParaRPr lang="en-US" dirty="0"/>
          </a:p>
        </p:txBody>
      </p:sp>
      <p:cxnSp>
        <p:nvCxnSpPr>
          <p:cNvPr id="20" name="Elbow Connector 19"/>
          <p:cNvCxnSpPr>
            <a:stCxn id="8" idx="3"/>
            <a:endCxn id="14" idx="2"/>
          </p:cNvCxnSpPr>
          <p:nvPr/>
        </p:nvCxnSpPr>
        <p:spPr>
          <a:xfrm rot="16200000" flipH="1">
            <a:off x="3868792" y="2187394"/>
            <a:ext cx="559701" cy="23441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14" idx="2"/>
          </p:cNvCxnSpPr>
          <p:nvPr/>
        </p:nvCxnSpPr>
        <p:spPr>
          <a:xfrm rot="16200000" flipH="1">
            <a:off x="4211692" y="2530294"/>
            <a:ext cx="559701" cy="16583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8" idx="1"/>
            <a:endCxn id="14" idx="2"/>
          </p:cNvCxnSpPr>
          <p:nvPr/>
        </p:nvCxnSpPr>
        <p:spPr>
          <a:xfrm rot="16200000" flipH="1">
            <a:off x="4828782" y="3147385"/>
            <a:ext cx="398762" cy="5851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5525" y="100473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option 1: complete Java project</a:t>
            </a:r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920044" y="2477962"/>
            <a:ext cx="619125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jar</a:t>
            </a:r>
            <a:endParaRPr lang="en-US" dirty="0"/>
          </a:p>
        </p:txBody>
      </p:sp>
      <p:cxnSp>
        <p:nvCxnSpPr>
          <p:cNvPr id="28" name="Elbow Connector 27"/>
          <p:cNvCxnSpPr>
            <a:stCxn id="27" idx="3"/>
            <a:endCxn id="14" idx="2"/>
          </p:cNvCxnSpPr>
          <p:nvPr/>
        </p:nvCxnSpPr>
        <p:spPr>
          <a:xfrm rot="16200000" flipH="1">
            <a:off x="3000807" y="1319410"/>
            <a:ext cx="548714" cy="40911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/>
          <p:cNvSpPr/>
          <p:nvPr/>
        </p:nvSpPr>
        <p:spPr>
          <a:xfrm>
            <a:off x="1346200" y="1657888"/>
            <a:ext cx="715276" cy="46387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32" name="Folded Corner 31"/>
          <p:cNvSpPr/>
          <p:nvPr/>
        </p:nvSpPr>
        <p:spPr>
          <a:xfrm>
            <a:off x="1412875" y="1712476"/>
            <a:ext cx="715276" cy="46387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.java</a:t>
            </a:r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1486296" y="1767064"/>
            <a:ext cx="715276" cy="46387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.java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56" idx="2"/>
            <a:endCxn id="27" idx="1"/>
          </p:cNvCxnSpPr>
          <p:nvPr/>
        </p:nvCxnSpPr>
        <p:spPr>
          <a:xfrm flipH="1">
            <a:off x="1229607" y="2308086"/>
            <a:ext cx="3024" cy="169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2"/>
            <a:endCxn id="14" idx="0"/>
          </p:cNvCxnSpPr>
          <p:nvPr/>
        </p:nvCxnSpPr>
        <p:spPr>
          <a:xfrm rot="5400000">
            <a:off x="6222324" y="2841722"/>
            <a:ext cx="1115199" cy="4800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2"/>
            <a:endCxn id="14" idx="0"/>
          </p:cNvCxnSpPr>
          <p:nvPr/>
        </p:nvCxnSpPr>
        <p:spPr>
          <a:xfrm rot="5400000">
            <a:off x="6892898" y="2171149"/>
            <a:ext cx="1115199" cy="18211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Down Arrow 42"/>
          <p:cNvSpPr/>
          <p:nvPr/>
        </p:nvSpPr>
        <p:spPr>
          <a:xfrm>
            <a:off x="5688005" y="4135570"/>
            <a:ext cx="484632" cy="46034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loud 47"/>
          <p:cNvSpPr/>
          <p:nvPr/>
        </p:nvSpPr>
        <p:spPr>
          <a:xfrm>
            <a:off x="4034847" y="2327136"/>
            <a:ext cx="1401515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Artifact repo</a:t>
            </a:r>
            <a:endParaRPr lang="en-US" dirty="0"/>
          </a:p>
        </p:txBody>
      </p:sp>
      <p:sp>
        <p:nvSpPr>
          <p:cNvPr id="55" name="Folded Corner 54"/>
          <p:cNvSpPr/>
          <p:nvPr/>
        </p:nvSpPr>
        <p:spPr>
          <a:xfrm>
            <a:off x="262659" y="1710769"/>
            <a:ext cx="914400" cy="41099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r>
              <a:rPr lang="en-US" dirty="0" err="1" smtClean="0"/>
              <a:t>gradle</a:t>
            </a:r>
            <a:endParaRPr lang="en-US" dirty="0"/>
          </a:p>
        </p:txBody>
      </p:sp>
      <p:sp>
        <p:nvSpPr>
          <p:cNvPr id="57" name="Cloud 56"/>
          <p:cNvSpPr/>
          <p:nvPr/>
        </p:nvSpPr>
        <p:spPr>
          <a:xfrm>
            <a:off x="368998" y="1025051"/>
            <a:ext cx="1401515" cy="65396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repo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37" y="4659136"/>
            <a:ext cx="827262" cy="17303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96335" y="4870230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Scaffold model</a:t>
            </a:r>
          </a:p>
          <a:p>
            <a:r>
              <a:rPr lang="en-US" dirty="0" smtClean="0"/>
              <a:t>Structure + </a:t>
            </a:r>
          </a:p>
          <a:p>
            <a:r>
              <a:rPr lang="en-US" dirty="0" smtClean="0"/>
              <a:t>control/data flow analysis</a:t>
            </a:r>
            <a:endParaRPr lang="en-US" dirty="0"/>
          </a:p>
        </p:txBody>
      </p:sp>
      <p:cxnSp>
        <p:nvCxnSpPr>
          <p:cNvPr id="72" name="Straight Arrow Connector 71"/>
          <p:cNvCxnSpPr>
            <a:endCxn id="78" idx="0"/>
          </p:cNvCxnSpPr>
          <p:nvPr/>
        </p:nvCxnSpPr>
        <p:spPr>
          <a:xfrm flipH="1" flipV="1">
            <a:off x="4411557" y="4756972"/>
            <a:ext cx="1376400" cy="243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 Diagonal Corner Rectangle 77"/>
          <p:cNvSpPr/>
          <p:nvPr/>
        </p:nvSpPr>
        <p:spPr>
          <a:xfrm>
            <a:off x="3115720" y="4619812"/>
            <a:ext cx="1295837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loadImage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05467" y="3977315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Semantic spec </a:t>
            </a:r>
          </a:p>
          <a:p>
            <a:r>
              <a:rPr lang="en-US" b="1" dirty="0" smtClean="0"/>
              <a:t>overlay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5580" y="401280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Resource </a:t>
            </a:r>
          </a:p>
          <a:p>
            <a:r>
              <a:rPr lang="en-US" b="1" dirty="0" smtClean="0"/>
              <a:t>overlay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78" idx="2"/>
            <a:endCxn id="39" idx="0"/>
          </p:cNvCxnSpPr>
          <p:nvPr/>
        </p:nvCxnSpPr>
        <p:spPr>
          <a:xfrm flipH="1">
            <a:off x="1770513" y="4756972"/>
            <a:ext cx="1345207" cy="3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 Diagonal Corner Rectangle 38"/>
          <p:cNvSpPr/>
          <p:nvPr/>
        </p:nvSpPr>
        <p:spPr>
          <a:xfrm>
            <a:off x="474676" y="4623646"/>
            <a:ext cx="1295837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fs </a:t>
            </a:r>
            <a:r>
              <a:rPr lang="en-US" dirty="0"/>
              <a:t>r</a:t>
            </a:r>
            <a:r>
              <a:rPr lang="en-US" dirty="0" smtClean="0"/>
              <a:t>ead</a:t>
            </a:r>
            <a:endParaRPr lang="en-US" dirty="0"/>
          </a:p>
        </p:txBody>
      </p:sp>
      <p:sp>
        <p:nvSpPr>
          <p:cNvPr id="41" name="Round Diagonal Corner Rectangle 40"/>
          <p:cNvSpPr/>
          <p:nvPr/>
        </p:nvSpPr>
        <p:spPr>
          <a:xfrm>
            <a:off x="1660238" y="5133343"/>
            <a:ext cx="2910963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lossyTransformation</a:t>
            </a:r>
            <a:r>
              <a:rPr lang="en-US" dirty="0" smtClean="0"/>
              <a:t>(Resize)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5" idx="1"/>
            <a:endCxn id="41" idx="0"/>
          </p:cNvCxnSpPr>
          <p:nvPr/>
        </p:nvCxnSpPr>
        <p:spPr>
          <a:xfrm flipH="1" flipV="1">
            <a:off x="4571201" y="5270503"/>
            <a:ext cx="638974" cy="424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10175" y="5123501"/>
            <a:ext cx="895350" cy="1143949"/>
          </a:xfrm>
          <a:prstGeom prst="rect">
            <a:avLst/>
          </a:prstGeom>
          <a:solidFill>
            <a:schemeClr val="bg2">
              <a:lumMod val="75000"/>
              <a:alpha val="3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 Diagonal Corner Rectangle 41"/>
          <p:cNvSpPr/>
          <p:nvPr/>
        </p:nvSpPr>
        <p:spPr>
          <a:xfrm>
            <a:off x="1373443" y="5493570"/>
            <a:ext cx="3206240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losslessTransformation</a:t>
            </a:r>
            <a:r>
              <a:rPr lang="en-US" dirty="0" smtClean="0"/>
              <a:t>(Encrypt)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42" idx="0"/>
          </p:cNvCxnSpPr>
          <p:nvPr/>
        </p:nvCxnSpPr>
        <p:spPr>
          <a:xfrm flipH="1" flipV="1">
            <a:off x="4579683" y="5630730"/>
            <a:ext cx="1412555" cy="73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 Diagonal Corner Rectangle 46"/>
          <p:cNvSpPr/>
          <p:nvPr/>
        </p:nvSpPr>
        <p:spPr>
          <a:xfrm>
            <a:off x="22413" y="5329484"/>
            <a:ext cx="1277649" cy="616773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Hardware accelerator?</a:t>
            </a:r>
            <a:endParaRPr lang="en-US" sz="1600" dirty="0"/>
          </a:p>
        </p:txBody>
      </p:sp>
      <p:cxnSp>
        <p:nvCxnSpPr>
          <p:cNvPr id="49" name="Straight Arrow Connector 48"/>
          <p:cNvCxnSpPr>
            <a:stCxn id="42" idx="2"/>
            <a:endCxn id="47" idx="0"/>
          </p:cNvCxnSpPr>
          <p:nvPr/>
        </p:nvCxnSpPr>
        <p:spPr>
          <a:xfrm flipH="1">
            <a:off x="1300062" y="5630730"/>
            <a:ext cx="73381" cy="7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 Diagonal Corner Rectangle 49"/>
          <p:cNvSpPr/>
          <p:nvPr/>
        </p:nvSpPr>
        <p:spPr>
          <a:xfrm>
            <a:off x="1431821" y="6142999"/>
            <a:ext cx="3640911" cy="273908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interprocessDataflowLink</a:t>
            </a:r>
            <a:r>
              <a:rPr lang="en-US" dirty="0" smtClean="0"/>
              <a:t>(</a:t>
            </a:r>
            <a:r>
              <a:rPr lang="en-US" dirty="0" err="1" smtClean="0"/>
              <a:t>wireHttp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50" idx="0"/>
          </p:cNvCxnSpPr>
          <p:nvPr/>
        </p:nvCxnSpPr>
        <p:spPr>
          <a:xfrm flipH="1">
            <a:off x="5072732" y="5060275"/>
            <a:ext cx="919506" cy="1219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 Diagonal Corner Rectangle 51"/>
          <p:cNvSpPr/>
          <p:nvPr/>
        </p:nvSpPr>
        <p:spPr>
          <a:xfrm>
            <a:off x="22697" y="6153253"/>
            <a:ext cx="1295837" cy="27432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0" idx="2"/>
            <a:endCxn id="52" idx="0"/>
          </p:cNvCxnSpPr>
          <p:nvPr/>
        </p:nvCxnSpPr>
        <p:spPr>
          <a:xfrm flipH="1">
            <a:off x="1318534" y="6279953"/>
            <a:ext cx="113287" cy="10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2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853718" y="3367056"/>
            <a:ext cx="199408" cy="20356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56448" y="4007024"/>
            <a:ext cx="199408" cy="20356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439505" y="363696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bytecode</a:t>
            </a:r>
            <a:endParaRPr lang="en-US" b="1" dirty="0"/>
          </a:p>
        </p:txBody>
      </p:sp>
      <p:cxnSp>
        <p:nvCxnSpPr>
          <p:cNvPr id="16" name="Elbow Connector 15"/>
          <p:cNvCxnSpPr>
            <a:stCxn id="35" idx="2"/>
            <a:endCxn id="21" idx="0"/>
          </p:cNvCxnSpPr>
          <p:nvPr/>
        </p:nvCxnSpPr>
        <p:spPr>
          <a:xfrm rot="10800000" flipH="1" flipV="1">
            <a:off x="856447" y="4108809"/>
            <a:ext cx="36267" cy="1684150"/>
          </a:xfrm>
          <a:prstGeom prst="bentConnector3">
            <a:avLst>
              <a:gd name="adj1" fmla="val -141035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33" idx="2"/>
          </p:cNvCxnSpPr>
          <p:nvPr/>
        </p:nvCxnSpPr>
        <p:spPr>
          <a:xfrm rot="10800000" flipV="1">
            <a:off x="853719" y="1924699"/>
            <a:ext cx="38997" cy="1544142"/>
          </a:xfrm>
          <a:prstGeom prst="bentConnector3">
            <a:avLst>
              <a:gd name="adj1" fmla="val 137071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6200000">
            <a:off x="-342488" y="261424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</a:t>
            </a:r>
            <a:endParaRPr lang="en-US" dirty="0"/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892715" y="4814966"/>
            <a:ext cx="7882635" cy="1848695"/>
            <a:chOff x="6579569" y="5691347"/>
            <a:chExt cx="9772944" cy="229202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/>
            <a:srcRect l="-44" r="1"/>
            <a:stretch/>
          </p:blipFill>
          <p:spPr>
            <a:xfrm>
              <a:off x="6894800" y="5691347"/>
              <a:ext cx="9457713" cy="229202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 rot="16200000">
              <a:off x="5954726" y="6674919"/>
              <a:ext cx="1707585" cy="457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knowledge</a:t>
              </a:r>
              <a:endParaRPr lang="en-US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 rot="16200000">
            <a:off x="-233484" y="483676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59F61"/>
                </a:solidFill>
              </a:rPr>
              <a:t>parse</a:t>
            </a:r>
            <a:endParaRPr lang="en-US" dirty="0">
              <a:solidFill>
                <a:srgbClr val="659F6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47" y="3250020"/>
            <a:ext cx="3669962" cy="1480933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47" y="1040439"/>
            <a:ext cx="3836108" cy="212640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485" y="2205632"/>
            <a:ext cx="3536803" cy="1903176"/>
          </a:xfrm>
          <a:prstGeom prst="rect">
            <a:avLst/>
          </a:prstGeom>
        </p:spPr>
      </p:pic>
      <p:cxnSp>
        <p:nvCxnSpPr>
          <p:cNvPr id="72" name="Straight Arrow Connector 71"/>
          <p:cNvCxnSpPr>
            <a:endCxn id="68" idx="1"/>
          </p:cNvCxnSpPr>
          <p:nvPr/>
        </p:nvCxnSpPr>
        <p:spPr>
          <a:xfrm flipV="1">
            <a:off x="1901233" y="3157220"/>
            <a:ext cx="3566252" cy="487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5467485" y="2962275"/>
            <a:ext cx="3566252" cy="404781"/>
          </a:xfrm>
          <a:prstGeom prst="roundRect">
            <a:avLst/>
          </a:prstGeom>
          <a:solidFill>
            <a:schemeClr val="bg1">
              <a:lumMod val="85000"/>
              <a:alpha val="1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600335" y="5237299"/>
            <a:ext cx="3497820" cy="306251"/>
          </a:xfrm>
          <a:prstGeom prst="rect">
            <a:avLst/>
          </a:prstGeom>
          <a:solidFill>
            <a:srgbClr val="FF0000">
              <a:alpha val="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600334" y="5543550"/>
            <a:ext cx="7175015" cy="1120111"/>
          </a:xfrm>
          <a:prstGeom prst="rect">
            <a:avLst/>
          </a:prstGeom>
          <a:solidFill>
            <a:schemeClr val="accent3">
              <a:lumMod val="40000"/>
              <a:lumOff val="60000"/>
              <a:alpha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268280" y="153595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dirty="0" smtClean="0"/>
              <a:t>Toolchain showcase</a:t>
            </a:r>
            <a:br>
              <a:rPr lang="en-US" dirty="0" smtClean="0"/>
            </a:br>
            <a:r>
              <a:rPr lang="en-US" sz="2400" dirty="0" smtClean="0"/>
              <a:t>Annotation-based semantic spec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499694" y="1094693"/>
            <a:ext cx="1130672" cy="276907"/>
          </a:xfrm>
          <a:prstGeom prst="roundRect">
            <a:avLst/>
          </a:prstGeom>
          <a:solidFill>
            <a:srgbClr val="FFC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414379" y="2782840"/>
            <a:ext cx="3683775" cy="276907"/>
          </a:xfrm>
          <a:prstGeom prst="roundRect">
            <a:avLst/>
          </a:prstGeom>
          <a:solidFill>
            <a:srgbClr val="FFC0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223143" y="1387992"/>
            <a:ext cx="1276552" cy="399816"/>
          </a:xfrm>
          <a:prstGeom prst="roundRect">
            <a:avLst/>
          </a:prstGeom>
          <a:solidFill>
            <a:srgbClr val="00B05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repository CONOPs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5" name="Folded Corner 154"/>
          <p:cNvSpPr/>
          <p:nvPr/>
        </p:nvSpPr>
        <p:spPr>
          <a:xfrm>
            <a:off x="107060" y="16153155"/>
            <a:ext cx="9705200" cy="1740456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23444" tIns="61722" rIns="123444" bIns="617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34362"/>
            <a:r>
              <a:rPr lang="en-US" sz="945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WARNING: auto-generated content */</a:t>
            </a:r>
            <a:endParaRPr lang="en-US" sz="1215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234362"/>
            <a:r>
              <a:rPr lang="en-US" sz="945" dirty="0">
                <a:solidFill>
                  <a:srgbClr val="3F7F5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/* generated from class com.securboration.immortals.ontology.dfu.annotation.FunctionalAspect on 2016.07.05 at 11:04:52 EDT */</a:t>
            </a:r>
            <a:endParaRPr lang="en-US" sz="1215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234362"/>
            <a:r>
              <a:rPr lang="en-US" sz="945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45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mil.darpa.immortals.annotation.dsl.ontology.dfu.annotation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15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234362"/>
            <a:endParaRPr lang="en-US" sz="1215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234362"/>
            <a:r>
              <a:rPr lang="en-US" sz="945" dirty="0">
                <a:solidFill>
                  <a:srgbClr val="646464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</a:t>
            </a:r>
            <a:r>
              <a:rPr lang="en-US" sz="945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java.lang.annotation.</a:t>
            </a:r>
            <a:r>
              <a:rPr lang="en-US" sz="945" dirty="0" err="1">
                <a:solidFill>
                  <a:srgbClr val="646464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Retention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45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java.lang.annotation.RetentionPolicy.</a:t>
            </a:r>
            <a:r>
              <a:rPr lang="en-US" sz="945" b="1" i="1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RUNTIME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215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234362"/>
            <a:r>
              <a:rPr lang="en-US" sz="945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45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@interface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45" dirty="0">
                <a:solidFill>
                  <a:srgbClr val="646464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FunctionalAspectAnnotation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215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234362"/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945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45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java.lang.Class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&lt;? </a:t>
            </a:r>
            <a:r>
              <a:rPr lang="en-US" sz="945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Resource&gt;[] </a:t>
            </a:r>
            <a:r>
              <a:rPr lang="en-US" sz="945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aspectSpecificResourceDependencies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945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{};</a:t>
            </a:r>
            <a:endParaRPr lang="en-US" sz="1215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234362"/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945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45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java.lang.Class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&lt;? </a:t>
            </a:r>
            <a:r>
              <a:rPr lang="en-US" sz="945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45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FunctionalAspect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aspect() </a:t>
            </a:r>
            <a:r>
              <a:rPr lang="en-US" sz="945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45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FunctionalAspect.</a:t>
            </a:r>
            <a:r>
              <a:rPr lang="en-US" sz="945" b="1" dirty="0" err="1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15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234362"/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945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45" dirty="0">
                <a:solidFill>
                  <a:srgbClr val="646464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properties() </a:t>
            </a:r>
            <a:r>
              <a:rPr lang="en-US" sz="945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{};</a:t>
            </a:r>
            <a:endParaRPr lang="en-US" sz="1215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234362"/>
            <a:r>
              <a:rPr lang="en-US" sz="945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45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45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45" b="1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</a:t>
            </a:r>
            <a:r>
              <a:rPr lang="en-US" sz="945" b="1" i="1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SEMANTIC_URI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945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"http://darpa.mil/immortals/ontology/r2.0.0/</a:t>
            </a:r>
            <a:r>
              <a:rPr lang="en-US" sz="945" dirty="0" err="1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dfu</a:t>
            </a:r>
            <a:r>
              <a:rPr lang="en-US" sz="945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945" dirty="0" err="1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annotation#FunctionalAspectAnnotation</a:t>
            </a:r>
            <a:r>
              <a:rPr lang="en-US" sz="945" dirty="0">
                <a:solidFill>
                  <a:srgbClr val="2A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defTabSz="1234362"/>
            <a:r>
              <a:rPr lang="en-US" sz="945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15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6" name="Cube 155"/>
          <p:cNvSpPr/>
          <p:nvPr/>
        </p:nvSpPr>
        <p:spPr>
          <a:xfrm>
            <a:off x="10887806" y="13461680"/>
            <a:ext cx="2258762" cy="1191795"/>
          </a:xfrm>
          <a:prstGeom prst="cube">
            <a:avLst>
              <a:gd name="adj" fmla="val 43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34362"/>
            <a:r>
              <a:rPr lang="en-US" sz="2430" dirty="0">
                <a:solidFill>
                  <a:prstClr val="white"/>
                </a:solidFill>
              </a:rPr>
              <a:t>Knowledge (triples</a:t>
            </a:r>
            <a:r>
              <a:rPr lang="en-US" sz="2430" dirty="0" smtClean="0">
                <a:solidFill>
                  <a:prstClr val="white"/>
                </a:solidFill>
              </a:rPr>
              <a:t>)</a:t>
            </a:r>
            <a:endParaRPr lang="en-US" sz="2430" baseline="30000" dirty="0">
              <a:solidFill>
                <a:prstClr val="white"/>
              </a:solidFill>
            </a:endParaRPr>
          </a:p>
        </p:txBody>
      </p:sp>
      <p:sp>
        <p:nvSpPr>
          <p:cNvPr id="157" name="Cube 156"/>
          <p:cNvSpPr/>
          <p:nvPr/>
        </p:nvSpPr>
        <p:spPr>
          <a:xfrm>
            <a:off x="10887806" y="13061446"/>
            <a:ext cx="2258762" cy="816381"/>
          </a:xfrm>
          <a:prstGeom prst="cube">
            <a:avLst>
              <a:gd name="adj" fmla="val 63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34362"/>
            <a:r>
              <a:rPr lang="en-US" sz="2430" dirty="0">
                <a:solidFill>
                  <a:prstClr val="white"/>
                </a:solidFill>
              </a:rPr>
              <a:t>Apache </a:t>
            </a:r>
            <a:r>
              <a:rPr lang="en-US" sz="2430" dirty="0" smtClean="0">
                <a:solidFill>
                  <a:prstClr val="white"/>
                </a:solidFill>
              </a:rPr>
              <a:t>Jena</a:t>
            </a:r>
            <a:endParaRPr lang="en-US" sz="2430" baseline="30000" dirty="0">
              <a:solidFill>
                <a:prstClr val="white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1614772" y="11384710"/>
            <a:ext cx="711157" cy="466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1234362"/>
            <a:r>
              <a:rPr lang="en-US" sz="2430" b="1" dirty="0">
                <a:solidFill>
                  <a:prstClr val="black"/>
                </a:solidFill>
              </a:rPr>
              <a:t>DAS</a:t>
            </a:r>
          </a:p>
        </p:txBody>
      </p:sp>
      <p:pic>
        <p:nvPicPr>
          <p:cNvPr id="159" name="Picture 1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15" y="12580745"/>
            <a:ext cx="8465638" cy="2186490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12098342" y="11917883"/>
            <a:ext cx="4450193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34362"/>
            <a:r>
              <a:rPr lang="en-US" sz="1620" b="1" dirty="0">
                <a:solidFill>
                  <a:prstClr val="black"/>
                </a:solidFill>
              </a:rPr>
              <a:t>GET</a:t>
            </a:r>
          </a:p>
          <a:p>
            <a:pPr defTabSz="1234362"/>
            <a:r>
              <a:rPr lang="en-US" sz="1620" b="1" dirty="0">
                <a:solidFill>
                  <a:prstClr val="black"/>
                </a:solidFill>
              </a:rPr>
              <a:t>PUT</a:t>
            </a:r>
            <a:r>
              <a:rPr lang="en-US" sz="1620" dirty="0">
                <a:solidFill>
                  <a:prstClr val="black"/>
                </a:solidFill>
              </a:rPr>
              <a:t>      </a:t>
            </a:r>
            <a:r>
              <a:rPr lang="en-US" sz="1620" dirty="0" smtClean="0">
                <a:solidFill>
                  <a:prstClr val="black"/>
                </a:solidFill>
              </a:rPr>
              <a:t>  </a:t>
            </a:r>
            <a:r>
              <a:rPr lang="en-US" sz="1620" dirty="0">
                <a:solidFill>
                  <a:prstClr val="black"/>
                </a:solidFill>
                <a:hlinkClick r:id="rId3"/>
              </a:rPr>
              <a:t>http://</a:t>
            </a:r>
            <a:r>
              <a:rPr lang="en-US" sz="1620" dirty="0" smtClean="0">
                <a:solidFill>
                  <a:prstClr val="black"/>
                </a:solidFill>
                <a:hlinkClick r:id="rId3"/>
              </a:rPr>
              <a:t>localhost:3030/ds/sparql</a:t>
            </a:r>
            <a:r>
              <a:rPr lang="en-US" sz="1620" dirty="0" smtClean="0">
                <a:solidFill>
                  <a:prstClr val="black"/>
                </a:solidFill>
              </a:rPr>
              <a:t> JSON+TTL</a:t>
            </a:r>
            <a:endParaRPr lang="en-US" sz="1620" dirty="0">
              <a:solidFill>
                <a:prstClr val="black"/>
              </a:solidFill>
            </a:endParaRPr>
          </a:p>
          <a:p>
            <a:pPr defTabSz="1234362"/>
            <a:r>
              <a:rPr lang="en-US" sz="1620" b="1" dirty="0">
                <a:solidFill>
                  <a:prstClr val="black"/>
                </a:solidFill>
              </a:rPr>
              <a:t>POST</a:t>
            </a:r>
          </a:p>
        </p:txBody>
      </p:sp>
      <p:sp>
        <p:nvSpPr>
          <p:cNvPr id="161" name="Left Brace 160"/>
          <p:cNvSpPr/>
          <p:nvPr/>
        </p:nvSpPr>
        <p:spPr>
          <a:xfrm flipH="1">
            <a:off x="12577591" y="11872161"/>
            <a:ext cx="207236" cy="9197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34362"/>
            <a:endParaRPr lang="en-US" sz="2430">
              <a:solidFill>
                <a:prstClr val="black"/>
              </a:solidFill>
            </a:endParaRPr>
          </a:p>
        </p:txBody>
      </p:sp>
      <p:sp>
        <p:nvSpPr>
          <p:cNvPr id="162" name="Cube 161"/>
          <p:cNvSpPr/>
          <p:nvPr/>
        </p:nvSpPr>
        <p:spPr>
          <a:xfrm>
            <a:off x="10887806" y="12847037"/>
            <a:ext cx="2258762" cy="658014"/>
          </a:xfrm>
          <a:prstGeom prst="cube">
            <a:avLst>
              <a:gd name="adj" fmla="val 80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34362"/>
            <a:endParaRPr lang="en-US" sz="2430" dirty="0">
              <a:solidFill>
                <a:prstClr val="white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1476762" y="12848258"/>
            <a:ext cx="981359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34362"/>
            <a:r>
              <a:rPr lang="en-US" sz="2430" dirty="0" err="1" smtClean="0">
                <a:solidFill>
                  <a:prstClr val="white"/>
                </a:solidFill>
              </a:rPr>
              <a:t>Fuseki</a:t>
            </a:r>
            <a:endParaRPr lang="en-US" sz="2430" baseline="30000" dirty="0">
              <a:solidFill>
                <a:prstClr val="white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3344326" y="13025219"/>
            <a:ext cx="1347773" cy="466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234362"/>
            <a:r>
              <a:rPr lang="en-US" sz="2430" dirty="0">
                <a:solidFill>
                  <a:prstClr val="black"/>
                </a:solidFill>
              </a:rPr>
              <a:t>Java API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3344326" y="12761276"/>
            <a:ext cx="1347773" cy="301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 anchorCtr="0">
            <a:noAutofit/>
          </a:bodyPr>
          <a:lstStyle/>
          <a:p>
            <a:pPr defTabSz="1234362"/>
            <a:r>
              <a:rPr lang="en-US" sz="2430" dirty="0">
                <a:solidFill>
                  <a:prstClr val="black"/>
                </a:solidFill>
              </a:rPr>
              <a:t>REST API</a:t>
            </a:r>
          </a:p>
        </p:txBody>
      </p:sp>
      <p:cxnSp>
        <p:nvCxnSpPr>
          <p:cNvPr id="166" name="Elbow Connector 165"/>
          <p:cNvCxnSpPr>
            <a:stCxn id="178" idx="1"/>
            <a:endCxn id="179" idx="0"/>
          </p:cNvCxnSpPr>
          <p:nvPr/>
        </p:nvCxnSpPr>
        <p:spPr>
          <a:xfrm rot="10800000" flipV="1">
            <a:off x="213360" y="14072675"/>
            <a:ext cx="118136" cy="21853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416028" y="12291510"/>
            <a:ext cx="5128714" cy="1200174"/>
          </a:xfrm>
          <a:prstGeom prst="rect">
            <a:avLst/>
          </a:prstGeom>
          <a:noFill/>
        </p:spPr>
        <p:txBody>
          <a:bodyPr wrap="square" numCol="2" spcCol="365760" rtlCol="0">
            <a:noAutofit/>
          </a:bodyPr>
          <a:lstStyle/>
          <a:p>
            <a:pPr defTabSz="1234362"/>
            <a:r>
              <a:rPr lang="en-US" sz="1600" b="1" dirty="0" err="1">
                <a:solidFill>
                  <a:prstClr val="black"/>
                </a:solidFill>
              </a:rPr>
              <a:t>IMMoRTALS</a:t>
            </a:r>
            <a:r>
              <a:rPr lang="en-US" sz="1600" b="1" dirty="0">
                <a:solidFill>
                  <a:prstClr val="black"/>
                </a:solidFill>
              </a:rPr>
              <a:t> </a:t>
            </a:r>
            <a:r>
              <a:rPr lang="en-US" sz="1600" b="1" dirty="0" smtClean="0">
                <a:solidFill>
                  <a:prstClr val="black"/>
                </a:solidFill>
              </a:rPr>
              <a:t>core</a:t>
            </a:r>
          </a:p>
          <a:p>
            <a:pPr marL="171450" indent="-171450" defTabSz="123436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Software library</a:t>
            </a:r>
          </a:p>
          <a:p>
            <a:pPr marL="171450" indent="-171450" defTabSz="123436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Java</a:t>
            </a:r>
          </a:p>
          <a:p>
            <a:pPr marL="171450" indent="-171450" defTabSz="123436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JVM</a:t>
            </a:r>
          </a:p>
          <a:p>
            <a:pPr marL="171450" indent="-171450" defTabSz="123436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Bytecode</a:t>
            </a:r>
          </a:p>
          <a:p>
            <a:pPr marL="171450" indent="-171450" defTabSz="123436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Functional </a:t>
            </a:r>
            <a:r>
              <a:rPr lang="en-US" sz="1600" dirty="0">
                <a:solidFill>
                  <a:prstClr val="black"/>
                </a:solidFill>
              </a:rPr>
              <a:t>spec</a:t>
            </a:r>
          </a:p>
          <a:p>
            <a:pPr marL="385763" indent="-385763" defTabSz="1234362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</a:endParaRPr>
          </a:p>
          <a:p>
            <a:pPr defTabSz="1234362"/>
            <a:r>
              <a:rPr lang="en-US" sz="1600" b="1" dirty="0">
                <a:solidFill>
                  <a:prstClr val="black"/>
                </a:solidFill>
              </a:rPr>
              <a:t>Situational Awareness (SA)</a:t>
            </a:r>
          </a:p>
          <a:p>
            <a:pPr marL="171450" indent="-171450" defTabSz="123436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Signal</a:t>
            </a:r>
          </a:p>
          <a:p>
            <a:pPr marL="171450" indent="-171450" defTabSz="123436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Network</a:t>
            </a:r>
          </a:p>
          <a:p>
            <a:pPr marL="171450" indent="-171450" defTabSz="123436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GPS</a:t>
            </a:r>
          </a:p>
          <a:p>
            <a:pPr marL="171450" indent="-171450" defTabSz="123436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Compression</a:t>
            </a:r>
          </a:p>
          <a:p>
            <a:pPr marL="171450" indent="-171450" defTabSz="1234362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Encryption</a:t>
            </a:r>
            <a:endParaRPr lang="en-US" sz="1600" dirty="0">
              <a:solidFill>
                <a:prstClr val="black"/>
              </a:solidFill>
            </a:endParaRPr>
          </a:p>
          <a:p>
            <a:pPr marL="1002983" lvl="1" indent="-385763" defTabSz="1234362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29877" y="11498837"/>
            <a:ext cx="4998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34362"/>
            <a:r>
              <a:rPr lang="en-US" sz="3200" b="1" i="1" dirty="0">
                <a:solidFill>
                  <a:prstClr val="black"/>
                </a:solidFill>
              </a:rPr>
              <a:t>1: Ingest domain knowledge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932130" y="14612745"/>
            <a:ext cx="4023730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34362"/>
            <a:r>
              <a:rPr lang="en-US" sz="2400" b="1" i="1" dirty="0">
                <a:solidFill>
                  <a:prstClr val="black"/>
                </a:solidFill>
              </a:rPr>
              <a:t>2: Auto-generate </a:t>
            </a:r>
            <a:r>
              <a:rPr lang="en-US" sz="2400" b="1" i="1" dirty="0" smtClean="0">
                <a:solidFill>
                  <a:prstClr val="black"/>
                </a:solidFill>
              </a:rPr>
              <a:t>annotations</a:t>
            </a:r>
            <a:endParaRPr lang="en-US" sz="2400" b="1" i="1" dirty="0">
              <a:solidFill>
                <a:prstClr val="black"/>
              </a:solidFill>
            </a:endParaRPr>
          </a:p>
          <a:p>
            <a:pPr defTabSz="1234362"/>
            <a:r>
              <a:rPr lang="en-US" sz="2400" b="1" i="1" dirty="0" smtClean="0">
                <a:solidFill>
                  <a:prstClr val="black"/>
                </a:solidFill>
              </a:rPr>
              <a:t>(Java bindings)</a:t>
            </a:r>
            <a:endParaRPr lang="en-US" sz="2400" b="1" i="1" dirty="0">
              <a:solidFill>
                <a:prstClr val="black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>
            <a:off x="13329086" y="1295788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131325" y="12957215"/>
            <a:ext cx="197762" cy="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57" idx="5"/>
            <a:endCxn id="164" idx="1"/>
          </p:cNvCxnSpPr>
          <p:nvPr/>
        </p:nvCxnSpPr>
        <p:spPr>
          <a:xfrm>
            <a:off x="13146568" y="13208415"/>
            <a:ext cx="197758" cy="49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3322908" y="13557753"/>
            <a:ext cx="1945063" cy="4662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234362"/>
            <a:r>
              <a:rPr lang="en-US" sz="2430" dirty="0" smtClean="0">
                <a:solidFill>
                  <a:prstClr val="black"/>
                </a:solidFill>
              </a:rPr>
              <a:t>.</a:t>
            </a:r>
            <a:r>
              <a:rPr lang="en-US" sz="2430" dirty="0" err="1">
                <a:solidFill>
                  <a:prstClr val="black"/>
                </a:solidFill>
              </a:rPr>
              <a:t>ttl</a:t>
            </a:r>
            <a:r>
              <a:rPr lang="en-US" sz="2430" dirty="0">
                <a:solidFill>
                  <a:prstClr val="black"/>
                </a:solidFill>
              </a:rPr>
              <a:t>, .</a:t>
            </a:r>
            <a:r>
              <a:rPr lang="en-US" sz="2430" dirty="0" err="1">
                <a:solidFill>
                  <a:prstClr val="black"/>
                </a:solidFill>
              </a:rPr>
              <a:t>rdf</a:t>
            </a:r>
            <a:r>
              <a:rPr lang="en-US" sz="2430" dirty="0" smtClean="0">
                <a:solidFill>
                  <a:prstClr val="black"/>
                </a:solidFill>
              </a:rPr>
              <a:t>, .</a:t>
            </a:r>
            <a:r>
              <a:rPr lang="en-US" sz="2430" dirty="0">
                <a:solidFill>
                  <a:prstClr val="black"/>
                </a:solidFill>
              </a:rPr>
              <a:t>owl</a:t>
            </a:r>
          </a:p>
        </p:txBody>
      </p:sp>
      <p:sp>
        <p:nvSpPr>
          <p:cNvPr id="174" name="Snip Single Corner Rectangle 173"/>
          <p:cNvSpPr/>
          <p:nvPr/>
        </p:nvSpPr>
        <p:spPr>
          <a:xfrm>
            <a:off x="100237" y="14600024"/>
            <a:ext cx="1803383" cy="851275"/>
          </a:xfrm>
          <a:prstGeom prst="snip1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34362"/>
            <a:r>
              <a:rPr lang="en-US" sz="2430" dirty="0">
                <a:solidFill>
                  <a:prstClr val="black"/>
                </a:solidFill>
              </a:rPr>
              <a:t>Annotation </a:t>
            </a:r>
          </a:p>
          <a:p>
            <a:pPr defTabSz="1234362"/>
            <a:r>
              <a:rPr lang="en-US" sz="2430" dirty="0">
                <a:solidFill>
                  <a:prstClr val="black"/>
                </a:solidFill>
              </a:rPr>
              <a:t>generator</a:t>
            </a:r>
          </a:p>
        </p:txBody>
      </p:sp>
      <p:cxnSp>
        <p:nvCxnSpPr>
          <p:cNvPr id="175" name="Straight Arrow Connector 174"/>
          <p:cNvCxnSpPr>
            <a:stCxn id="158" idx="2"/>
            <a:endCxn id="163" idx="0"/>
          </p:cNvCxnSpPr>
          <p:nvPr/>
        </p:nvCxnSpPr>
        <p:spPr>
          <a:xfrm flipH="1">
            <a:off x="11967442" y="11850991"/>
            <a:ext cx="2909" cy="997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742500" y="13162769"/>
            <a:ext cx="426720" cy="44940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Elbow Connector 176"/>
          <p:cNvCxnSpPr>
            <a:stCxn id="159" idx="3"/>
            <a:endCxn id="157" idx="2"/>
          </p:cNvCxnSpPr>
          <p:nvPr/>
        </p:nvCxnSpPr>
        <p:spPr>
          <a:xfrm>
            <a:off x="8831853" y="13673990"/>
            <a:ext cx="2055953" cy="56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31496" y="13847974"/>
            <a:ext cx="426720" cy="44940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0" y="16258031"/>
            <a:ext cx="426720" cy="44940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/>
          <p:cNvGrpSpPr/>
          <p:nvPr/>
        </p:nvGrpSpPr>
        <p:grpSpPr>
          <a:xfrm>
            <a:off x="4880103" y="19037141"/>
            <a:ext cx="1256741" cy="1402626"/>
            <a:chOff x="11463518" y="16522231"/>
            <a:chExt cx="1256741" cy="1402626"/>
          </a:xfrm>
        </p:grpSpPr>
        <p:sp>
          <p:nvSpPr>
            <p:cNvPr id="181" name="Folded Corner 180"/>
            <p:cNvSpPr/>
            <p:nvPr/>
          </p:nvSpPr>
          <p:spPr>
            <a:xfrm>
              <a:off x="11463518" y="16522231"/>
              <a:ext cx="864108" cy="1018578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34362"/>
              <a:r>
                <a:rPr lang="en-US" sz="2430" dirty="0">
                  <a:solidFill>
                    <a:prstClr val="black"/>
                  </a:solidFill>
                </a:rPr>
                <a:t>.java</a:t>
              </a:r>
            </a:p>
          </p:txBody>
        </p:sp>
        <p:sp>
          <p:nvSpPr>
            <p:cNvPr id="182" name="Folded Corner 181"/>
            <p:cNvSpPr/>
            <p:nvPr/>
          </p:nvSpPr>
          <p:spPr>
            <a:xfrm>
              <a:off x="11559530" y="16618243"/>
              <a:ext cx="864108" cy="1018578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34362"/>
              <a:r>
                <a:rPr lang="en-US" sz="2430" dirty="0">
                  <a:solidFill>
                    <a:prstClr val="black"/>
                  </a:solidFill>
                </a:rPr>
                <a:t>.java</a:t>
              </a:r>
            </a:p>
          </p:txBody>
        </p:sp>
        <p:sp>
          <p:nvSpPr>
            <p:cNvPr id="183" name="Folded Corner 182"/>
            <p:cNvSpPr/>
            <p:nvPr/>
          </p:nvSpPr>
          <p:spPr>
            <a:xfrm>
              <a:off x="11655542" y="16714255"/>
              <a:ext cx="864108" cy="1018578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34362"/>
              <a:r>
                <a:rPr lang="en-US" sz="2430" dirty="0">
                  <a:solidFill>
                    <a:prstClr val="black"/>
                  </a:solidFill>
                </a:rPr>
                <a:t>.java</a:t>
              </a:r>
            </a:p>
          </p:txBody>
        </p:sp>
        <p:sp>
          <p:nvSpPr>
            <p:cNvPr id="184" name="Folded Corner 183"/>
            <p:cNvSpPr/>
            <p:nvPr/>
          </p:nvSpPr>
          <p:spPr>
            <a:xfrm>
              <a:off x="11759794" y="16810267"/>
              <a:ext cx="864108" cy="1018578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34362"/>
              <a:r>
                <a:rPr lang="en-US" sz="2430" dirty="0">
                  <a:solidFill>
                    <a:prstClr val="black"/>
                  </a:solidFill>
                </a:rPr>
                <a:t>.java</a:t>
              </a:r>
            </a:p>
          </p:txBody>
        </p:sp>
        <p:sp>
          <p:nvSpPr>
            <p:cNvPr id="185" name="Folded Corner 184"/>
            <p:cNvSpPr/>
            <p:nvPr/>
          </p:nvSpPr>
          <p:spPr>
            <a:xfrm>
              <a:off x="11856151" y="16906279"/>
              <a:ext cx="864108" cy="1018578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123444" tIns="61722" rIns="123444" bIns="61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34362"/>
              <a:r>
                <a:rPr lang="en-US" sz="2430" dirty="0">
                  <a:solidFill>
                    <a:prstClr val="black"/>
                  </a:solidFill>
                </a:rPr>
                <a:t>.class</a:t>
              </a: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2115106" y="19313248"/>
            <a:ext cx="1256741" cy="1402626"/>
            <a:chOff x="371741" y="4138684"/>
            <a:chExt cx="930919" cy="1038982"/>
          </a:xfrm>
        </p:grpSpPr>
        <p:sp>
          <p:nvSpPr>
            <p:cNvPr id="187" name="Folded Corner 186"/>
            <p:cNvSpPr/>
            <p:nvPr/>
          </p:nvSpPr>
          <p:spPr>
            <a:xfrm>
              <a:off x="371741" y="4138684"/>
              <a:ext cx="640080" cy="754502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34362"/>
              <a:r>
                <a:rPr lang="en-US" sz="2430" dirty="0">
                  <a:solidFill>
                    <a:prstClr val="black"/>
                  </a:solidFill>
                </a:rPr>
                <a:t>.java</a:t>
              </a:r>
            </a:p>
          </p:txBody>
        </p:sp>
        <p:sp>
          <p:nvSpPr>
            <p:cNvPr id="188" name="Folded Corner 187"/>
            <p:cNvSpPr/>
            <p:nvPr/>
          </p:nvSpPr>
          <p:spPr>
            <a:xfrm>
              <a:off x="442861" y="4209804"/>
              <a:ext cx="640080" cy="754502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34362"/>
              <a:r>
                <a:rPr lang="en-US" sz="2430" dirty="0">
                  <a:solidFill>
                    <a:prstClr val="black"/>
                  </a:solidFill>
                </a:rPr>
                <a:t>.java</a:t>
              </a:r>
            </a:p>
          </p:txBody>
        </p:sp>
        <p:sp>
          <p:nvSpPr>
            <p:cNvPr id="189" name="Folded Corner 188"/>
            <p:cNvSpPr/>
            <p:nvPr/>
          </p:nvSpPr>
          <p:spPr>
            <a:xfrm>
              <a:off x="513981" y="4280924"/>
              <a:ext cx="640080" cy="754502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34362"/>
              <a:r>
                <a:rPr lang="en-US" sz="2430" dirty="0">
                  <a:solidFill>
                    <a:prstClr val="black"/>
                  </a:solidFill>
                </a:rPr>
                <a:t>.java</a:t>
              </a:r>
            </a:p>
          </p:txBody>
        </p:sp>
        <p:sp>
          <p:nvSpPr>
            <p:cNvPr id="190" name="Folded Corner 189"/>
            <p:cNvSpPr/>
            <p:nvPr/>
          </p:nvSpPr>
          <p:spPr>
            <a:xfrm>
              <a:off x="591205" y="4352044"/>
              <a:ext cx="640080" cy="754502"/>
            </a:xfrm>
            <a:prstGeom prst="foldedCorne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3444" tIns="61722" rIns="123444" bIns="61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34362"/>
              <a:r>
                <a:rPr lang="en-US" sz="2430" dirty="0">
                  <a:solidFill>
                    <a:prstClr val="white"/>
                  </a:solidFill>
                </a:rPr>
                <a:t>.java</a:t>
              </a:r>
            </a:p>
          </p:txBody>
        </p:sp>
        <p:sp>
          <p:nvSpPr>
            <p:cNvPr id="191" name="Folded Corner 190"/>
            <p:cNvSpPr/>
            <p:nvPr/>
          </p:nvSpPr>
          <p:spPr>
            <a:xfrm>
              <a:off x="662580" y="4423164"/>
              <a:ext cx="640080" cy="754502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123444" tIns="61722" rIns="123444" bIns="61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34362"/>
              <a:r>
                <a:rPr lang="en-US" sz="2430" dirty="0">
                  <a:solidFill>
                    <a:prstClr val="black"/>
                  </a:solidFill>
                </a:rPr>
                <a:t>.java</a:t>
              </a:r>
            </a:p>
          </p:txBody>
        </p:sp>
      </p:grpSp>
      <p:sp>
        <p:nvSpPr>
          <p:cNvPr id="192" name="Flowchart: Magnetic Disk 191"/>
          <p:cNvSpPr/>
          <p:nvPr/>
        </p:nvSpPr>
        <p:spPr>
          <a:xfrm>
            <a:off x="6524785" y="19516316"/>
            <a:ext cx="658368" cy="827075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34362"/>
            <a:r>
              <a:rPr lang="en-US" sz="2430" dirty="0">
                <a:solidFill>
                  <a:prstClr val="black"/>
                </a:solidFill>
              </a:rPr>
              <a:t>JAR</a:t>
            </a:r>
          </a:p>
        </p:txBody>
      </p:sp>
      <p:cxnSp>
        <p:nvCxnSpPr>
          <p:cNvPr id="193" name="Elbow Connector 192"/>
          <p:cNvCxnSpPr>
            <a:stCxn id="185" idx="3"/>
            <a:endCxn id="192" idx="2"/>
          </p:cNvCxnSpPr>
          <p:nvPr/>
        </p:nvCxnSpPr>
        <p:spPr>
          <a:xfrm flipV="1">
            <a:off x="6136844" y="19929854"/>
            <a:ext cx="387941" cy="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87" idx="0"/>
            <a:endCxn id="181" idx="1"/>
          </p:cNvCxnSpPr>
          <p:nvPr/>
        </p:nvCxnSpPr>
        <p:spPr>
          <a:xfrm rot="16200000" flipH="1">
            <a:off x="3597040" y="18263368"/>
            <a:ext cx="233182" cy="2332943"/>
          </a:xfrm>
          <a:prstGeom prst="bentConnector4">
            <a:avLst>
              <a:gd name="adj1" fmla="val -98035"/>
              <a:gd name="adj2" fmla="val 642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547159" y="18657760"/>
            <a:ext cx="1548822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34362"/>
            <a:r>
              <a:rPr lang="en-US" sz="2400" b="1" i="1" dirty="0">
                <a:solidFill>
                  <a:prstClr val="black"/>
                </a:solidFill>
              </a:rPr>
              <a:t>4: Compile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5616455" y="18681554"/>
            <a:ext cx="1578317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34362"/>
            <a:r>
              <a:rPr lang="en-US" sz="2400" b="1" i="1" dirty="0">
                <a:solidFill>
                  <a:prstClr val="black"/>
                </a:solidFill>
              </a:rPr>
              <a:t>5: Package</a:t>
            </a:r>
          </a:p>
        </p:txBody>
      </p:sp>
      <p:sp>
        <p:nvSpPr>
          <p:cNvPr id="197" name="Folded Corner 196"/>
          <p:cNvSpPr/>
          <p:nvPr/>
        </p:nvSpPr>
        <p:spPr>
          <a:xfrm>
            <a:off x="3490163" y="19697296"/>
            <a:ext cx="1113286" cy="101857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34362"/>
            <a:r>
              <a:rPr lang="en-US" sz="2430" dirty="0" smtClean="0">
                <a:solidFill>
                  <a:prstClr val="black"/>
                </a:solidFill>
              </a:rPr>
              <a:t>.</a:t>
            </a:r>
            <a:r>
              <a:rPr lang="en-US" sz="2430" dirty="0" err="1" smtClean="0">
                <a:solidFill>
                  <a:prstClr val="black"/>
                </a:solidFill>
              </a:rPr>
              <a:t>gradle</a:t>
            </a:r>
            <a:endParaRPr lang="en-US" sz="2430" dirty="0">
              <a:solidFill>
                <a:prstClr val="black"/>
              </a:solidFill>
            </a:endParaRPr>
          </a:p>
        </p:txBody>
      </p:sp>
      <p:cxnSp>
        <p:nvCxnSpPr>
          <p:cNvPr id="198" name="Elbow Connector 197"/>
          <p:cNvCxnSpPr>
            <a:stCxn id="197" idx="0"/>
            <a:endCxn id="181" idx="1"/>
          </p:cNvCxnSpPr>
          <p:nvPr/>
        </p:nvCxnSpPr>
        <p:spPr>
          <a:xfrm rot="5400000" flipH="1" flipV="1">
            <a:off x="4388021" y="19205215"/>
            <a:ext cx="150866" cy="83329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endCxn id="187" idx="1"/>
          </p:cNvCxnSpPr>
          <p:nvPr/>
        </p:nvCxnSpPr>
        <p:spPr>
          <a:xfrm rot="16200000" flipH="1">
            <a:off x="151576" y="17859007"/>
            <a:ext cx="2025312" cy="19017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313747" y="17347821"/>
            <a:ext cx="426720" cy="449404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1" name="Picture 2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25" y="18792351"/>
            <a:ext cx="921865" cy="873628"/>
          </a:xfrm>
          <a:prstGeom prst="rect">
            <a:avLst/>
          </a:prstGeom>
        </p:spPr>
      </p:pic>
      <p:sp>
        <p:nvSpPr>
          <p:cNvPr id="202" name="TextBox 201"/>
          <p:cNvSpPr txBox="1"/>
          <p:nvPr/>
        </p:nvSpPr>
        <p:spPr>
          <a:xfrm>
            <a:off x="392533" y="18045707"/>
            <a:ext cx="747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34362"/>
            <a:r>
              <a:rPr lang="en-US" sz="2400" b="1" i="1" dirty="0">
                <a:solidFill>
                  <a:prstClr val="black"/>
                </a:solidFill>
              </a:rPr>
              <a:t>3: Software </a:t>
            </a:r>
            <a:r>
              <a:rPr lang="en-US" sz="2400" b="1" i="1" dirty="0" smtClean="0">
                <a:solidFill>
                  <a:prstClr val="black"/>
                </a:solidFill>
              </a:rPr>
              <a:t>development + lightweight semantic markup</a:t>
            </a:r>
            <a:endParaRPr lang="en-US" sz="2400" b="1" i="1" dirty="0">
              <a:solidFill>
                <a:prstClr val="black"/>
              </a:solidFill>
            </a:endParaRPr>
          </a:p>
        </p:txBody>
      </p:sp>
      <p:sp>
        <p:nvSpPr>
          <p:cNvPr id="203" name="Snip Single Corner Rectangle 202"/>
          <p:cNvSpPr/>
          <p:nvPr/>
        </p:nvSpPr>
        <p:spPr>
          <a:xfrm>
            <a:off x="11382289" y="19505041"/>
            <a:ext cx="4440518" cy="848580"/>
          </a:xfrm>
          <a:prstGeom prst="snip1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34362"/>
            <a:r>
              <a:rPr lang="en-US" sz="2430" dirty="0" err="1" smtClean="0">
                <a:solidFill>
                  <a:prstClr val="black"/>
                </a:solidFill>
              </a:rPr>
              <a:t>Decompiler</a:t>
            </a:r>
            <a:endParaRPr lang="en-US" sz="2430" dirty="0">
              <a:solidFill>
                <a:prstClr val="black"/>
              </a:solidFill>
            </a:endParaRPr>
          </a:p>
        </p:txBody>
      </p:sp>
      <p:cxnSp>
        <p:nvCxnSpPr>
          <p:cNvPr id="204" name="Straight Arrow Connector 203"/>
          <p:cNvCxnSpPr>
            <a:stCxn id="192" idx="4"/>
            <a:endCxn id="203" idx="2"/>
          </p:cNvCxnSpPr>
          <p:nvPr/>
        </p:nvCxnSpPr>
        <p:spPr>
          <a:xfrm flipV="1">
            <a:off x="7183153" y="19929331"/>
            <a:ext cx="4199136" cy="5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7283424" y="19445587"/>
            <a:ext cx="3488647" cy="466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34362"/>
            <a:r>
              <a:rPr lang="en-US" sz="2400" b="1" i="1" dirty="0">
                <a:solidFill>
                  <a:prstClr val="black"/>
                </a:solidFill>
              </a:rPr>
              <a:t>6: Decompile and analyze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11023605" y="15913611"/>
            <a:ext cx="1212006" cy="3599281"/>
            <a:chOff x="4522217" y="12755237"/>
            <a:chExt cx="1212006" cy="3599281"/>
          </a:xfrm>
        </p:grpSpPr>
        <p:cxnSp>
          <p:nvCxnSpPr>
            <p:cNvPr id="207" name="Straight Arrow Connector 206"/>
            <p:cNvCxnSpPr>
              <a:endCxn id="210" idx="2"/>
            </p:cNvCxnSpPr>
            <p:nvPr/>
          </p:nvCxnSpPr>
          <p:spPr>
            <a:xfrm flipV="1">
              <a:off x="5308584" y="16185600"/>
              <a:ext cx="2" cy="1689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08" name="Group 207"/>
            <p:cNvGrpSpPr/>
            <p:nvPr/>
          </p:nvGrpSpPr>
          <p:grpSpPr>
            <a:xfrm>
              <a:off x="4522217" y="12755237"/>
              <a:ext cx="1212006" cy="3430363"/>
              <a:chOff x="4522217" y="12755237"/>
              <a:chExt cx="1212006" cy="3430363"/>
            </a:xfrm>
          </p:grpSpPr>
          <p:sp>
            <p:nvSpPr>
              <p:cNvPr id="209" name="Snip Single Corner Rectangle 208"/>
              <p:cNvSpPr/>
              <p:nvPr/>
            </p:nvSpPr>
            <p:spPr>
              <a:xfrm rot="16200000">
                <a:off x="4509590" y="13128593"/>
                <a:ext cx="1597988" cy="851275"/>
              </a:xfrm>
              <a:prstGeom prst="snip1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123444" tIns="61722" rIns="123444" bIns="6172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34362"/>
                <a:r>
                  <a:rPr lang="en-US" sz="2430" dirty="0">
                    <a:solidFill>
                      <a:prstClr val="black"/>
                    </a:solidFill>
                  </a:rPr>
                  <a:t>Annotation </a:t>
                </a:r>
              </a:p>
              <a:p>
                <a:pPr defTabSz="1234362"/>
                <a:r>
                  <a:rPr lang="en-US" sz="2430" dirty="0">
                    <a:solidFill>
                      <a:prstClr val="black"/>
                    </a:solidFill>
                  </a:rPr>
                  <a:t>parser</a:t>
                </a:r>
              </a:p>
            </p:txBody>
          </p:sp>
          <p:sp>
            <p:nvSpPr>
              <p:cNvPr id="210" name="Snip Single Corner Rectangle 209"/>
              <p:cNvSpPr/>
              <p:nvPr/>
            </p:nvSpPr>
            <p:spPr>
              <a:xfrm rot="16200000">
                <a:off x="4535210" y="14986587"/>
                <a:ext cx="1546751" cy="851275"/>
              </a:xfrm>
              <a:prstGeom prst="snip1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none" lIns="123444" tIns="61722" rIns="123444" bIns="6172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34362"/>
                <a:r>
                  <a:rPr lang="en-US" sz="2430" dirty="0">
                    <a:solidFill>
                      <a:prstClr val="black"/>
                    </a:solidFill>
                  </a:rPr>
                  <a:t>Dataflow </a:t>
                </a:r>
              </a:p>
              <a:p>
                <a:pPr defTabSz="1234362"/>
                <a:r>
                  <a:rPr lang="en-US" sz="2430" dirty="0">
                    <a:solidFill>
                      <a:prstClr val="black"/>
                    </a:solidFill>
                  </a:rPr>
                  <a:t>analyzer</a:t>
                </a:r>
              </a:p>
            </p:txBody>
          </p:sp>
          <p:cxnSp>
            <p:nvCxnSpPr>
              <p:cNvPr id="211" name="Straight Arrow Connector 210"/>
              <p:cNvCxnSpPr>
                <a:stCxn id="210" idx="0"/>
                <a:endCxn id="209" idx="2"/>
              </p:cNvCxnSpPr>
              <p:nvPr/>
            </p:nvCxnSpPr>
            <p:spPr>
              <a:xfrm flipH="1" flipV="1">
                <a:off x="5308585" y="14353225"/>
                <a:ext cx="1" cy="2856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TextBox 211"/>
              <p:cNvSpPr txBox="1"/>
              <p:nvPr/>
            </p:nvSpPr>
            <p:spPr>
              <a:xfrm rot="16200000">
                <a:off x="3503477" y="14662836"/>
                <a:ext cx="2503762" cy="466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34362"/>
                <a:r>
                  <a:rPr lang="en-US" sz="2430" b="1" i="1" dirty="0">
                    <a:solidFill>
                      <a:prstClr val="black"/>
                    </a:solidFill>
                  </a:rPr>
                  <a:t>6a: Static analysis</a:t>
                </a:r>
              </a:p>
            </p:txBody>
          </p:sp>
        </p:grpSp>
      </p:grpSp>
      <p:sp>
        <p:nvSpPr>
          <p:cNvPr id="213" name="Snip Single Corner Rectangle 212"/>
          <p:cNvSpPr/>
          <p:nvPr/>
        </p:nvSpPr>
        <p:spPr>
          <a:xfrm>
            <a:off x="9271639" y="13269947"/>
            <a:ext cx="1373155" cy="851275"/>
          </a:xfrm>
          <a:prstGeom prst="snip1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23444" tIns="61722" rIns="123444" bIns="61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34362"/>
            <a:r>
              <a:rPr lang="en-US" sz="2430" dirty="0" smtClean="0">
                <a:solidFill>
                  <a:prstClr val="black"/>
                </a:solidFill>
              </a:rPr>
              <a:t>Semantic </a:t>
            </a:r>
          </a:p>
          <a:p>
            <a:pPr defTabSz="1234362"/>
            <a:r>
              <a:rPr lang="en-US" sz="2430" dirty="0" smtClean="0">
                <a:solidFill>
                  <a:prstClr val="black"/>
                </a:solidFill>
              </a:rPr>
              <a:t>inference</a:t>
            </a:r>
            <a:endParaRPr lang="en-US" sz="2430" dirty="0">
              <a:solidFill>
                <a:prstClr val="black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9160993" y="12785755"/>
            <a:ext cx="1447063" cy="49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{A,B} -&gt; C</a:t>
            </a:r>
            <a:endParaRPr lang="en-US" dirty="0"/>
          </a:p>
        </p:txBody>
      </p:sp>
      <p:grpSp>
        <p:nvGrpSpPr>
          <p:cNvPr id="215" name="Group 214"/>
          <p:cNvGrpSpPr/>
          <p:nvPr/>
        </p:nvGrpSpPr>
        <p:grpSpPr>
          <a:xfrm>
            <a:off x="12807335" y="15913612"/>
            <a:ext cx="1224145" cy="3432727"/>
            <a:chOff x="11811311" y="22837609"/>
            <a:chExt cx="1224145" cy="3432727"/>
          </a:xfrm>
        </p:grpSpPr>
        <p:sp>
          <p:nvSpPr>
            <p:cNvPr id="216" name="Snip Single Corner Rectangle 215"/>
            <p:cNvSpPr/>
            <p:nvPr/>
          </p:nvSpPr>
          <p:spPr>
            <a:xfrm rot="16200000">
              <a:off x="11768832" y="25007117"/>
              <a:ext cx="1675163" cy="85127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123444" tIns="61722" rIns="123444" bIns="61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34362"/>
              <a:r>
                <a:rPr lang="en-US" sz="2430" dirty="0" err="1" smtClean="0">
                  <a:solidFill>
                    <a:prstClr val="black"/>
                  </a:solidFill>
                </a:rPr>
                <a:t>DroidScope</a:t>
              </a:r>
              <a:endParaRPr lang="en-US" sz="2430" dirty="0">
                <a:solidFill>
                  <a:prstClr val="black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 rot="16200000">
              <a:off x="10591169" y="24551178"/>
              <a:ext cx="2906565" cy="466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34362"/>
              <a:r>
                <a:rPr lang="en-US" sz="2430" b="1" i="1" dirty="0" smtClean="0">
                  <a:solidFill>
                    <a:prstClr val="black"/>
                  </a:solidFill>
                </a:rPr>
                <a:t>6b: </a:t>
              </a:r>
              <a:r>
                <a:rPr lang="en-US" sz="2430" b="1" i="1" dirty="0">
                  <a:solidFill>
                    <a:prstClr val="black"/>
                  </a:solidFill>
                </a:rPr>
                <a:t>Dynamic analysis</a:t>
              </a:r>
            </a:p>
          </p:txBody>
        </p:sp>
        <p:sp>
          <p:nvSpPr>
            <p:cNvPr id="218" name="Snip Single Corner Rectangle 217"/>
            <p:cNvSpPr/>
            <p:nvPr/>
          </p:nvSpPr>
          <p:spPr>
            <a:xfrm rot="16200000">
              <a:off x="11810825" y="23210965"/>
              <a:ext cx="1597987" cy="851275"/>
            </a:xfrm>
            <a:prstGeom prst="snip1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123444" tIns="61722" rIns="123444" bIns="61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34362"/>
              <a:r>
                <a:rPr lang="en-US" sz="2430" dirty="0" smtClean="0">
                  <a:solidFill>
                    <a:prstClr val="black"/>
                  </a:solidFill>
                </a:rPr>
                <a:t>Ecosystem</a:t>
              </a:r>
            </a:p>
            <a:p>
              <a:pPr defTabSz="1234362"/>
              <a:r>
                <a:rPr lang="en-US" sz="2430" dirty="0" smtClean="0">
                  <a:solidFill>
                    <a:prstClr val="black"/>
                  </a:solidFill>
                </a:rPr>
                <a:t>analyzer</a:t>
              </a:r>
              <a:endParaRPr lang="en-US" sz="2430" dirty="0">
                <a:solidFill>
                  <a:prstClr val="black"/>
                </a:solidFill>
              </a:endParaRPr>
            </a:p>
          </p:txBody>
        </p:sp>
        <p:cxnSp>
          <p:nvCxnSpPr>
            <p:cNvPr id="219" name="Straight Arrow Connector 218"/>
            <p:cNvCxnSpPr>
              <a:stCxn id="216" idx="0"/>
              <a:endCxn id="218" idx="2"/>
            </p:cNvCxnSpPr>
            <p:nvPr/>
          </p:nvCxnSpPr>
          <p:spPr>
            <a:xfrm flipV="1">
              <a:off x="12606414" y="24435596"/>
              <a:ext cx="3405" cy="1595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0" name="Straight Arrow Connector 219"/>
          <p:cNvCxnSpPr>
            <a:stCxn id="203" idx="3"/>
            <a:endCxn id="216" idx="2"/>
          </p:cNvCxnSpPr>
          <p:nvPr/>
        </p:nvCxnSpPr>
        <p:spPr>
          <a:xfrm flipH="1" flipV="1">
            <a:off x="13602438" y="19346339"/>
            <a:ext cx="110" cy="158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9913752" y="14844176"/>
            <a:ext cx="492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34362"/>
            <a:r>
              <a:rPr lang="en-US" sz="2400" b="1" i="1" dirty="0" smtClean="0">
                <a:solidFill>
                  <a:prstClr val="black"/>
                </a:solidFill>
              </a:rPr>
              <a:t>7: Align, ingest learned knowledge</a:t>
            </a:r>
            <a:endParaRPr lang="en-US" sz="2400" b="1" i="1" dirty="0">
              <a:solidFill>
                <a:prstClr val="black"/>
              </a:solidFill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14229469" y="15913611"/>
            <a:ext cx="1601324" cy="3443681"/>
            <a:chOff x="14424310" y="22826653"/>
            <a:chExt cx="1601324" cy="3443681"/>
          </a:xfrm>
        </p:grpSpPr>
        <p:sp>
          <p:nvSpPr>
            <p:cNvPr id="223" name="Snip Single Corner Rectangle 222"/>
            <p:cNvSpPr/>
            <p:nvPr/>
          </p:nvSpPr>
          <p:spPr>
            <a:xfrm rot="16200000">
              <a:off x="13878156" y="24122856"/>
              <a:ext cx="3443681" cy="851275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123444" tIns="61722" rIns="123444" bIns="617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34362"/>
              <a:r>
                <a:rPr lang="en-US" sz="2430" dirty="0" smtClean="0">
                  <a:solidFill>
                    <a:prstClr val="black"/>
                  </a:solidFill>
                </a:rPr>
                <a:t>MUSE, other third-</a:t>
              </a:r>
            </a:p>
            <a:p>
              <a:pPr defTabSz="1234362"/>
              <a:r>
                <a:rPr lang="en-US" sz="2430" dirty="0" smtClean="0">
                  <a:solidFill>
                    <a:prstClr val="black"/>
                  </a:solidFill>
                </a:rPr>
                <a:t>party analyses</a:t>
              </a:r>
              <a:endParaRPr lang="en-US" sz="2430" dirty="0">
                <a:solidFill>
                  <a:prstClr val="black"/>
                </a:solidFill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 rot="16200000">
              <a:off x="13372292" y="24375490"/>
              <a:ext cx="29350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34362"/>
              <a:r>
                <a:rPr lang="en-US" sz="2400" b="1" i="1" dirty="0" smtClean="0">
                  <a:solidFill>
                    <a:prstClr val="black"/>
                  </a:solidFill>
                </a:rPr>
                <a:t>6c: Ingest third-party </a:t>
              </a:r>
            </a:p>
            <a:p>
              <a:pPr defTabSz="1234362"/>
              <a:r>
                <a:rPr lang="en-US" sz="2400" b="1" i="1" dirty="0" smtClean="0">
                  <a:solidFill>
                    <a:prstClr val="black"/>
                  </a:solidFill>
                </a:rPr>
                <a:t>knowledge </a:t>
              </a:r>
              <a:endParaRPr lang="en-US" sz="2400" b="1" i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225" name="Straight Arrow Connector 224"/>
          <p:cNvCxnSpPr>
            <a:endCxn id="223" idx="2"/>
          </p:cNvCxnSpPr>
          <p:nvPr/>
        </p:nvCxnSpPr>
        <p:spPr>
          <a:xfrm flipV="1">
            <a:off x="15405155" y="19357292"/>
            <a:ext cx="1" cy="139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156" idx="2"/>
            <a:endCxn id="213" idx="1"/>
          </p:cNvCxnSpPr>
          <p:nvPr/>
        </p:nvCxnSpPr>
        <p:spPr>
          <a:xfrm rot="10800000">
            <a:off x="9958218" y="14121223"/>
            <a:ext cx="929589" cy="1975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223" idx="0"/>
            <a:endCxn id="213" idx="1"/>
          </p:cNvCxnSpPr>
          <p:nvPr/>
        </p:nvCxnSpPr>
        <p:spPr>
          <a:xfrm rot="16200000" flipV="1">
            <a:off x="11785493" y="12293947"/>
            <a:ext cx="1792389" cy="5446939"/>
          </a:xfrm>
          <a:prstGeom prst="bentConnector3">
            <a:avLst>
              <a:gd name="adj1" fmla="val 338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18" idx="0"/>
            <a:endCxn id="213" idx="1"/>
          </p:cNvCxnSpPr>
          <p:nvPr/>
        </p:nvCxnSpPr>
        <p:spPr>
          <a:xfrm rot="16200000" flipV="1">
            <a:off x="10885835" y="13193604"/>
            <a:ext cx="1792390" cy="3647626"/>
          </a:xfrm>
          <a:prstGeom prst="bentConnector3">
            <a:avLst>
              <a:gd name="adj1" fmla="val 338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stCxn id="209" idx="0"/>
            <a:endCxn id="213" idx="1"/>
          </p:cNvCxnSpPr>
          <p:nvPr/>
        </p:nvCxnSpPr>
        <p:spPr>
          <a:xfrm rot="16200000" flipV="1">
            <a:off x="9987901" y="14091539"/>
            <a:ext cx="1792389" cy="1851756"/>
          </a:xfrm>
          <a:prstGeom prst="bentConnector3">
            <a:avLst>
              <a:gd name="adj1" fmla="val 338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0" name="Picture 2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60" y="1408862"/>
            <a:ext cx="8764138" cy="49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Ontology generator</a:t>
            </a:r>
          </a:p>
          <a:p>
            <a:pPr lvl="1"/>
            <a:r>
              <a:rPr lang="en-US" dirty="0" smtClean="0"/>
              <a:t>Doesn’t handle node R-valued triples (fundamental limitation of annotations, workarounds possible)</a:t>
            </a:r>
          </a:p>
          <a:p>
            <a:r>
              <a:rPr lang="en-US" dirty="0" smtClean="0"/>
              <a:t>Annotation generator</a:t>
            </a:r>
          </a:p>
          <a:p>
            <a:pPr lvl="1"/>
            <a:r>
              <a:rPr lang="en-US" dirty="0" smtClean="0"/>
              <a:t>Doesn’t handle polymorphism nicely (fundamental limitation of annotations, workarounds possible)</a:t>
            </a:r>
          </a:p>
          <a:p>
            <a:r>
              <a:rPr lang="en-US" dirty="0" smtClean="0"/>
              <a:t>Vocabulary</a:t>
            </a:r>
          </a:p>
          <a:p>
            <a:pPr lvl="1"/>
            <a:r>
              <a:rPr lang="en-US" dirty="0" smtClean="0"/>
              <a:t>Need to refine top-level vocabulary through integration of additional domains</a:t>
            </a:r>
          </a:p>
          <a:p>
            <a:r>
              <a:rPr lang="en-US" dirty="0" smtClean="0"/>
              <a:t>Bytecode analysis</a:t>
            </a:r>
          </a:p>
          <a:p>
            <a:pPr lvl="1"/>
            <a:r>
              <a:rPr lang="en-US" dirty="0" smtClean="0"/>
              <a:t>Structure/static analysis are quite robust!  We’ve ingested hundreds of third-party JARs without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gaps addressed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can we </a:t>
            </a:r>
            <a:r>
              <a:rPr lang="en-US" dirty="0" smtClean="0"/>
              <a:t>help developers </a:t>
            </a:r>
            <a:r>
              <a:rPr lang="en-US" dirty="0" smtClean="0"/>
              <a:t>specify the semantics </a:t>
            </a:r>
            <a:r>
              <a:rPr lang="en-US" dirty="0" smtClean="0"/>
              <a:t>of </a:t>
            </a:r>
            <a:r>
              <a:rPr lang="en-US" dirty="0" smtClean="0"/>
              <a:t>code they write?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can we extract/infer </a:t>
            </a:r>
            <a:r>
              <a:rPr lang="en-US" dirty="0" smtClean="0"/>
              <a:t>useful information about </a:t>
            </a:r>
            <a:r>
              <a:rPr lang="en-US" dirty="0" smtClean="0"/>
              <a:t>resource use from </a:t>
            </a:r>
            <a:r>
              <a:rPr lang="en-US" dirty="0" smtClean="0"/>
              <a:t>compiled artifacts </a:t>
            </a:r>
            <a:r>
              <a:rPr lang="en-US" dirty="0" smtClean="0"/>
              <a:t>that can be used to evolve when something breaks?</a:t>
            </a:r>
          </a:p>
          <a:p>
            <a:endParaRPr lang="en-US" dirty="0" smtClean="0"/>
          </a:p>
          <a:p>
            <a:r>
              <a:rPr lang="en-US" dirty="0" smtClean="0"/>
              <a:t>How can knowledge from the various TAs be normalized for use in </a:t>
            </a:r>
            <a:r>
              <a:rPr lang="en-US" dirty="0" smtClean="0"/>
              <a:t>code synthesis/evolution?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extensions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553"/>
            <a:ext cx="8286750" cy="4525963"/>
          </a:xfrm>
        </p:spPr>
        <p:txBody>
          <a:bodyPr/>
          <a:lstStyle/>
          <a:p>
            <a:r>
              <a:rPr lang="en-US" sz="2400" dirty="0" smtClean="0"/>
              <a:t>Create lint tools for sanity checking programmer use of annotations and domain POJOs</a:t>
            </a:r>
          </a:p>
          <a:p>
            <a:endParaRPr lang="en-US" sz="1200" dirty="0" smtClean="0"/>
          </a:p>
          <a:p>
            <a:r>
              <a:rPr lang="en-US" sz="2400" dirty="0" smtClean="0"/>
              <a:t>Move away from artifact-based build scripts</a:t>
            </a:r>
          </a:p>
          <a:p>
            <a:pPr lvl="1"/>
            <a:r>
              <a:rPr lang="en-US" sz="2000" dirty="0" smtClean="0"/>
              <a:t>Simply specify </a:t>
            </a:r>
            <a:r>
              <a:rPr lang="en-US" sz="2000" dirty="0" smtClean="0"/>
              <a:t>semantic spec </a:t>
            </a:r>
            <a:r>
              <a:rPr lang="en-US" sz="2000" dirty="0" smtClean="0"/>
              <a:t>and the toolchain will pick an appropriate artifact (or subset of the artifact!) for you</a:t>
            </a:r>
          </a:p>
          <a:p>
            <a:endParaRPr lang="en-US" sz="1200" dirty="0" smtClean="0"/>
          </a:p>
          <a:p>
            <a:r>
              <a:rPr lang="en-US" sz="2400" dirty="0" smtClean="0"/>
              <a:t>Index a large repository of Java artifacts (e.g., </a:t>
            </a:r>
            <a:r>
              <a:rPr lang="en-US" sz="2400" dirty="0" err="1" smtClean="0"/>
              <a:t>MvnRepository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Text mining/clustering on project descriptions to approximate </a:t>
            </a:r>
            <a:r>
              <a:rPr lang="en-US" sz="2000" dirty="0" smtClean="0"/>
              <a:t>spec </a:t>
            </a:r>
            <a:r>
              <a:rPr lang="en-US" sz="2000" dirty="0" smtClean="0"/>
              <a:t>(good enough for ‘jar Y does encryption</a:t>
            </a:r>
            <a:r>
              <a:rPr lang="en-US" sz="2000" dirty="0" smtClean="0"/>
              <a:t>’)</a:t>
            </a:r>
          </a:p>
          <a:p>
            <a:pPr lvl="1"/>
            <a:endParaRPr lang="en-US" sz="2000" dirty="0"/>
          </a:p>
          <a:p>
            <a:r>
              <a:rPr lang="en-US" dirty="0" smtClean="0"/>
              <a:t>Code synthesis using only semantic 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4603420"/>
            <a:ext cx="1914525" cy="19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2075"/>
            <a:ext cx="8229600" cy="4525963"/>
          </a:xfrm>
        </p:spPr>
        <p:txBody>
          <a:bodyPr/>
          <a:lstStyle/>
          <a:p>
            <a:r>
              <a:rPr lang="en-US" sz="2400" dirty="0"/>
              <a:t>Created </a:t>
            </a:r>
            <a:r>
              <a:rPr lang="en-US" sz="2400" dirty="0" smtClean="0"/>
              <a:t>vocabulary backing a </a:t>
            </a:r>
            <a:r>
              <a:rPr lang="en-US" sz="2400" b="1" i="1" dirty="0" smtClean="0"/>
              <a:t>semantic specification</a:t>
            </a:r>
            <a:r>
              <a:rPr lang="en-US" sz="2400" dirty="0" smtClean="0"/>
              <a:t> and useful for describing </a:t>
            </a:r>
            <a:r>
              <a:rPr lang="en-US" sz="2400" b="1" i="1" dirty="0" smtClean="0"/>
              <a:t>scaffold code structures</a:t>
            </a:r>
            <a:endParaRPr lang="en-US" sz="2400" b="1" i="1" dirty="0"/>
          </a:p>
          <a:p>
            <a:endParaRPr lang="en-US" sz="1050" dirty="0" smtClean="0"/>
          </a:p>
          <a:p>
            <a:r>
              <a:rPr lang="en-US" sz="2400" dirty="0" smtClean="0"/>
              <a:t>Created a vocabulary for </a:t>
            </a:r>
            <a:r>
              <a:rPr lang="en-US" sz="2400" dirty="0" smtClean="0"/>
              <a:t>making assertions </a:t>
            </a:r>
            <a:r>
              <a:rPr lang="en-US" sz="2400" dirty="0"/>
              <a:t>about the state of software and the ecosystem in which it executes</a:t>
            </a:r>
          </a:p>
          <a:p>
            <a:pPr lvl="1"/>
            <a:r>
              <a:rPr lang="en-US" sz="2000" dirty="0" smtClean="0"/>
              <a:t>As </a:t>
            </a:r>
            <a:r>
              <a:rPr lang="en-US" sz="2000" dirty="0"/>
              <a:t>they </a:t>
            </a:r>
            <a:r>
              <a:rPr lang="en-US" sz="2000" dirty="0" smtClean="0"/>
              <a:t>exist (</a:t>
            </a:r>
            <a:r>
              <a:rPr lang="en-US" sz="2000" b="1" i="1" dirty="0" smtClean="0"/>
              <a:t>descriptive</a:t>
            </a:r>
            <a:r>
              <a:rPr lang="en-US" sz="2000" dirty="0"/>
              <a:t>) </a:t>
            </a:r>
          </a:p>
          <a:p>
            <a:pPr lvl="2"/>
            <a:r>
              <a:rPr lang="en-US" sz="1800" dirty="0"/>
              <a:t>(observed 256kbps EWMA on a network link over a 10s sliding window)</a:t>
            </a:r>
          </a:p>
          <a:p>
            <a:pPr lvl="1"/>
            <a:r>
              <a:rPr lang="en-US" sz="2000" dirty="0"/>
              <a:t>As they should </a:t>
            </a:r>
            <a:r>
              <a:rPr lang="en-US" sz="2000" dirty="0" smtClean="0"/>
              <a:t>exist </a:t>
            </a:r>
            <a:r>
              <a:rPr lang="en-US" sz="2000" dirty="0"/>
              <a:t>(</a:t>
            </a:r>
            <a:r>
              <a:rPr lang="en-US" sz="2000" b="1" i="1" dirty="0"/>
              <a:t>proscriptive</a:t>
            </a:r>
            <a:r>
              <a:rPr lang="en-US" sz="2000" dirty="0"/>
              <a:t>) - describe problematic conditions and their implications</a:t>
            </a:r>
          </a:p>
          <a:p>
            <a:pPr lvl="2"/>
            <a:r>
              <a:rPr lang="en-US" sz="1800" dirty="0"/>
              <a:t>(bandwidth exceeded results in a constraint violation)</a:t>
            </a:r>
          </a:p>
          <a:p>
            <a:pPr lvl="1"/>
            <a:r>
              <a:rPr lang="en-US" sz="2000" dirty="0"/>
              <a:t>How to correct problematic conditions (</a:t>
            </a:r>
            <a:r>
              <a:rPr lang="en-US" sz="2000" b="1" i="1" dirty="0"/>
              <a:t>prescriptive</a:t>
            </a:r>
            <a:r>
              <a:rPr lang="en-US" sz="2000" dirty="0"/>
              <a:t>) - when some constraint is violated, how can it be corrected </a:t>
            </a:r>
          </a:p>
          <a:p>
            <a:pPr lvl="2"/>
            <a:r>
              <a:rPr lang="en-US" sz="1800" dirty="0"/>
              <a:t>(if a bandwidth limit is exceeded, try reducing the size of data transmitted across the network</a:t>
            </a:r>
            <a:r>
              <a:rPr lang="en-US" sz="1800" dirty="0" smtClean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done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400" dirty="0" smtClean="0"/>
          </a:p>
          <a:p>
            <a:r>
              <a:rPr lang="en-US" dirty="0" smtClean="0"/>
              <a:t>Created toolchains for</a:t>
            </a:r>
          </a:p>
          <a:p>
            <a:pPr lvl="1"/>
            <a:r>
              <a:rPr lang="en-US" dirty="0" smtClean="0"/>
              <a:t>Building or extending domain ontologies using POJOs</a:t>
            </a:r>
          </a:p>
          <a:p>
            <a:pPr lvl="1"/>
            <a:r>
              <a:rPr lang="en-US" dirty="0" smtClean="0"/>
              <a:t>Building scaffold (structural) models of arbitrary bytecode</a:t>
            </a:r>
          </a:p>
          <a:p>
            <a:pPr lvl="1"/>
            <a:r>
              <a:rPr lang="en-US" dirty="0"/>
              <a:t>Auto-generating programmer-friendly annotations that link to the </a:t>
            </a:r>
            <a:r>
              <a:rPr lang="en-US" dirty="0" smtClean="0"/>
              <a:t>semantic specification vocabulary</a:t>
            </a:r>
            <a:endParaRPr lang="en-US" dirty="0" smtClean="0"/>
          </a:p>
          <a:p>
            <a:pPr lvl="1"/>
            <a:r>
              <a:rPr lang="en-US" dirty="0" smtClean="0"/>
              <a:t>Discovering </a:t>
            </a:r>
            <a:r>
              <a:rPr lang="en-US" dirty="0" smtClean="0"/>
              <a:t>semantic spec </a:t>
            </a:r>
            <a:r>
              <a:rPr lang="en-US" dirty="0" smtClean="0"/>
              <a:t>annotations </a:t>
            </a:r>
            <a:r>
              <a:rPr lang="en-US" dirty="0"/>
              <a:t>in compiled code and overlaying the resultant concepts on the </a:t>
            </a:r>
            <a:r>
              <a:rPr lang="en-US" dirty="0" smtClean="0"/>
              <a:t>scaffold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2" y="153595"/>
            <a:ext cx="8229600" cy="682625"/>
          </a:xfrm>
        </p:spPr>
        <p:txBody>
          <a:bodyPr/>
          <a:lstStyle/>
          <a:p>
            <a:r>
              <a:rPr lang="en-US" dirty="0" smtClean="0"/>
              <a:t>Toolchain showcase</a:t>
            </a:r>
            <a:br>
              <a:rPr lang="en-US" dirty="0" smtClean="0"/>
            </a:br>
            <a:r>
              <a:rPr lang="en-US" sz="2400" dirty="0" smtClean="0"/>
              <a:t>Ontology </a:t>
            </a:r>
            <a:r>
              <a:rPr lang="en-US" sz="2400" dirty="0" smtClean="0"/>
              <a:t>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developers to rapidly build, populate, or extend existing ontologies using POJOs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67"/>
          <a:stretch/>
        </p:blipFill>
        <p:spPr>
          <a:xfrm>
            <a:off x="243191" y="2767485"/>
            <a:ext cx="6134100" cy="186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2" y="153595"/>
            <a:ext cx="8229600" cy="682625"/>
          </a:xfrm>
        </p:spPr>
        <p:txBody>
          <a:bodyPr/>
          <a:lstStyle/>
          <a:p>
            <a:r>
              <a:rPr lang="en-US" dirty="0" smtClean="0"/>
              <a:t>Toolchain showcase</a:t>
            </a:r>
            <a:br>
              <a:rPr lang="en-US" dirty="0" smtClean="0"/>
            </a:br>
            <a:r>
              <a:rPr lang="en-US" sz="2400" dirty="0" smtClean="0"/>
              <a:t>Ontology </a:t>
            </a:r>
            <a:r>
              <a:rPr lang="en-US" sz="2400" dirty="0" smtClean="0"/>
              <a:t>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developers to rapidly build, populate, or extend existing ontologies using POJOs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67"/>
          <a:stretch/>
        </p:blipFill>
        <p:spPr>
          <a:xfrm>
            <a:off x="243191" y="2767485"/>
            <a:ext cx="6134100" cy="1860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449" y="3054485"/>
            <a:ext cx="4086871" cy="28838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472145" y="3680284"/>
            <a:ext cx="167996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Schema 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2" y="153595"/>
            <a:ext cx="8229600" cy="682625"/>
          </a:xfrm>
        </p:spPr>
        <p:txBody>
          <a:bodyPr/>
          <a:lstStyle/>
          <a:p>
            <a:r>
              <a:rPr lang="en-US" dirty="0" smtClean="0"/>
              <a:t>Toolchain showcase</a:t>
            </a:r>
            <a:br>
              <a:rPr lang="en-US" dirty="0" smtClean="0"/>
            </a:br>
            <a:r>
              <a:rPr lang="en-US" sz="2400" dirty="0" smtClean="0"/>
              <a:t>Ontology </a:t>
            </a:r>
            <a:r>
              <a:rPr lang="en-US" sz="2400" dirty="0" smtClean="0"/>
              <a:t>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developers to rapidly build, populate, or extend existing ontologies using POJOs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67"/>
          <a:stretch/>
        </p:blipFill>
        <p:spPr>
          <a:xfrm>
            <a:off x="243191" y="2767485"/>
            <a:ext cx="6134100" cy="1860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139913"/>
            <a:ext cx="4068935" cy="7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3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52" y="153595"/>
            <a:ext cx="8229600" cy="682625"/>
          </a:xfrm>
        </p:spPr>
        <p:txBody>
          <a:bodyPr/>
          <a:lstStyle/>
          <a:p>
            <a:r>
              <a:rPr lang="en-US" dirty="0" smtClean="0"/>
              <a:t>Toolchain showcase</a:t>
            </a:r>
            <a:br>
              <a:rPr lang="en-US" dirty="0" smtClean="0"/>
            </a:br>
            <a:r>
              <a:rPr lang="en-US" sz="2400" dirty="0" smtClean="0"/>
              <a:t>Ontology </a:t>
            </a:r>
            <a:r>
              <a:rPr lang="en-US" sz="2400" dirty="0" smtClean="0"/>
              <a:t>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developers to rapidly build, populate, or extend existing ontologies using POJOs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67"/>
          <a:stretch/>
        </p:blipFill>
        <p:spPr>
          <a:xfrm>
            <a:off x="243191" y="2767485"/>
            <a:ext cx="6134100" cy="1860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139913"/>
            <a:ext cx="4068935" cy="76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685" y="4018601"/>
            <a:ext cx="4707686" cy="179317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929782" y="4559486"/>
            <a:ext cx="1651946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Instance 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556"/>
            <a:ext cx="8229600" cy="4525963"/>
          </a:xfrm>
        </p:spPr>
        <p:txBody>
          <a:bodyPr/>
          <a:lstStyle/>
          <a:p>
            <a:r>
              <a:rPr lang="en-US" dirty="0" smtClean="0"/>
              <a:t>From existing ontology…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0E6D7-221B-40B7-B50C-C3B5231B0D1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0982"/>
            <a:ext cx="7969598" cy="435292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8280" y="153595"/>
            <a:ext cx="8229600" cy="682625"/>
          </a:xfrm>
        </p:spPr>
        <p:txBody>
          <a:bodyPr/>
          <a:lstStyle/>
          <a:p>
            <a:r>
              <a:rPr lang="en-US" dirty="0" smtClean="0"/>
              <a:t>Toolchain showcase</a:t>
            </a:r>
            <a:br>
              <a:rPr lang="en-US" dirty="0" smtClean="0"/>
            </a:br>
            <a:r>
              <a:rPr lang="en-US" sz="2400" dirty="0"/>
              <a:t>Annotation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BN-RTN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BBN-RTN-Template</Template>
  <TotalTime>46135</TotalTime>
  <Words>1016</Words>
  <Application>Microsoft Office PowerPoint</Application>
  <PresentationFormat>On-screen Show (4:3)</PresentationFormat>
  <Paragraphs>326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2</vt:i4>
      </vt:variant>
    </vt:vector>
  </HeadingPairs>
  <TitlesOfParts>
    <vt:vector size="28" baseType="lpstr">
      <vt:lpstr>ＭＳ Ｐゴシック</vt:lpstr>
      <vt:lpstr>Arial</vt:lpstr>
      <vt:lpstr>Calibri</vt:lpstr>
      <vt:lpstr>Courier New</vt:lpstr>
      <vt:lpstr>Times New Roman</vt:lpstr>
      <vt:lpstr>1_BBN-RTN-Template</vt:lpstr>
      <vt:lpstr>PowerPoint Presentation</vt:lpstr>
      <vt:lpstr>Technology gaps addressed</vt:lpstr>
      <vt:lpstr>What we’ve done</vt:lpstr>
      <vt:lpstr>What we’ve done (cont.)</vt:lpstr>
      <vt:lpstr>Toolchain showcase Ontology generator</vt:lpstr>
      <vt:lpstr>Toolchain showcase Ontology generator</vt:lpstr>
      <vt:lpstr>Toolchain showcase Ontology generator</vt:lpstr>
      <vt:lpstr>Toolchain showcase Ontology generator</vt:lpstr>
      <vt:lpstr>Toolchain showcase Annotation generator</vt:lpstr>
      <vt:lpstr>Toolchain showcase Annotation generator</vt:lpstr>
      <vt:lpstr>PowerPoint Presentation</vt:lpstr>
      <vt:lpstr>Knowledge extraction overview</vt:lpstr>
      <vt:lpstr>Knowledge extraction overview</vt:lpstr>
      <vt:lpstr>Knowledge extraction overview</vt:lpstr>
      <vt:lpstr>Knowledge extraction overview</vt:lpstr>
      <vt:lpstr>Knowledge extraction overview</vt:lpstr>
      <vt:lpstr>PowerPoint Presentation</vt:lpstr>
      <vt:lpstr>Knowledge repository CONOPs</vt:lpstr>
      <vt:lpstr>Current limitations</vt:lpstr>
      <vt:lpstr>Possible extensions and applications</vt:lpstr>
      <vt:lpstr>Custom Show 1</vt:lpstr>
      <vt:lpstr>Custom Show 2</vt:lpstr>
    </vt:vector>
  </TitlesOfParts>
  <Company>BBN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A3</dc:subject>
  <dc:creator>Partha Pal</dc:creator>
  <cp:lastModifiedBy>Jacob Staples</cp:lastModifiedBy>
  <cp:revision>2533</cp:revision>
  <cp:lastPrinted>2015-11-30T19:39:18Z</cp:lastPrinted>
  <dcterms:created xsi:type="dcterms:W3CDTF">2010-07-09T13:55:20Z</dcterms:created>
  <dcterms:modified xsi:type="dcterms:W3CDTF">2017-01-27T18:37:17Z</dcterms:modified>
</cp:coreProperties>
</file>