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4" r:id="rId4"/>
    <p:sldId id="268" r:id="rId5"/>
    <p:sldId id="260" r:id="rId6"/>
    <p:sldId id="259" r:id="rId7"/>
    <p:sldId id="269" r:id="rId8"/>
    <p:sldId id="261" r:id="rId9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9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95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2" name="Picture 5161" descr="big_logo_tt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0"/>
            <a:ext cx="3733800" cy="10763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123" name="Title 5122"/>
          <p:cNvSpPr>
            <a:spLocks noGrp="1"/>
          </p:cNvSpPr>
          <p:nvPr>
            <p:ph type="ctrTitle"/>
          </p:nvPr>
        </p:nvSpPr>
        <p:spPr>
          <a:xfrm>
            <a:off x="1295400" y="1219200"/>
            <a:ext cx="7315200" cy="2057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sz="4800" kern="1200"/>
            </a:lvl1pPr>
          </a:lstStyle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4" name="Subtitle 5123"/>
          <p:cNvSpPr>
            <a:spLocks noGrp="1"/>
          </p:cNvSpPr>
          <p:nvPr>
            <p:ph type="subTitle" idx="1"/>
          </p:nvPr>
        </p:nvSpPr>
        <p:spPr>
          <a:xfrm>
            <a:off x="1295400" y="3429000"/>
            <a:ext cx="7315200" cy="2057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sz="3200" kern="1200">
                <a:solidFill>
                  <a:srgbClr val="2D6CC0"/>
                </a:solidFill>
              </a:defRPr>
            </a:lvl1pPr>
            <a:lvl2pPr marL="344805" lvl="1" indent="-344805" algn="ctr">
              <a:buNone/>
              <a:defRPr sz="3200" kern="1200">
                <a:solidFill>
                  <a:srgbClr val="2D6CC0"/>
                </a:solidFill>
              </a:defRPr>
            </a:lvl2pPr>
            <a:lvl3pPr marL="694055" lvl="2" indent="-694055" algn="ctr">
              <a:buNone/>
              <a:defRPr sz="3200" kern="1200">
                <a:solidFill>
                  <a:srgbClr val="2D6CC0"/>
                </a:solidFill>
              </a:defRPr>
            </a:lvl3pPr>
            <a:lvl4pPr marL="989330" lvl="3" indent="-989330" algn="ctr">
              <a:buNone/>
              <a:defRPr sz="3200" kern="1200">
                <a:solidFill>
                  <a:srgbClr val="2D6CC0"/>
                </a:solidFill>
              </a:defRPr>
            </a:lvl4pPr>
            <a:lvl5pPr marL="1282700" lvl="4" indent="-1282700" algn="ctr">
              <a:buNone/>
              <a:defRPr sz="3200" kern="1200">
                <a:solidFill>
                  <a:srgbClr val="2D6CC0"/>
                </a:solidFill>
              </a:defRPr>
            </a:lvl5pPr>
          </a:lstStyle>
          <a:p>
            <a:pPr lvl="0"/>
            <a:r>
              <a:rPr lang="en-US" altLang="en-US" dirty="0"/>
              <a:t>Click to edit Master subtitle style</a:t>
            </a:r>
          </a:p>
        </p:txBody>
      </p:sp>
      <p:sp>
        <p:nvSpPr>
          <p:cNvPr id="5125" name="Date Placeholder 5124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1336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endParaRPr lang="en-US" altLang="en-US"/>
          </a:p>
        </p:txBody>
      </p:sp>
      <p:sp>
        <p:nvSpPr>
          <p:cNvPr id="5126" name="Footer Placeholder 5125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endParaRPr lang="en-US" altLang="en-US"/>
          </a:p>
        </p:txBody>
      </p:sp>
      <p:sp>
        <p:nvSpPr>
          <p:cNvPr id="5127" name="Slide Number Placeholder 5126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fld id="{9A0DB2DC-4C9A-4742-B13C-FB6460FD3503}" type="slidenum">
              <a:rPr lang="en-US" altLang="en-US" dirty="0"/>
              <a:t>‹#›</a:t>
            </a:fld>
            <a:endParaRPr lang="en-US" altLang="en-US"/>
          </a:p>
        </p:txBody>
      </p:sp>
      <p:sp>
        <p:nvSpPr>
          <p:cNvPr id="5163" name="Straight Connector 5162"/>
          <p:cNvSpPr/>
          <p:nvPr/>
        </p:nvSpPr>
        <p:spPr>
          <a:xfrm>
            <a:off x="1143000" y="1219200"/>
            <a:ext cx="0" cy="51054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5293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2504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143000"/>
            <a:ext cx="4032504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7" name="Picture 4136" descr="small_logo_insid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20025" y="0"/>
            <a:ext cx="1323975" cy="119221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099" name="Title 4098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100" name="Text Placeholder 4099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101" name="Date Placeholder 4100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1336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4102" name="Footer Placeholder 4101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00"/>
            </a:lvl1pPr>
          </a:lstStyle>
          <a:p>
            <a:pPr lvl="0"/>
            <a:endParaRPr lang="en-US" altLang="en-US" dirty="0"/>
          </a:p>
        </p:txBody>
      </p:sp>
      <p:sp>
        <p:nvSpPr>
          <p:cNvPr id="4103" name="Slide Number Placeholder 4102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00"/>
            </a:lvl1pPr>
          </a:lstStyle>
          <a:p>
            <a:pPr lvl="0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900" b="1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Blip>
          <a:blip r:embed="rId14"/>
        </a:buBlip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92150" lvl="1" indent="-347345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Blip>
          <a:blip r:embed="rId15"/>
        </a:buBlip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87425" lvl="2" indent="-29337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Blip>
          <a:blip r:embed="rId16"/>
        </a:buBlip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81430" lvl="3" indent="-2921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Blip>
          <a:blip r:embed="rId15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98930" lvl="4" indent="-31623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Blip>
          <a:blip r:embed="rId16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Blip>
          <a:blip r:embed="rId16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Blip>
          <a:blip r:embed="rId16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Blip>
          <a:blip r:embed="rId16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Blip>
          <a:blip r:embed="rId16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867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l" defTabSz="914400">
              <a:buNone/>
            </a:pPr>
            <a:r>
              <a:rPr lang="x-none" sz="3600" kern="1200" baseline="0" dirty="0">
                <a:latin typeface="Arial" panose="02080604020202020204" charset="0"/>
              </a:rPr>
              <a:t>Resource Usage Inference via program analysis</a:t>
            </a:r>
          </a:p>
        </p:txBody>
      </p:sp>
      <p:sp>
        <p:nvSpPr>
          <p:cNvPr id="28675" name="Subtitle 28674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algn="ctr" defTabSz="914400">
              <a:buSzPct val="70000"/>
              <a:buFont typeface="Wingdings" pitchFamily="2" charset="2"/>
              <a:buNone/>
            </a:pPr>
            <a:r>
              <a:rPr lang="x-none" sz="2800" kern="1200" baseline="0" dirty="0">
                <a:latin typeface="Arial" panose="02080604020202020204" charset="0"/>
              </a:rPr>
              <a:t>Yue Duan, Heng Yin</a:t>
            </a:r>
          </a:p>
          <a:p>
            <a:pPr algn="ctr" defTabSz="914400">
              <a:buSzPct val="70000"/>
              <a:buFont typeface="Wingdings" pitchFamily="2" charset="2"/>
              <a:buNone/>
            </a:pPr>
            <a:r>
              <a:rPr lang="x-none" sz="2800" kern="1200" baseline="0" dirty="0">
                <a:latin typeface="Arial" panose="02080604020202020204" charset="0"/>
              </a:rPr>
              <a:t>University of California, Riverside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>
                <a:sym typeface="+mn-ea"/>
              </a:rPr>
              <a:t>Problem Statement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 altLang="en-US" sz="2000" dirty="0">
              <a:sym typeface="+mn-ea"/>
            </a:endParaRPr>
          </a:p>
          <a:p>
            <a:endParaRPr lang="en-US" altLang="en-US" sz="2000" dirty="0" smtClean="0">
              <a:sym typeface="+mn-ea"/>
            </a:endParaRPr>
          </a:p>
          <a:p>
            <a:r>
              <a:rPr lang="x-none" altLang="en-US" sz="2000" dirty="0" smtClean="0">
                <a:sym typeface="+mn-ea"/>
              </a:rPr>
              <a:t>Given </a:t>
            </a:r>
            <a:r>
              <a:rPr lang="x-none" altLang="en-US" sz="2000" dirty="0">
                <a:sym typeface="+mn-ea"/>
              </a:rPr>
              <a:t>an Android/Java application, we would like to infer fine-graind hardware and software resource usage information at DFU level.</a:t>
            </a:r>
            <a:endParaRPr lang="x-none" altLang="en-US" sz="2000" dirty="0">
              <a:solidFill>
                <a:schemeClr val="tx1"/>
              </a:solidFill>
              <a:sym typeface="+mn-ea"/>
            </a:endParaRPr>
          </a:p>
          <a:p>
            <a:pPr lvl="0"/>
            <a:endParaRPr lang="x-none" altLang="en-US" sz="2000" dirty="0">
              <a:solidFill>
                <a:schemeClr val="tx1"/>
              </a:solidFill>
              <a:sym typeface="+mn-ea"/>
            </a:endParaRPr>
          </a:p>
          <a:p>
            <a:pPr lvl="0"/>
            <a:r>
              <a:rPr lang="x-none" altLang="en-US" sz="2000" dirty="0">
                <a:sym typeface="+mn-ea"/>
              </a:rPr>
              <a:t>To know how applications could function normally under envrionment changes, we need to understand the resource requirements for each of its components.</a:t>
            </a:r>
          </a:p>
          <a:p>
            <a:pPr lvl="0"/>
            <a:endParaRPr lang="x-none" altLang="en-US" sz="2000" dirty="0">
              <a:sym typeface="+mn-ea"/>
            </a:endParaRPr>
          </a:p>
          <a:p>
            <a:pPr lvl="0"/>
            <a:r>
              <a:rPr lang="x-none" altLang="en-US" sz="2000" dirty="0">
                <a:sym typeface="+mn-ea"/>
              </a:rPr>
              <a:t>Resource usage information is essential for generating resource profiles and annotating DFUs for later steps in the whole project.</a:t>
            </a:r>
            <a:endParaRPr lang="x-none" altLang="en-US" sz="1415" dirty="0">
              <a:sym typeface="+mn-ea"/>
            </a:endParaRPr>
          </a:p>
          <a:p>
            <a:pPr marL="0" lvl="0" indent="0">
              <a:buNone/>
            </a:pPr>
            <a:endParaRPr lang="x-none" altLang="en-US" sz="16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en-US" sz="2000" dirty="0">
                <a:sym typeface="+mn-ea"/>
              </a:rPr>
              <a:t>Challenges</a:t>
            </a:r>
          </a:p>
          <a:p>
            <a:pPr lvl="1"/>
            <a:r>
              <a:rPr lang="x-none" altLang="en-US" sz="1600" dirty="0">
                <a:sym typeface="+mn-ea"/>
              </a:rPr>
              <a:t>identify hardware resource dependency</a:t>
            </a:r>
          </a:p>
          <a:p>
            <a:pPr lvl="1"/>
            <a:r>
              <a:rPr lang="x-none" altLang="en-US" sz="1600" dirty="0">
                <a:sym typeface="+mn-ea"/>
              </a:rPr>
              <a:t>quantify resource uages</a:t>
            </a:r>
          </a:p>
          <a:p>
            <a:pPr lvl="1"/>
            <a:r>
              <a:rPr lang="x-none" altLang="en-US" sz="1600" dirty="0">
                <a:sym typeface="+mn-ea"/>
              </a:rPr>
              <a:t>input dependent resource usage analysis</a:t>
            </a:r>
          </a:p>
          <a:p>
            <a:pPr lvl="2"/>
            <a:r>
              <a:rPr lang="x-none" altLang="en-US" sz="1400" dirty="0">
                <a:sym typeface="+mn-ea"/>
              </a:rPr>
              <a:t>input value</a:t>
            </a:r>
          </a:p>
          <a:p>
            <a:pPr lvl="2"/>
            <a:r>
              <a:rPr lang="x-none" altLang="en-US" sz="1400" dirty="0">
                <a:sym typeface="+mn-ea"/>
              </a:rPr>
              <a:t>input size</a:t>
            </a:r>
          </a:p>
          <a:p>
            <a:pPr lvl="0"/>
            <a:endParaRPr lang="x-none" altLang="en-US" sz="2000" dirty="0">
              <a:sym typeface="+mn-ea"/>
            </a:endParaRPr>
          </a:p>
          <a:p>
            <a:pPr lvl="0"/>
            <a:r>
              <a:rPr lang="x-none" altLang="en-US" sz="2000" dirty="0">
                <a:sym typeface="+mn-ea"/>
              </a:rPr>
              <a:t>Benefits:</a:t>
            </a:r>
          </a:p>
          <a:p>
            <a:pPr lvl="1"/>
            <a:r>
              <a:rPr lang="x-none" altLang="en-US" sz="1600" dirty="0">
                <a:sym typeface="+mn-ea"/>
              </a:rPr>
              <a:t>understand what kinds of resource are required for each DFU</a:t>
            </a:r>
          </a:p>
          <a:p>
            <a:pPr lvl="2"/>
            <a:r>
              <a:rPr lang="x-none" altLang="en-US" sz="1415" dirty="0">
                <a:sym typeface="+mn-ea"/>
              </a:rPr>
              <a:t>hardware resource such as GPS satelite</a:t>
            </a:r>
          </a:p>
          <a:p>
            <a:pPr lvl="2"/>
            <a:r>
              <a:rPr lang="x-none" altLang="en-US" sz="1415" dirty="0">
                <a:sym typeface="+mn-ea"/>
              </a:rPr>
              <a:t>software resource such as third-party libs</a:t>
            </a:r>
          </a:p>
          <a:p>
            <a:pPr lvl="1"/>
            <a:r>
              <a:rPr lang="x-none" altLang="en-US" sz="1600" dirty="0">
                <a:sym typeface="+mn-ea"/>
              </a:rPr>
              <a:t>know how much resource is needed in order to execute DFU</a:t>
            </a:r>
          </a:p>
          <a:p>
            <a:pPr lvl="2"/>
            <a:r>
              <a:rPr lang="x-none" altLang="en-US" sz="1415" dirty="0">
                <a:sym typeface="+mn-ea"/>
              </a:rPr>
              <a:t>how much memory is needed to run one DFU</a:t>
            </a:r>
          </a:p>
          <a:p>
            <a:pPr lvl="1"/>
            <a:r>
              <a:rPr lang="x-none" altLang="en-US" sz="1600" dirty="0">
                <a:sym typeface="+mn-ea"/>
              </a:rPr>
              <a:t>perceive how data is transitted accross DFUs and non-DFUs</a:t>
            </a:r>
          </a:p>
          <a:p>
            <a:pPr lvl="1"/>
            <a:r>
              <a:rPr lang="x-none" altLang="en-US" sz="1600" dirty="0">
                <a:sym typeface="+mn-ea"/>
              </a:rPr>
              <a:t>extract resource usage information in a more accurate fasion by considering input size and value</a:t>
            </a:r>
          </a:p>
          <a:p>
            <a:pPr lvl="2"/>
            <a:r>
              <a:rPr lang="x-none" altLang="en-US" sz="1415" dirty="0">
                <a:sym typeface="+mn-ea"/>
              </a:rPr>
              <a:t>image size will affect resource usages a lot given a image processing app</a:t>
            </a:r>
          </a:p>
          <a:p>
            <a:pPr lvl="2"/>
            <a:r>
              <a:rPr lang="x-none" altLang="en-US" sz="1415" dirty="0">
                <a:sym typeface="+mn-ea"/>
              </a:rPr>
              <a:t>different input values may lead the app executing different paths resulting in a completely different resource usages</a:t>
            </a:r>
          </a:p>
          <a:p>
            <a:pPr marL="0" lvl="0" indent="0">
              <a:buNone/>
            </a:pPr>
            <a:endParaRPr lang="x-none" altLang="en-US" sz="16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Overview</a:t>
            </a:r>
          </a:p>
        </p:txBody>
      </p:sp>
      <p:pic>
        <p:nvPicPr>
          <p:cNvPr id="6" name="Content Placeholder 5" descr="-overview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44" t="-8663" r="-3408" b="-17946"/>
          <a:stretch/>
        </p:blipFill>
        <p:spPr>
          <a:xfrm>
            <a:off x="457200" y="3423823"/>
            <a:ext cx="8308892" cy="2824576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229600" cy="51054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Blip>
                <a:blip r:embed="rId3"/>
              </a:buBlip>
              <a:defRPr sz="3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lvl="1" indent="-347345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Blip>
                <a:blip r:embed="rId4"/>
              </a:buBlip>
              <a:defRPr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lvl="2" indent="-29337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Blip>
                <a:blip r:embed="rId5"/>
              </a:buBlip>
              <a:defRPr sz="2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lvl="3" indent="-2921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4"/>
              </a:buBlip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lvl="4" indent="-31623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Blip>
                <a:blip r:embed="rId5"/>
              </a:buBlip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Blip>
                <a:blip r:embed="rId5"/>
              </a:buBlip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Blip>
                <a:blip r:embed="rId5"/>
              </a:buBlip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Blip>
                <a:blip r:embed="rId5"/>
              </a:buBlip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Blip>
                <a:blip r:embed="rId5"/>
              </a:buBlip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>
                <a:sym typeface="+mn-ea"/>
              </a:rPr>
              <a:t>To address the aforementioned challenges, our whole system is designed to have three different subsystems (DroidScope, Symbolic execution and DroidSIFT) to perform four analyses.</a:t>
            </a:r>
          </a:p>
          <a:p>
            <a:r>
              <a:rPr lang="en-US" altLang="en-US" sz="2000" dirty="0" smtClean="0">
                <a:sym typeface="+mn-ea"/>
              </a:rPr>
              <a:t>The results are post-processed and eventually stored in our triple store for future query.</a:t>
            </a:r>
            <a:endParaRPr lang="x-none" altLang="en-US" sz="20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 altLang="en-US" sz="2000" dirty="0"/>
          </a:p>
          <a:p>
            <a:r>
              <a:rPr lang="x-none" altLang="en-US" sz="2000" dirty="0"/>
              <a:t>Resource dependency</a:t>
            </a:r>
          </a:p>
          <a:p>
            <a:pPr lvl="1"/>
            <a:r>
              <a:rPr lang="x-none" altLang="en-US" sz="1730" b="1" i="1" dirty="0"/>
              <a:t>Goal</a:t>
            </a:r>
            <a:r>
              <a:rPr lang="x-none" altLang="en-US" sz="1730" dirty="0"/>
              <a:t>: understand what resources are used by DFUs</a:t>
            </a:r>
          </a:p>
          <a:p>
            <a:pPr lvl="1"/>
            <a:r>
              <a:rPr lang="x-none" altLang="en-US" sz="1600" dirty="0"/>
              <a:t>identify sensitive APIs related to certain hardware, e.g. </a:t>
            </a:r>
            <a:r>
              <a:rPr lang="x-none" altLang="en-US" sz="1600" dirty="0">
                <a:solidFill>
                  <a:srgbClr val="FF0000"/>
                </a:solidFill>
              </a:rPr>
              <a:t>android.bluetooth.BluetoothAdapter.getAdapter() for </a:t>
            </a:r>
            <a:r>
              <a:rPr lang="x-none" altLang="en-US" sz="1600" dirty="0" smtClean="0">
                <a:solidFill>
                  <a:srgbClr val="FF0000"/>
                </a:solidFill>
              </a:rPr>
              <a:t>bluetooth</a:t>
            </a:r>
            <a:endParaRPr lang="en-US" altLang="en-US" sz="1600" dirty="0" smtClean="0">
              <a:solidFill>
                <a:srgbClr val="FF0000"/>
              </a:solidFill>
            </a:endParaRPr>
          </a:p>
          <a:p>
            <a:pPr lvl="2"/>
            <a:r>
              <a:rPr lang="en-US" altLang="en-US" sz="1400" dirty="0"/>
              <a:t>one-time </a:t>
            </a:r>
            <a:r>
              <a:rPr lang="en-US" altLang="en-US" sz="1400" dirty="0" smtClean="0"/>
              <a:t>effort, from our domain knowledge about Android</a:t>
            </a:r>
          </a:p>
          <a:p>
            <a:pPr lvl="1"/>
            <a:r>
              <a:rPr lang="x-none" altLang="en-US" sz="1600" dirty="0" smtClean="0">
                <a:sym typeface="+mn-ea"/>
              </a:rPr>
              <a:t>analyze</a:t>
            </a:r>
            <a:r>
              <a:rPr lang="x-none" altLang="en-US" sz="1600" dirty="0" smtClean="0">
                <a:solidFill>
                  <a:schemeClr val="tx1"/>
                </a:solidFill>
              </a:rPr>
              <a:t> </a:t>
            </a:r>
            <a:r>
              <a:rPr lang="x-none" altLang="en-US" sz="1600" dirty="0">
                <a:solidFill>
                  <a:schemeClr val="tx1"/>
                </a:solidFill>
              </a:rPr>
              <a:t>the application statically with domain knowledge to infer hardware resource </a:t>
            </a:r>
            <a:r>
              <a:rPr lang="x-none" altLang="en-US" sz="1600" dirty="0">
                <a:sym typeface="+mn-ea"/>
              </a:rPr>
              <a:t>dependency</a:t>
            </a:r>
            <a:endParaRPr lang="x-none" altLang="en-US" sz="1600" dirty="0">
              <a:solidFill>
                <a:schemeClr val="tx1"/>
              </a:solidFill>
            </a:endParaRPr>
          </a:p>
          <a:p>
            <a:pPr lvl="0"/>
            <a:endParaRPr lang="x-none" altLang="en-US" sz="2305" dirty="0">
              <a:solidFill>
                <a:schemeClr val="tx1"/>
              </a:solidFill>
            </a:endParaRPr>
          </a:p>
          <a:p>
            <a:pPr lvl="0"/>
            <a:r>
              <a:rPr lang="x-none" altLang="en-US" sz="2000" dirty="0">
                <a:solidFill>
                  <a:schemeClr val="tx1"/>
                </a:solidFill>
              </a:rPr>
              <a:t>Resource usage quantification</a:t>
            </a:r>
          </a:p>
          <a:p>
            <a:pPr lvl="1"/>
            <a:r>
              <a:rPr lang="x-none" altLang="en-US" sz="1730" b="1" i="1" dirty="0">
                <a:solidFill>
                  <a:schemeClr val="tx1"/>
                </a:solidFill>
              </a:rPr>
              <a:t>Goal</a:t>
            </a:r>
            <a:r>
              <a:rPr lang="x-none" altLang="en-US" sz="1730" dirty="0">
                <a:solidFill>
                  <a:schemeClr val="tx1"/>
                </a:solidFill>
              </a:rPr>
              <a:t>: quantify certain hardware resource usages </a:t>
            </a:r>
          </a:p>
          <a:p>
            <a:pPr lvl="1"/>
            <a:r>
              <a:rPr lang="x-none" altLang="en-US" sz="1600" dirty="0">
                <a:solidFill>
                  <a:schemeClr val="tx1"/>
                </a:solidFill>
              </a:rPr>
              <a:t>pinpoint hooking points during </a:t>
            </a:r>
            <a:r>
              <a:rPr lang="x-none" altLang="en-US" sz="1600" dirty="0" smtClean="0">
                <a:solidFill>
                  <a:schemeClr val="tx1"/>
                </a:solidFill>
              </a:rPr>
              <a:t>execution </a:t>
            </a:r>
            <a:r>
              <a:rPr lang="x-none" altLang="en-US" sz="1600" dirty="0">
                <a:solidFill>
                  <a:schemeClr val="tx1"/>
                </a:solidFill>
              </a:rPr>
              <a:t>for resource usage quantification</a:t>
            </a:r>
          </a:p>
          <a:p>
            <a:pPr lvl="1"/>
            <a:r>
              <a:rPr lang="x-none" altLang="en-US" sz="1600" dirty="0">
                <a:solidFill>
                  <a:schemeClr val="tx1"/>
                </a:solidFill>
              </a:rPr>
              <a:t>for example</a:t>
            </a:r>
          </a:p>
          <a:p>
            <a:pPr lvl="2"/>
            <a:r>
              <a:rPr lang="x-none" altLang="en-US" sz="1400" dirty="0">
                <a:solidFill>
                  <a:schemeClr val="tx1"/>
                </a:solidFill>
              </a:rPr>
              <a:t>hook each instruction for CPU usage info</a:t>
            </a:r>
          </a:p>
          <a:p>
            <a:pPr lvl="2"/>
            <a:r>
              <a:rPr lang="x-none" altLang="en-US" sz="1400" dirty="0">
                <a:solidFill>
                  <a:schemeClr val="tx1"/>
                </a:solidFill>
              </a:rPr>
              <a:t>hook memory allocation function for memory usage info</a:t>
            </a:r>
          </a:p>
          <a:p>
            <a:pPr lvl="1"/>
            <a:r>
              <a:rPr lang="x-none" altLang="en-US" sz="1600" dirty="0">
                <a:solidFill>
                  <a:schemeClr val="tx1"/>
                </a:solidFill>
              </a:rPr>
              <a:t>achieve fine-grained usage analysis at function level or DFU </a:t>
            </a:r>
            <a:r>
              <a:rPr lang="x-none" altLang="en-US" sz="1600" dirty="0" smtClean="0">
                <a:solidFill>
                  <a:schemeClr val="tx1"/>
                </a:solidFill>
              </a:rPr>
              <a:t>level</a:t>
            </a:r>
            <a:endParaRPr lang="en-US" altLang="en-US" sz="1600" dirty="0" smtClean="0">
              <a:solidFill>
                <a:schemeClr val="tx1"/>
              </a:solidFill>
            </a:endParaRPr>
          </a:p>
          <a:p>
            <a:pPr lvl="1"/>
            <a:r>
              <a:rPr lang="en-US" altLang="en-US" sz="1600" dirty="0" smtClean="0"/>
              <a:t>may suffer from code-coverage issue</a:t>
            </a:r>
            <a:endParaRPr lang="x-none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 altLang="en-US" sz="2400" dirty="0"/>
          </a:p>
          <a:p>
            <a:r>
              <a:rPr lang="x-none" altLang="en-US" sz="2000" dirty="0"/>
              <a:t>Impact of input size</a:t>
            </a:r>
          </a:p>
          <a:p>
            <a:pPr lvl="1"/>
            <a:r>
              <a:rPr lang="x-none" altLang="en-US" sz="1600" b="1" i="1" dirty="0"/>
              <a:t>Goal</a:t>
            </a:r>
            <a:r>
              <a:rPr lang="x-none" altLang="en-US" sz="1600" dirty="0"/>
              <a:t>: evaluate how input size affects resoure usages</a:t>
            </a:r>
          </a:p>
          <a:p>
            <a:pPr lvl="1"/>
            <a:r>
              <a:rPr lang="x-none" altLang="en-US" sz="1600" dirty="0">
                <a:solidFill>
                  <a:schemeClr val="tx1"/>
                </a:solidFill>
              </a:rPr>
              <a:t>run the application against multiple inputs with different </a:t>
            </a:r>
            <a:r>
              <a:rPr lang="x-none" altLang="en-US" sz="1600" dirty="0" smtClean="0">
                <a:solidFill>
                  <a:schemeClr val="tx1"/>
                </a:solidFill>
              </a:rPr>
              <a:t>sizes</a:t>
            </a:r>
            <a:endParaRPr lang="en-US" altLang="en-US" sz="1600" dirty="0" smtClean="0">
              <a:solidFill>
                <a:schemeClr val="tx1"/>
              </a:solidFill>
            </a:endParaRPr>
          </a:p>
          <a:p>
            <a:pPr lvl="2"/>
            <a:r>
              <a:rPr lang="en-US" altLang="en-US" sz="1400" dirty="0"/>
              <a:t>i</a:t>
            </a:r>
            <a:r>
              <a:rPr lang="en-US" altLang="en-US" sz="1400" dirty="0" smtClean="0"/>
              <a:t>nputs are currently generated manually case by case</a:t>
            </a:r>
            <a:endParaRPr lang="x-none" altLang="en-US" sz="1400" dirty="0">
              <a:solidFill>
                <a:schemeClr val="tx1"/>
              </a:solidFill>
            </a:endParaRPr>
          </a:p>
          <a:p>
            <a:pPr lvl="1"/>
            <a:r>
              <a:rPr lang="x-none" altLang="en-US" sz="1600" dirty="0">
                <a:solidFill>
                  <a:schemeClr val="tx1"/>
                </a:solidFill>
              </a:rPr>
              <a:t>collect resource usage information for each input</a:t>
            </a:r>
          </a:p>
          <a:p>
            <a:pPr lvl="1"/>
            <a:r>
              <a:rPr lang="x-none" altLang="en-US" sz="1600" dirty="0">
                <a:solidFill>
                  <a:schemeClr val="tx1"/>
                </a:solidFill>
              </a:rPr>
              <a:t>evaluate the impact of input size for resource usages by modeling the results</a:t>
            </a:r>
          </a:p>
          <a:p>
            <a:pPr lvl="0"/>
            <a:endParaRPr lang="x-none" altLang="en-US" sz="2400" dirty="0">
              <a:solidFill>
                <a:schemeClr val="tx1"/>
              </a:solidFill>
            </a:endParaRPr>
          </a:p>
          <a:p>
            <a:pPr lvl="0"/>
            <a:r>
              <a:rPr lang="x-none" altLang="en-US" sz="2000" dirty="0">
                <a:solidFill>
                  <a:schemeClr val="tx1"/>
                </a:solidFill>
              </a:rPr>
              <a:t>Impact of input value</a:t>
            </a:r>
          </a:p>
          <a:p>
            <a:pPr lvl="1"/>
            <a:r>
              <a:rPr lang="x-none" altLang="en-US" sz="1600" b="1" i="1" dirty="0">
                <a:solidFill>
                  <a:schemeClr val="tx1"/>
                </a:solidFill>
              </a:rPr>
              <a:t>Goal</a:t>
            </a:r>
            <a:r>
              <a:rPr lang="x-none" altLang="en-US" sz="1600" dirty="0">
                <a:solidFill>
                  <a:schemeClr val="tx1"/>
                </a:solidFill>
              </a:rPr>
              <a:t>: understand how input value affects application execution and resource usages</a:t>
            </a:r>
          </a:p>
          <a:p>
            <a:pPr lvl="1"/>
            <a:r>
              <a:rPr lang="x-none" altLang="en-US" sz="1600" dirty="0">
                <a:solidFill>
                  <a:schemeClr val="tx1"/>
                </a:solidFill>
              </a:rPr>
              <a:t>use symbolic execution and condition anlaysis to understand the code coverage of each individual input</a:t>
            </a:r>
          </a:p>
          <a:p>
            <a:pPr lvl="1"/>
            <a:r>
              <a:rPr lang="x-none" altLang="en-US" sz="1600" dirty="0">
                <a:solidFill>
                  <a:schemeClr val="tx1"/>
                </a:solidFill>
              </a:rPr>
              <a:t>understand how different execution paths could affect resource </a:t>
            </a:r>
            <a:r>
              <a:rPr lang="x-none" altLang="en-US" sz="1600" dirty="0" smtClean="0">
                <a:solidFill>
                  <a:schemeClr val="tx1"/>
                </a:solidFill>
              </a:rPr>
              <a:t>usages</a:t>
            </a:r>
            <a:endParaRPr lang="en-US" altLang="en-US" sz="1600" dirty="0" smtClean="0">
              <a:solidFill>
                <a:schemeClr val="tx1"/>
              </a:solidFill>
            </a:endParaRPr>
          </a:p>
          <a:p>
            <a:pPr lvl="1"/>
            <a:r>
              <a:rPr lang="en-US" altLang="en-US" sz="1600" dirty="0" smtClean="0"/>
              <a:t>research focus for the next phase</a:t>
            </a:r>
            <a:endParaRPr lang="x-none" altLang="en-US" sz="1600" dirty="0">
              <a:solidFill>
                <a:schemeClr val="tx1"/>
              </a:solidFill>
            </a:endParaRPr>
          </a:p>
          <a:p>
            <a:pPr marL="344805" lvl="1" indent="0">
              <a:buNone/>
            </a:pPr>
            <a:endParaRPr lang="x-none" altLang="en-US" sz="1600" dirty="0">
              <a:solidFill>
                <a:schemeClr val="tx1"/>
              </a:solidFill>
            </a:endParaRPr>
          </a:p>
          <a:p>
            <a:pPr lvl="1"/>
            <a:endParaRPr lang="x-none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 altLang="en-US" sz="2400" dirty="0"/>
          </a:p>
          <a:p>
            <a:r>
              <a:rPr lang="en-US" altLang="en-US" sz="2000" dirty="0" smtClean="0"/>
              <a:t>Resource data transition analysis</a:t>
            </a:r>
          </a:p>
          <a:p>
            <a:pPr lvl="1"/>
            <a:r>
              <a:rPr lang="en-US" altLang="en-US" sz="1600" b="1" i="1" dirty="0" smtClean="0"/>
              <a:t>Goal</a:t>
            </a:r>
            <a:r>
              <a:rPr lang="en-US" altLang="en-US" sz="1600" dirty="0" smtClean="0"/>
              <a:t>: </a:t>
            </a:r>
            <a:r>
              <a:rPr lang="en-US" altLang="en-US" sz="1600" dirty="0" smtClean="0"/>
              <a:t>Find out how resource data is transited within application</a:t>
            </a:r>
          </a:p>
          <a:p>
            <a:pPr lvl="1"/>
            <a:r>
              <a:rPr lang="en-US" altLang="en-US" sz="1600" dirty="0" smtClean="0">
                <a:solidFill>
                  <a:schemeClr val="tx1"/>
                </a:solidFill>
              </a:rPr>
              <a:t>manually define a list of DFU functions as starting points and end points	</a:t>
            </a:r>
          </a:p>
          <a:p>
            <a:pPr lvl="2"/>
            <a:r>
              <a:rPr lang="en-US" altLang="en-US" sz="1400" dirty="0" smtClean="0"/>
              <a:t>starting points: DFU functions that produce the resource data</a:t>
            </a:r>
          </a:p>
          <a:p>
            <a:pPr lvl="2"/>
            <a:r>
              <a:rPr lang="en-US" altLang="en-US" sz="1400" dirty="0" smtClean="0">
                <a:solidFill>
                  <a:schemeClr val="tx1"/>
                </a:solidFill>
              </a:rPr>
              <a:t>end points: DFU or non-DFU functions that consume the data</a:t>
            </a:r>
          </a:p>
          <a:p>
            <a:pPr lvl="1"/>
            <a:r>
              <a:rPr lang="en-US" altLang="en-US" sz="1600" dirty="0" smtClean="0"/>
              <a:t>extract a complete call graph and class hierarchy for the whole application</a:t>
            </a:r>
          </a:p>
          <a:p>
            <a:pPr lvl="1"/>
            <a:r>
              <a:rPr lang="en-US" altLang="en-US" sz="1600" dirty="0" smtClean="0"/>
              <a:t>use those </a:t>
            </a:r>
            <a:r>
              <a:rPr lang="en-US" altLang="en-US" sz="1600" dirty="0" smtClean="0"/>
              <a:t>extracted info to get all paths from starting to end points</a:t>
            </a:r>
            <a:endParaRPr lang="x-none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Picture 5" descr="Screen Shot 2017-01-26 at 10.47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038600"/>
            <a:ext cx="3784600" cy="2121350"/>
          </a:xfrm>
          <a:prstGeom prst="rect">
            <a:avLst/>
          </a:prstGeom>
        </p:spPr>
      </p:pic>
      <p:pic>
        <p:nvPicPr>
          <p:cNvPr id="7" name="Picture 6" descr="Screen Shot 2017-01-26 at 10.46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91000"/>
            <a:ext cx="4408284" cy="181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3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Current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endParaRPr lang="x-none" altLang="en-US" sz="2000" dirty="0">
              <a:solidFill>
                <a:schemeClr val="tx1"/>
              </a:solidFill>
            </a:endParaRPr>
          </a:p>
          <a:p>
            <a:r>
              <a:rPr lang="x-none" altLang="en-US" sz="2000" dirty="0">
                <a:solidFill>
                  <a:schemeClr val="tx1"/>
                </a:solidFill>
              </a:rPr>
              <a:t>Things done:</a:t>
            </a:r>
          </a:p>
          <a:p>
            <a:pPr lvl="1"/>
            <a:r>
              <a:rPr lang="x-none" altLang="en-US" sz="1600" dirty="0">
                <a:solidFill>
                  <a:schemeClr val="tx1"/>
                </a:solidFill>
              </a:rPr>
              <a:t>developed a tool named DroidSIFT to identify hardware resource dependency for GPS </a:t>
            </a:r>
            <a:r>
              <a:rPr lang="x-none" altLang="en-US" sz="1600" dirty="0">
                <a:sym typeface="+mn-ea"/>
              </a:rPr>
              <a:t>satellite </a:t>
            </a:r>
            <a:r>
              <a:rPr lang="x-none" altLang="en-US" sz="1600" dirty="0">
                <a:solidFill>
                  <a:schemeClr val="tx1"/>
                </a:solidFill>
              </a:rPr>
              <a:t>and bluetooth</a:t>
            </a:r>
          </a:p>
          <a:p>
            <a:pPr lvl="1"/>
            <a:r>
              <a:rPr lang="x-none" altLang="en-US" sz="1600" dirty="0">
                <a:solidFill>
                  <a:schemeClr val="tx1"/>
                </a:solidFill>
              </a:rPr>
              <a:t>implemented a plugin on top of </a:t>
            </a:r>
            <a:r>
              <a:rPr lang="x-none" altLang="en-US" sz="1600" dirty="0">
                <a:sym typeface="+mn-ea"/>
              </a:rPr>
              <a:t>DroidScope to q</a:t>
            </a:r>
            <a:r>
              <a:rPr lang="x-none" altLang="en-US" sz="1600" dirty="0">
                <a:solidFill>
                  <a:schemeClr val="tx1"/>
                </a:solidFill>
              </a:rPr>
              <a:t>uantify resource usages for CPU and memory</a:t>
            </a:r>
          </a:p>
          <a:p>
            <a:pPr lvl="1"/>
            <a:r>
              <a:rPr lang="x-none" altLang="en-US" sz="1600" dirty="0">
                <a:solidFill>
                  <a:schemeClr val="tx1"/>
                </a:solidFill>
              </a:rPr>
              <a:t>combined call graph and predefined sources and sinks to understand how </a:t>
            </a:r>
            <a:r>
              <a:rPr lang="x-none" altLang="en-US" sz="1600" dirty="0" smtClean="0">
                <a:solidFill>
                  <a:schemeClr val="tx1"/>
                </a:solidFill>
              </a:rPr>
              <a:t>resource</a:t>
            </a:r>
            <a:r>
              <a:rPr lang="en-US" altLang="en-US" sz="1600" dirty="0" smtClean="0">
                <a:solidFill>
                  <a:schemeClr val="tx1"/>
                </a:solidFill>
              </a:rPr>
              <a:t> data</a:t>
            </a:r>
            <a:r>
              <a:rPr lang="x-none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smtClean="0">
                <a:solidFill>
                  <a:schemeClr val="tx1"/>
                </a:solidFill>
              </a:rPr>
              <a:t>is</a:t>
            </a:r>
            <a:r>
              <a:rPr lang="x-none" altLang="en-US" sz="1600" dirty="0" smtClean="0">
                <a:solidFill>
                  <a:schemeClr val="tx1"/>
                </a:solidFill>
              </a:rPr>
              <a:t> </a:t>
            </a:r>
            <a:r>
              <a:rPr lang="x-none" altLang="en-US" sz="1600" dirty="0">
                <a:solidFill>
                  <a:schemeClr val="tx1"/>
                </a:solidFill>
              </a:rPr>
              <a:t>used across different DFUs and non-DFUs</a:t>
            </a:r>
          </a:p>
          <a:p>
            <a:pPr lvl="1"/>
            <a:r>
              <a:rPr lang="x-none" altLang="en-US" sz="1600" dirty="0">
                <a:solidFill>
                  <a:schemeClr val="tx1"/>
                </a:solidFill>
              </a:rPr>
              <a:t>developed an automatic testing environment for executing multiple inputs with different sizes and collected results for analysis</a:t>
            </a:r>
          </a:p>
          <a:p>
            <a:pPr lvl="1"/>
            <a:endParaRPr lang="x-none" altLang="en-US" sz="1600" dirty="0">
              <a:solidFill>
                <a:schemeClr val="tx1"/>
              </a:solidFill>
            </a:endParaRPr>
          </a:p>
          <a:p>
            <a:pPr lvl="0"/>
            <a:r>
              <a:rPr lang="x-none" altLang="en-US" sz="2000" dirty="0">
                <a:solidFill>
                  <a:schemeClr val="tx1"/>
                </a:solidFill>
              </a:rPr>
              <a:t>In progress</a:t>
            </a:r>
          </a:p>
          <a:p>
            <a:pPr lvl="1"/>
            <a:r>
              <a:rPr lang="x-none" altLang="en-US" sz="1600" dirty="0">
                <a:solidFill>
                  <a:schemeClr val="tx1"/>
                </a:solidFill>
              </a:rPr>
              <a:t>seeking different techniques to understand the impact of input values</a:t>
            </a:r>
          </a:p>
          <a:p>
            <a:pPr lvl="1"/>
            <a:r>
              <a:rPr lang="x-none" altLang="en-US" sz="1600" dirty="0">
                <a:solidFill>
                  <a:schemeClr val="tx1"/>
                </a:solidFill>
              </a:rPr>
              <a:t>combining the results from above analyses to deliver the resource profiles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CRTemplate4">
  <a:themeElements>
    <a:clrScheme name="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B8989"/>
      </a:accent6>
      <a:hlink>
        <a:srgbClr val="7E9CE8"/>
      </a:hlink>
      <a:folHlink>
        <a:srgbClr val="D8D8EC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C0C0C0"/>
        </a:dk2>
        <a:lt2>
          <a:srgbClr val="4F747B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CDCDC"/>
        </a:accent4>
        <a:accent5>
          <a:srgbClr val="C3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D0B0B"/>
        </a:lt1>
        <a:dk2>
          <a:srgbClr val="FFFFFF"/>
        </a:dk2>
        <a:lt2>
          <a:srgbClr val="3C0000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CDCDC"/>
        </a:accent4>
        <a:accent5>
          <a:srgbClr val="B9B9AD"/>
        </a:accent5>
        <a:accent6>
          <a:srgbClr val="B72D00"/>
        </a:accent6>
        <a:hlink>
          <a:srgbClr val="CC9900"/>
        </a:hlink>
        <a:folHlink>
          <a:srgbClr val="CC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15192B"/>
        </a:lt1>
        <a:dk2>
          <a:srgbClr val="CCCCFF"/>
        </a:dk2>
        <a:lt2>
          <a:srgbClr val="666699"/>
        </a:lt2>
        <a:accent1>
          <a:srgbClr val="4F893D"/>
        </a:accent1>
        <a:accent2>
          <a:srgbClr val="666699"/>
        </a:accent2>
        <a:accent3>
          <a:srgbClr val="AAAAAC"/>
        </a:accent3>
        <a:accent4>
          <a:srgbClr val="DCDCDC"/>
        </a:accent4>
        <a:accent5>
          <a:srgbClr val="B3C4AF"/>
        </a:accent5>
        <a:accent6>
          <a:srgbClr val="5B5B89"/>
        </a:accent6>
        <a:hlink>
          <a:srgbClr val="CC9900"/>
        </a:hlink>
        <a:folHlink>
          <a:srgbClr val="4837C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6001A"/>
        </a:lt1>
        <a:dk2>
          <a:srgbClr val="CCCC66"/>
        </a:dk2>
        <a:lt2>
          <a:srgbClr val="666699"/>
        </a:lt2>
        <a:accent1>
          <a:srgbClr val="FF3300"/>
        </a:accent1>
        <a:accent2>
          <a:srgbClr val="FF6600"/>
        </a:accent2>
        <a:accent3>
          <a:srgbClr val="C3AAAA"/>
        </a:accent3>
        <a:accent4>
          <a:srgbClr val="DCDCDC"/>
        </a:accent4>
        <a:accent5>
          <a:srgbClr val="FFADAA"/>
        </a:accent5>
        <a:accent6>
          <a:srgbClr val="E55B00"/>
        </a:accent6>
        <a:hlink>
          <a:srgbClr val="CC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54"/>
        </a:lt1>
        <a:dk2>
          <a:srgbClr val="FFFFFF"/>
        </a:dk2>
        <a:lt2>
          <a:srgbClr val="666699"/>
        </a:lt2>
        <a:accent1>
          <a:srgbClr val="3333FF"/>
        </a:accent1>
        <a:accent2>
          <a:srgbClr val="006699"/>
        </a:accent2>
        <a:accent3>
          <a:srgbClr val="AAAAB4"/>
        </a:accent3>
        <a:accent4>
          <a:srgbClr val="DCDCDC"/>
        </a:accent4>
        <a:accent5>
          <a:srgbClr val="ADADFF"/>
        </a:accent5>
        <a:accent6>
          <a:srgbClr val="005B89"/>
        </a:accent6>
        <a:hlink>
          <a:srgbClr val="6699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0054B"/>
        </a:lt1>
        <a:dk2>
          <a:srgbClr val="FFFFFF"/>
        </a:dk2>
        <a:lt2>
          <a:srgbClr val="808080"/>
        </a:lt2>
        <a:accent1>
          <a:srgbClr val="797B9B"/>
        </a:accent1>
        <a:accent2>
          <a:srgbClr val="6B4FB1"/>
        </a:accent2>
        <a:accent3>
          <a:srgbClr val="ADAAB2"/>
        </a:accent3>
        <a:accent4>
          <a:srgbClr val="DCDCDC"/>
        </a:accent4>
        <a:accent5>
          <a:srgbClr val="BEBFCB"/>
        </a:accent5>
        <a:accent6>
          <a:srgbClr val="5F469E"/>
        </a:accent6>
        <a:hlink>
          <a:srgbClr val="7AACCE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29527B"/>
        </a:lt1>
        <a:dk2>
          <a:srgbClr val="FFFFFF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CDCAF"/>
        </a:accent4>
        <a:accent5>
          <a:srgbClr val="E2E2AA"/>
        </a:accent5>
        <a:accent6>
          <a:srgbClr val="5B8989"/>
        </a:accent6>
        <a:hlink>
          <a:srgbClr val="D8D8E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76949"/>
        </a:lt1>
        <a:dk2>
          <a:srgbClr val="FFFFFF"/>
        </a:dk2>
        <a:lt2>
          <a:srgbClr val="666699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CDCDC"/>
        </a:accent4>
        <a:accent5>
          <a:srgbClr val="E2B9AA"/>
        </a:accent5>
        <a:accent6>
          <a:srgbClr val="B78900"/>
        </a:accent6>
        <a:hlink>
          <a:srgbClr val="669900"/>
        </a:hlink>
        <a:folHlink>
          <a:srgbClr val="A45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7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B8989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569</Words>
  <Application>Microsoft Macintosh PowerPoint</Application>
  <PresentationFormat>On-screen Show (4:3)</PresentationFormat>
  <Paragraphs>82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UCRTemplate4</vt:lpstr>
      <vt:lpstr>Resource Usage Inference via program analysis</vt:lpstr>
      <vt:lpstr>Problem Statement</vt:lpstr>
      <vt:lpstr>Overview</vt:lpstr>
      <vt:lpstr>Overview</vt:lpstr>
      <vt:lpstr>Approach</vt:lpstr>
      <vt:lpstr>Approach</vt:lpstr>
      <vt:lpstr>Approach</vt:lpstr>
      <vt:lpstr>Current Status</vt:lpstr>
    </vt:vector>
  </TitlesOfParts>
  <Company>UC Riverside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Hirning</dc:creator>
  <cp:lastModifiedBy>yue duan</cp:lastModifiedBy>
  <cp:revision>30</cp:revision>
  <dcterms:created xsi:type="dcterms:W3CDTF">2017-01-26T07:35:51Z</dcterms:created>
  <dcterms:modified xsi:type="dcterms:W3CDTF">2017-01-27T06:50:56Z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1033-10.1.0.5460</vt:lpwstr>
  </property>
</Properties>
</file>