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ina Macwan" initials="A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74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18:04:06.587" idx="1">
    <p:pos x="3320" y="2565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18:04:06.587" idx="1">
    <p:pos x="3384" y="2940"/>
    <p:text/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18:04:06.587" idx="1">
    <p:pos x="3320" y="2565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18:04:06.587" idx="1">
    <p:pos x="3320" y="2565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18:04:06.587" idx="1">
    <p:pos x="3320" y="2565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EF796-8789-42DD-B27F-E3D2F76A2E82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4CFDE-8DD0-430F-BE91-107A1689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Intution</a:t>
            </a:r>
            <a:r>
              <a:rPr lang="en-US" dirty="0" smtClean="0"/>
              <a:t> – Mutant P’ is still useful program that is going to replace original program, It</a:t>
            </a:r>
            <a:r>
              <a:rPr lang="en-US" baseline="0" dirty="0" smtClean="0"/>
              <a:t> will still execute most of the functionality in more or less similar way, When resource adaptation happens, they cannot be drastically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CFDE-8DD0-430F-BE91-107A16899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5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Intution</a:t>
            </a:r>
            <a:r>
              <a:rPr lang="en-US" dirty="0" smtClean="0"/>
              <a:t> – Mutant P’ is still useful program that is going to replace original program, It</a:t>
            </a:r>
            <a:r>
              <a:rPr lang="en-US" baseline="0" dirty="0" smtClean="0"/>
              <a:t> will still execute most of the functionality in more or less similar way, When resource adaptation happens, they cannot be drastically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CFDE-8DD0-430F-BE91-107A16899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9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Intution</a:t>
            </a:r>
            <a:r>
              <a:rPr lang="en-US" dirty="0" smtClean="0"/>
              <a:t> – Mutant P’ is still useful program that is going to replace original program, It</a:t>
            </a:r>
            <a:r>
              <a:rPr lang="en-US" baseline="0" dirty="0" smtClean="0"/>
              <a:t> will still execute most of the functionality in more or less similar way, When resource adaptation happens, they cannot be drastically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CFDE-8DD0-430F-BE91-107A16899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Intution</a:t>
            </a:r>
            <a:r>
              <a:rPr lang="en-US" dirty="0" smtClean="0"/>
              <a:t> – Mutant P’ is still useful program that is going to replace original program, It</a:t>
            </a:r>
            <a:r>
              <a:rPr lang="en-US" baseline="0" dirty="0" smtClean="0"/>
              <a:t> will still execute most of the functionality in more or less similar way, When resource adaptation happens, they cannot be drastically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CFDE-8DD0-430F-BE91-107A16899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8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Intution</a:t>
            </a:r>
            <a:r>
              <a:rPr lang="en-US" dirty="0" smtClean="0"/>
              <a:t> – Mutant P’ is still useful program that is going to replace original program, It</a:t>
            </a:r>
            <a:r>
              <a:rPr lang="en-US" baseline="0" dirty="0" smtClean="0"/>
              <a:t> will still execute most of the functionality in more or less similar way, When resource adaptation happens, they cannot be drastically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CFDE-8DD0-430F-BE91-107A16899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5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6E84-0A22-454A-82CB-7F83A749D724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B6E2-62A2-4B3A-8EBE-32D27E1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6E84-0A22-454A-82CB-7F83A749D724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B6E2-62A2-4B3A-8EBE-32D27E1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6E84-0A22-454A-82CB-7F83A749D724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B6E2-62A2-4B3A-8EBE-32D27E1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2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6E84-0A22-454A-82CB-7F83A749D724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B6E2-62A2-4B3A-8EBE-32D27E1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6E84-0A22-454A-82CB-7F83A749D724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B6E2-62A2-4B3A-8EBE-32D27E1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6E84-0A22-454A-82CB-7F83A749D724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B6E2-62A2-4B3A-8EBE-32D27E1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1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6E84-0A22-454A-82CB-7F83A749D724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B6E2-62A2-4B3A-8EBE-32D27E1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9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6E84-0A22-454A-82CB-7F83A749D724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B6E2-62A2-4B3A-8EBE-32D27E1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6E84-0A22-454A-82CB-7F83A749D724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B6E2-62A2-4B3A-8EBE-32D27E1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6E84-0A22-454A-82CB-7F83A749D724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B6E2-62A2-4B3A-8EBE-32D27E1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6E84-0A22-454A-82CB-7F83A749D724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B6E2-62A2-4B3A-8EBE-32D27E1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6E84-0A22-454A-82CB-7F83A749D724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CB6E2-62A2-4B3A-8EBE-32D27E18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8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2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Mutation testing work for IMMORTALS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3200" dirty="0" err="1" smtClean="0"/>
              <a:t>Arpit</a:t>
            </a:r>
            <a:r>
              <a:rPr lang="en-US" sz="3200" dirty="0" smtClean="0"/>
              <a:t> Christi, Alex </a:t>
            </a:r>
            <a:r>
              <a:rPr lang="en-US" sz="3200" dirty="0" err="1" smtClean="0"/>
              <a:t>Groce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Oregon State University</a:t>
            </a:r>
          </a:p>
          <a:p>
            <a:pPr marL="457200" lvl="1" indent="0">
              <a:buNone/>
            </a:pPr>
            <a:r>
              <a:rPr lang="en-US" sz="3200" dirty="0" smtClean="0"/>
              <a:t>Feb 2017</a:t>
            </a:r>
            <a:endParaRPr lang="en-US" sz="3200" dirty="0"/>
          </a:p>
        </p:txBody>
      </p:sp>
      <p:pic>
        <p:nvPicPr>
          <p:cNvPr id="4" name="Picture Placeholder 1" descr="Horizontal-cmyk_1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184" b="-134184"/>
          <a:stretch>
            <a:fillRect/>
          </a:stretch>
        </p:blipFill>
        <p:spPr bwMode="auto">
          <a:xfrm>
            <a:off x="9960990" y="-124774"/>
            <a:ext cx="18288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dirty="0" smtClean="0"/>
              <a:t>Mutation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>
            <a:normAutofit/>
          </a:bodyPr>
          <a:lstStyle/>
          <a:p>
            <a:r>
              <a:rPr lang="en-US" dirty="0" smtClean="0"/>
              <a:t>Program P -&gt; Mutant P’</a:t>
            </a:r>
          </a:p>
          <a:p>
            <a:r>
              <a:rPr lang="en-US" dirty="0" smtClean="0"/>
              <a:t>Different view of mutant for RASS work</a:t>
            </a:r>
          </a:p>
          <a:p>
            <a:r>
              <a:rPr lang="en-US" dirty="0" smtClean="0"/>
              <a:t>Restricted functionality -&gt; Reduction, Altered functionality -&gt; Replacement</a:t>
            </a:r>
          </a:p>
          <a:p>
            <a:r>
              <a:rPr lang="en-US" dirty="0" smtClean="0"/>
              <a:t>Intuition for RASS – P and P’ can’t be drastically different</a:t>
            </a:r>
          </a:p>
          <a:p>
            <a:r>
              <a:rPr lang="en-US" dirty="0" smtClean="0"/>
              <a:t>Small changes happening at local level, empirical evidence</a:t>
            </a:r>
          </a:p>
          <a:p>
            <a:r>
              <a:rPr lang="en-US" dirty="0" smtClean="0"/>
              <a:t>Annotated (labeled) test suite (manual vs automatic annotations)</a:t>
            </a:r>
          </a:p>
          <a:p>
            <a:r>
              <a:rPr lang="en-US" dirty="0" smtClean="0"/>
              <a:t>Tool for reduction and replacement (only reduction currently)</a:t>
            </a:r>
          </a:p>
          <a:p>
            <a:r>
              <a:rPr lang="en-US" dirty="0" smtClean="0"/>
              <a:t>Usage in both discovery and analytics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7" descr="Vertical-cmyk_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7" r="-44737"/>
          <a:stretch>
            <a:fillRect/>
          </a:stretch>
        </p:blipFill>
        <p:spPr bwMode="auto">
          <a:xfrm>
            <a:off x="10363200" y="256555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dirty="0" smtClean="0"/>
              <a:t>Tool - </a:t>
            </a:r>
            <a:r>
              <a:rPr lang="en-US" dirty="0" err="1" smtClean="0"/>
              <a:t>JReduce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53915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Combines deletion mutation with  Hierarchical Delta Debugging (HDD) algorithm</a:t>
            </a:r>
          </a:p>
          <a:p>
            <a:r>
              <a:rPr lang="en-US" sz="2000" dirty="0" smtClean="0"/>
              <a:t>Annotated (labeled) test suite and Program as input</a:t>
            </a:r>
          </a:p>
          <a:p>
            <a:r>
              <a:rPr lang="en-US" sz="2000" dirty="0" smtClean="0"/>
              <a:t>Multiple reduced version of program as output, based on test annotations (labels)</a:t>
            </a:r>
          </a:p>
          <a:p>
            <a:r>
              <a:rPr lang="en-US" sz="2000" dirty="0" smtClean="0"/>
              <a:t>HDD – guarantees </a:t>
            </a:r>
            <a:r>
              <a:rPr lang="en-US" sz="2000" dirty="0" err="1" smtClean="0"/>
              <a:t>minimality</a:t>
            </a:r>
            <a:r>
              <a:rPr lang="en-US" sz="2000" dirty="0"/>
              <a:t> </a:t>
            </a:r>
            <a:r>
              <a:rPr lang="en-US" sz="2000" dirty="0" smtClean="0"/>
              <a:t>and convergence</a:t>
            </a:r>
          </a:p>
          <a:p>
            <a:r>
              <a:rPr lang="en-US" sz="2000" dirty="0" smtClean="0"/>
              <a:t>Leverage existing test suite, minimal pre processing</a:t>
            </a:r>
          </a:p>
          <a:p>
            <a:r>
              <a:rPr lang="en-US" sz="2000" dirty="0" smtClean="0"/>
              <a:t>Factors intuition, early exit criteria possible</a:t>
            </a:r>
          </a:p>
          <a:p>
            <a:pPr algn="ctr"/>
            <a:r>
              <a:rPr lang="en-US" sz="2000" dirty="0" smtClean="0"/>
              <a:t>Empirical evaluation – tool is widely applicable, changes are small and local (other heuristics?)</a:t>
            </a:r>
          </a:p>
          <a:p>
            <a:r>
              <a:rPr lang="en-US" sz="2000" dirty="0" smtClean="0"/>
              <a:t>Test suite annotations – developer provided or automatically generated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48" y="4478464"/>
            <a:ext cx="4966526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94" y="4478464"/>
            <a:ext cx="4333875" cy="1476375"/>
          </a:xfrm>
          <a:prstGeom prst="rect">
            <a:avLst/>
          </a:prstGeom>
        </p:spPr>
      </p:pic>
      <p:pic>
        <p:nvPicPr>
          <p:cNvPr id="7" name="Content Placeholder 7" descr="Vertical-cmyk_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7" r="-44737"/>
          <a:stretch>
            <a:fillRect/>
          </a:stretch>
        </p:blipFill>
        <p:spPr bwMode="auto">
          <a:xfrm>
            <a:off x="10363200" y="256555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9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dirty="0" smtClean="0"/>
              <a:t>Discovery and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Discovery – Diff of original and mutated Program, diff of static analysis and dynamic analysis results</a:t>
            </a:r>
          </a:p>
          <a:p>
            <a:r>
              <a:rPr lang="en-US" sz="1800" dirty="0" smtClean="0"/>
              <a:t>Analytics – Annotated test suite, resource consumption of tests, Applies reduction and replacement to build new components </a:t>
            </a:r>
          </a:p>
          <a:p>
            <a:r>
              <a:rPr lang="en-US" sz="1800" dirty="0" smtClean="0"/>
              <a:t>Tie everything back to the test suite</a:t>
            </a:r>
          </a:p>
          <a:p>
            <a:r>
              <a:rPr lang="en-US" sz="1800" dirty="0" smtClean="0"/>
              <a:t>Keep pre-computed mutants or generate dynamically</a:t>
            </a:r>
          </a:p>
          <a:p>
            <a:r>
              <a:rPr lang="en-US" sz="1800" dirty="0" smtClean="0"/>
              <a:t>Heuristics to quickly generate mutants</a:t>
            </a:r>
          </a:p>
          <a:p>
            <a:endParaRPr lang="en-US" sz="2000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96" y="2299107"/>
            <a:ext cx="3803904" cy="3154681"/>
          </a:xfrm>
          <a:prstGeom prst="rect">
            <a:avLst/>
          </a:prstGeom>
        </p:spPr>
      </p:pic>
      <p:pic>
        <p:nvPicPr>
          <p:cNvPr id="5" name="Content Placeholder 7" descr="Vertical-cmyk_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7" r="-44737"/>
          <a:stretch>
            <a:fillRect/>
          </a:stretch>
        </p:blipFill>
        <p:spPr bwMode="auto">
          <a:xfrm>
            <a:off x="10363200" y="256555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5" y="3187753"/>
            <a:ext cx="5958526" cy="33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dirty="0" smtClean="0"/>
              <a:t>Research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Where </a:t>
            </a:r>
            <a:r>
              <a:rPr lang="en-US" dirty="0"/>
              <a:t>does a small change in functionality (restriction or alteration) manifest itself in the program </a:t>
            </a:r>
            <a:r>
              <a:rPr lang="en-US" dirty="0" smtClean="0"/>
              <a:t>for RASS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r>
              <a:rPr lang="en-US" dirty="0"/>
              <a:t>Automating reductions </a:t>
            </a:r>
            <a:r>
              <a:rPr lang="en-US" dirty="0" smtClean="0"/>
              <a:t>for RASS</a:t>
            </a:r>
            <a:r>
              <a:rPr lang="en-US" dirty="0" smtClean="0"/>
              <a:t>, </a:t>
            </a:r>
            <a:r>
              <a:rPr lang="en-US" dirty="0"/>
              <a:t>leveraging existing test suites</a:t>
            </a:r>
          </a:p>
          <a:p>
            <a:pPr marL="514350" indent="-514350">
              <a:buAutoNum type="arabicPeriod"/>
            </a:pPr>
            <a:r>
              <a:rPr lang="en-US" dirty="0"/>
              <a:t>Partially automating replacements</a:t>
            </a:r>
          </a:p>
          <a:p>
            <a:pPr marL="514350" indent="-514350">
              <a:buAutoNum type="arabicPeriod"/>
            </a:pPr>
            <a:r>
              <a:rPr lang="en-US" dirty="0" smtClean="0"/>
              <a:t>Heuristics: especially more heuristics to enable runtime adaptation.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Effective ways to capture restricted and altered functionality using test suite and empirical analysis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Runtime testing of adaptations using </a:t>
            </a:r>
            <a:r>
              <a:rPr lang="en-US" dirty="0"/>
              <a:t>annotated test suite, Towards Run-Time Testing of Dynamic Adaptive </a:t>
            </a:r>
            <a:r>
              <a:rPr lang="en-US" dirty="0" smtClean="0"/>
              <a:t>Systems – </a:t>
            </a:r>
            <a:r>
              <a:rPr lang="en-US" dirty="0" err="1" smtClean="0"/>
              <a:t>Fredrericks</a:t>
            </a:r>
            <a:r>
              <a:rPr lang="en-US" dirty="0" smtClean="0"/>
              <a:t>, Ramirez, Cheng.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7" descr="Vertical-cmyk_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7" r="-44737"/>
          <a:stretch>
            <a:fillRect/>
          </a:stretch>
        </p:blipFill>
        <p:spPr bwMode="auto">
          <a:xfrm>
            <a:off x="10363200" y="256555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0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dirty="0" smtClean="0"/>
              <a:t>Completed vs ongoing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Completed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JReduce</a:t>
            </a:r>
            <a:r>
              <a:rPr lang="en-US" dirty="0" smtClean="0"/>
              <a:t> – tool for reduction</a:t>
            </a:r>
          </a:p>
          <a:p>
            <a:pPr marL="0" indent="0">
              <a:buNone/>
            </a:pPr>
            <a:r>
              <a:rPr lang="en-US" dirty="0" smtClean="0"/>
              <a:t>	Empirical evaluation of reductions</a:t>
            </a:r>
          </a:p>
          <a:p>
            <a:pPr marL="0" indent="0">
              <a:buNone/>
            </a:pPr>
            <a:r>
              <a:rPr lang="en-US" dirty="0" smtClean="0"/>
              <a:t>	Some heuristics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few levels from leaf node</a:t>
            </a:r>
          </a:p>
          <a:p>
            <a:pPr marL="0" indent="0">
              <a:buNone/>
            </a:pPr>
            <a:r>
              <a:rPr lang="en-US" dirty="0" smtClean="0"/>
              <a:t>Ongoing</a:t>
            </a:r>
          </a:p>
          <a:p>
            <a:pPr marL="0" indent="0">
              <a:buNone/>
            </a:pPr>
            <a:r>
              <a:rPr lang="en-US" dirty="0" smtClean="0"/>
              <a:t>	Looking for more heuristics + leveraging other methods</a:t>
            </a:r>
          </a:p>
          <a:p>
            <a:pPr marL="0" indent="0">
              <a:buNone/>
            </a:pPr>
            <a:r>
              <a:rPr lang="en-US" dirty="0" smtClean="0"/>
              <a:t>	Pruning of nodes based on analysis</a:t>
            </a:r>
          </a:p>
          <a:p>
            <a:pPr marL="0" indent="0">
              <a:buNone/>
            </a:pPr>
            <a:r>
              <a:rPr lang="en-US" dirty="0" smtClean="0"/>
              <a:t>	Bytecode level runtime reductions</a:t>
            </a:r>
          </a:p>
          <a:p>
            <a:pPr marL="0" indent="0">
              <a:buNone/>
            </a:pPr>
            <a:r>
              <a:rPr lang="en-US" dirty="0" smtClean="0"/>
              <a:t>Planned</a:t>
            </a:r>
          </a:p>
          <a:p>
            <a:pPr marL="0" indent="0">
              <a:buNone/>
            </a:pPr>
            <a:r>
              <a:rPr lang="en-US" dirty="0" smtClean="0"/>
              <a:t>	Automatic replacements</a:t>
            </a:r>
          </a:p>
          <a:p>
            <a:pPr marL="0" indent="0">
              <a:buNone/>
            </a:pPr>
            <a:r>
              <a:rPr lang="en-US" dirty="0" smtClean="0"/>
              <a:t>	Enhancing test suite for adaptation testing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7" descr="Vertical-cmyk_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7" r="-44737"/>
          <a:stretch>
            <a:fillRect/>
          </a:stretch>
        </p:blipFill>
        <p:spPr bwMode="auto">
          <a:xfrm>
            <a:off x="10363200" y="256555"/>
            <a:ext cx="1828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054" y="1607099"/>
            <a:ext cx="3312000" cy="75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900" y="2247177"/>
            <a:ext cx="3291300" cy="10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538</Words>
  <Application>Microsoft Office PowerPoint</Application>
  <PresentationFormat>Widescreen</PresentationFormat>
  <Paragraphs>83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Mutation testing work for IMMORTALS</vt:lpstr>
      <vt:lpstr>Mutation work</vt:lpstr>
      <vt:lpstr>Tool - JReduce</vt:lpstr>
      <vt:lpstr>Discovery and analytics</vt:lpstr>
      <vt:lpstr>Research problems</vt:lpstr>
      <vt:lpstr>Completed vs ongoing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work</dc:title>
  <dc:creator>Angelina Macwan</dc:creator>
  <cp:lastModifiedBy>Angelina Macwan</cp:lastModifiedBy>
  <cp:revision>40</cp:revision>
  <dcterms:created xsi:type="dcterms:W3CDTF">2017-01-16T07:52:27Z</dcterms:created>
  <dcterms:modified xsi:type="dcterms:W3CDTF">2017-01-31T11:33:42Z</dcterms:modified>
</cp:coreProperties>
</file>