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4"/>
  </p:notesMasterIdLst>
  <p:sldIdLst>
    <p:sldId id="261" r:id="rId2"/>
    <p:sldId id="30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D8F979-8C0C-4267-B84F-E6327442B551}">
  <a:tblStyle styleId="{08D8F979-8C0C-4267-B84F-E6327442B55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>
        <p:scale>
          <a:sx n="120" d="100"/>
          <a:sy n="120" d="100"/>
        </p:scale>
        <p:origin x="1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bulk of the work will involve: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Ongoing reconciliation of models : first reconcile manually then automatically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Ongoing development of domain specific languages in sub-domains :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Construction of analysis tools to automate system evolution : first evolve manually then automatically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bulk of the work will involve: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Ongoing reconciliation of models : first reconcile manually then automatically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Ongoing development of domain specific languages in sub-domains :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Construction of analysis tools to automate system evolution : first evolve manually then automatically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77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3199"/>
            <a:ext cx="640200" cy="6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25" y="203200"/>
            <a:ext cx="885725" cy="6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1802162" y="127200"/>
            <a:ext cx="5094300" cy="794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b="1" dirty="0" err="1">
                <a:solidFill>
                  <a:srgbClr val="EFEFEF"/>
                </a:solidFill>
              </a:rPr>
              <a:t>IMMoRTALS</a:t>
            </a:r>
            <a:r>
              <a:rPr lang="en" sz="1400" b="1" dirty="0">
                <a:solidFill>
                  <a:srgbClr val="EFEFEF"/>
                </a:solidFill>
              </a:rPr>
              <a:t> Ecosystem: Environment Definition</a:t>
            </a: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EFEFEF"/>
                </a:solidFill>
              </a:rPr>
              <a:t>Doug Schmidt, Fred </a:t>
            </a:r>
            <a:r>
              <a:rPr lang="en" sz="1100" dirty="0" err="1" smtClean="0">
                <a:solidFill>
                  <a:srgbClr val="EFEFEF"/>
                </a:solidFill>
              </a:rPr>
              <a:t>Eisele</a:t>
            </a:r>
            <a:r>
              <a:rPr lang="en-US" sz="1100" dirty="0" smtClean="0">
                <a:solidFill>
                  <a:srgbClr val="EFEFEF"/>
                </a:solidFill>
              </a:rPr>
              <a:t>, Jules White</a:t>
            </a:r>
            <a:endParaRPr lang="en" sz="1100" dirty="0">
              <a:solidFill>
                <a:srgbClr val="EFEFEF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EFEFEF"/>
                </a:solidFill>
              </a:rPr>
              <a:t>Institute for Software Integrated Systems / EECS Dept. / Vanderbilt University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6200" y="1045500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Motivation and Goals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3085362" y="1045500"/>
            <a:ext cx="6900" cy="517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52275" y="2605141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Approach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92499" y="1064200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Stream Processing : Materialized Views [bootstrap]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4681999" y="6395125"/>
            <a:ext cx="44211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/>
              <a:t>Interfaces, Models and Monitoring for Resource Aware Transformations that Augment the Lifecycle of Systems (IMMoRTALS)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26400" y="1281900"/>
            <a:ext cx="3059100" cy="11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Adapt the System in response to Environmental Changes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How coordinate software mutation due to changes in hardware resource availability?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Impact Analysis across Modeled Systems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When the specified network bandwidth exceeds the actual bandwidth available, how to adapt?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52275" y="2856381"/>
            <a:ext cx="2866200" cy="21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Specification using Models and Ontological Graphs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Extensive traceability enabled by cross-cutting relationships.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Provide additional tooling using GME and other related tools.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Uniform Representation of Artifacts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Timestamped immutable repository of system facts.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Material views of traversable indexed artifacts.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Graph based visualizations.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Reconcile Designed against Realized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Derived data retained in mega-model-graph for traceability and validation including runtime logging.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 rot="5400000">
            <a:off x="5651525" y="-942939"/>
            <a:ext cx="282000" cy="5238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163605" y="1373975"/>
            <a:ext cx="750300" cy="14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Time</a:t>
            </a:r>
          </a:p>
        </p:txBody>
      </p:sp>
      <p:sp>
        <p:nvSpPr>
          <p:cNvPr id="419" name="Shape 419"/>
          <p:cNvSpPr/>
          <p:nvPr/>
        </p:nvSpPr>
        <p:spPr>
          <a:xfrm>
            <a:off x="5703386" y="1373975"/>
            <a:ext cx="787800" cy="144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Fact flow</a:t>
            </a:r>
          </a:p>
        </p:txBody>
      </p:sp>
      <p:sp>
        <p:nvSpPr>
          <p:cNvPr id="420" name="Shape 420"/>
          <p:cNvSpPr/>
          <p:nvPr/>
        </p:nvSpPr>
        <p:spPr>
          <a:xfrm>
            <a:off x="4741573" y="1584655"/>
            <a:ext cx="885600" cy="194656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Knowledge</a:t>
            </a:r>
          </a:p>
        </p:txBody>
      </p:sp>
      <p:sp>
        <p:nvSpPr>
          <p:cNvPr id="421" name="Shape 421"/>
          <p:cNvSpPr/>
          <p:nvPr/>
        </p:nvSpPr>
        <p:spPr>
          <a:xfrm>
            <a:off x="5016809" y="3480300"/>
            <a:ext cx="7017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DAS</a:t>
            </a:r>
          </a:p>
        </p:txBody>
      </p:sp>
      <p:sp>
        <p:nvSpPr>
          <p:cNvPr id="422" name="Shape 422"/>
          <p:cNvSpPr/>
          <p:nvPr/>
        </p:nvSpPr>
        <p:spPr>
          <a:xfrm>
            <a:off x="5905978" y="3480300"/>
            <a:ext cx="7311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Run Simulation</a:t>
            </a:r>
          </a:p>
        </p:txBody>
      </p:sp>
      <p:sp>
        <p:nvSpPr>
          <p:cNvPr id="423" name="Shape 423"/>
          <p:cNvSpPr/>
          <p:nvPr/>
        </p:nvSpPr>
        <p:spPr>
          <a:xfrm>
            <a:off x="6824002" y="3480300"/>
            <a:ext cx="7503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Select / End</a:t>
            </a:r>
          </a:p>
        </p:txBody>
      </p:sp>
      <p:cxnSp>
        <p:nvCxnSpPr>
          <p:cNvPr id="424" name="Shape 424"/>
          <p:cNvCxnSpPr>
            <a:stCxn id="421" idx="3"/>
            <a:endCxn id="422" idx="1"/>
          </p:cNvCxnSpPr>
          <p:nvPr/>
        </p:nvCxnSpPr>
        <p:spPr>
          <a:xfrm>
            <a:off x="5718509" y="3610500"/>
            <a:ext cx="187500" cy="600"/>
          </a:xfrm>
          <a:prstGeom prst="curvedConnector3">
            <a:avLst>
              <a:gd name="adj1" fmla="val 4999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25" name="Shape 425"/>
          <p:cNvCxnSpPr>
            <a:stCxn id="422" idx="3"/>
            <a:endCxn id="423" idx="1"/>
          </p:cNvCxnSpPr>
          <p:nvPr/>
        </p:nvCxnSpPr>
        <p:spPr>
          <a:xfrm>
            <a:off x="6637078" y="3610500"/>
            <a:ext cx="186900" cy="6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26" name="Shape 426"/>
          <p:cNvCxnSpPr>
            <a:stCxn id="427" idx="3"/>
            <a:endCxn id="422" idx="0"/>
          </p:cNvCxnSpPr>
          <p:nvPr/>
        </p:nvCxnSpPr>
        <p:spPr>
          <a:xfrm rot="-5400000" flipH="1">
            <a:off x="6199810" y="3407864"/>
            <a:ext cx="144000" cy="600"/>
          </a:xfrm>
          <a:prstGeom prst="curvedConnector3">
            <a:avLst>
              <a:gd name="adj1" fmla="val 49972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oval" w="lg" len="lg"/>
          </a:ln>
        </p:spPr>
      </p:cxnSp>
      <p:sp>
        <p:nvSpPr>
          <p:cNvPr id="428" name="Shape 428"/>
          <p:cNvSpPr/>
          <p:nvPr/>
        </p:nvSpPr>
        <p:spPr>
          <a:xfrm>
            <a:off x="7900561" y="3186346"/>
            <a:ext cx="482700" cy="247800"/>
          </a:xfrm>
          <a:prstGeom prst="bevel">
            <a:avLst>
              <a:gd name="adj" fmla="val 125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Init</a:t>
            </a:r>
          </a:p>
        </p:txBody>
      </p:sp>
      <p:sp>
        <p:nvSpPr>
          <p:cNvPr id="429" name="Shape 429"/>
          <p:cNvSpPr/>
          <p:nvPr/>
        </p:nvSpPr>
        <p:spPr>
          <a:xfrm>
            <a:off x="3489340" y="3116695"/>
            <a:ext cx="539700" cy="247800"/>
          </a:xfrm>
          <a:prstGeom prst="bevel">
            <a:avLst>
              <a:gd name="adj" fmla="val 125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Stop</a:t>
            </a:r>
          </a:p>
        </p:txBody>
      </p:sp>
      <p:sp>
        <p:nvSpPr>
          <p:cNvPr id="430" name="Shape 430"/>
          <p:cNvSpPr/>
          <p:nvPr/>
        </p:nvSpPr>
        <p:spPr>
          <a:xfrm rot="5400000">
            <a:off x="5680438" y="252062"/>
            <a:ext cx="271500" cy="524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1" name="Shape 431"/>
          <p:cNvCxnSpPr>
            <a:stCxn id="423" idx="3"/>
            <a:endCxn id="432" idx="2"/>
          </p:cNvCxnSpPr>
          <p:nvPr/>
        </p:nvCxnSpPr>
        <p:spPr>
          <a:xfrm rot="10800000">
            <a:off x="6945202" y="2970600"/>
            <a:ext cx="629100" cy="639900"/>
          </a:xfrm>
          <a:prstGeom prst="curvedConnector4">
            <a:avLst>
              <a:gd name="adj1" fmla="val -37852"/>
              <a:gd name="adj2" fmla="val 60189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3" name="Shape 433"/>
          <p:cNvCxnSpPr>
            <a:endCxn id="434" idx="1"/>
          </p:cNvCxnSpPr>
          <p:nvPr/>
        </p:nvCxnSpPr>
        <p:spPr>
          <a:xfrm rot="5400000">
            <a:off x="4592268" y="3070034"/>
            <a:ext cx="1281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5" name="Shape 435"/>
          <p:cNvCxnSpPr>
            <a:endCxn id="427" idx="1"/>
          </p:cNvCxnSpPr>
          <p:nvPr/>
        </p:nvCxnSpPr>
        <p:spPr>
          <a:xfrm rot="5400000">
            <a:off x="6211660" y="3025514"/>
            <a:ext cx="148200" cy="28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6" name="Shape 436"/>
          <p:cNvCxnSpPr>
            <a:stCxn id="434" idx="3"/>
            <a:endCxn id="421" idx="1"/>
          </p:cNvCxnSpPr>
          <p:nvPr/>
        </p:nvCxnSpPr>
        <p:spPr>
          <a:xfrm rot="-5400000" flipH="1">
            <a:off x="4701168" y="3294734"/>
            <a:ext cx="261600" cy="3699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cxnSp>
        <p:nvCxnSpPr>
          <p:cNvPr id="437" name="Shape 437"/>
          <p:cNvCxnSpPr>
            <a:stCxn id="438" idx="2"/>
            <a:endCxn id="429" idx="7"/>
          </p:cNvCxnSpPr>
          <p:nvPr/>
        </p:nvCxnSpPr>
        <p:spPr>
          <a:xfrm rot="5400000">
            <a:off x="3680086" y="3049783"/>
            <a:ext cx="177000" cy="18900"/>
          </a:xfrm>
          <a:prstGeom prst="curvedConnector3">
            <a:avLst>
              <a:gd name="adj1" fmla="val 41226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2" name="Shape 432"/>
          <p:cNvSpPr/>
          <p:nvPr/>
        </p:nvSpPr>
        <p:spPr>
          <a:xfrm>
            <a:off x="6428490" y="2783320"/>
            <a:ext cx="1033197" cy="187411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Scenario</a:t>
            </a:r>
          </a:p>
        </p:txBody>
      </p:sp>
      <p:cxnSp>
        <p:nvCxnSpPr>
          <p:cNvPr id="439" name="Shape 439"/>
          <p:cNvCxnSpPr>
            <a:stCxn id="428" idx="0"/>
            <a:endCxn id="432" idx="3"/>
          </p:cNvCxnSpPr>
          <p:nvPr/>
        </p:nvCxnSpPr>
        <p:spPr>
          <a:xfrm rot="10800000">
            <a:off x="7289461" y="2877046"/>
            <a:ext cx="1093800" cy="433200"/>
          </a:xfrm>
          <a:prstGeom prst="curvedConnector3">
            <a:avLst>
              <a:gd name="adj1" fmla="val -2177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0" name="Shape 440"/>
          <p:cNvSpPr/>
          <p:nvPr/>
        </p:nvSpPr>
        <p:spPr>
          <a:xfrm>
            <a:off x="4958987" y="2783319"/>
            <a:ext cx="817668" cy="187413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Scenario</a:t>
            </a:r>
          </a:p>
        </p:txBody>
      </p:sp>
      <p:cxnSp>
        <p:nvCxnSpPr>
          <p:cNvPr id="441" name="Shape 441"/>
          <p:cNvCxnSpPr>
            <a:stCxn id="432" idx="1"/>
            <a:endCxn id="440" idx="3"/>
          </p:cNvCxnSpPr>
          <p:nvPr/>
        </p:nvCxnSpPr>
        <p:spPr>
          <a:xfrm flipH="1">
            <a:off x="5640390" y="2877026"/>
            <a:ext cx="788100" cy="600"/>
          </a:xfrm>
          <a:prstGeom prst="curvedConnector3">
            <a:avLst>
              <a:gd name="adj1" fmla="val 41355"/>
            </a:avLst>
          </a:prstGeom>
          <a:noFill/>
          <a:ln w="9525" cap="flat" cmpd="sng">
            <a:solidFill>
              <a:srgbClr val="9E9E9E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38" name="Shape 438"/>
          <p:cNvSpPr/>
          <p:nvPr/>
        </p:nvSpPr>
        <p:spPr>
          <a:xfrm>
            <a:off x="3369202" y="2783319"/>
            <a:ext cx="817668" cy="187413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Empty Scenario</a:t>
            </a:r>
          </a:p>
        </p:txBody>
      </p:sp>
      <p:sp>
        <p:nvSpPr>
          <p:cNvPr id="434" name="Shape 434"/>
          <p:cNvSpPr/>
          <p:nvPr/>
        </p:nvSpPr>
        <p:spPr>
          <a:xfrm>
            <a:off x="4238118" y="3143384"/>
            <a:ext cx="817800" cy="205499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RDF View</a:t>
            </a:r>
          </a:p>
        </p:txBody>
      </p:sp>
      <p:sp>
        <p:nvSpPr>
          <p:cNvPr id="427" name="Shape 427"/>
          <p:cNvSpPr/>
          <p:nvPr/>
        </p:nvSpPr>
        <p:spPr>
          <a:xfrm>
            <a:off x="5846860" y="3113864"/>
            <a:ext cx="849300" cy="2223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JSON View</a:t>
            </a:r>
          </a:p>
        </p:txBody>
      </p:sp>
      <p:sp>
        <p:nvSpPr>
          <p:cNvPr id="442" name="Shape 442"/>
          <p:cNvSpPr/>
          <p:nvPr/>
        </p:nvSpPr>
        <p:spPr>
          <a:xfrm>
            <a:off x="3599366" y="1584654"/>
            <a:ext cx="817670" cy="194658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View Fact </a:t>
            </a:r>
          </a:p>
        </p:txBody>
      </p:sp>
      <p:sp>
        <p:nvSpPr>
          <p:cNvPr id="443" name="Shape 443"/>
          <p:cNvSpPr/>
          <p:nvPr/>
        </p:nvSpPr>
        <p:spPr>
          <a:xfrm>
            <a:off x="4741574" y="1912288"/>
            <a:ext cx="885600" cy="2427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Material View</a:t>
            </a:r>
          </a:p>
        </p:txBody>
      </p:sp>
      <p:sp>
        <p:nvSpPr>
          <p:cNvPr id="444" name="Shape 444"/>
          <p:cNvSpPr/>
          <p:nvPr/>
        </p:nvSpPr>
        <p:spPr>
          <a:xfrm>
            <a:off x="3657349" y="1934877"/>
            <a:ext cx="701700" cy="19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Bootstrap</a:t>
            </a:r>
          </a:p>
        </p:txBody>
      </p:sp>
      <p:cxnSp>
        <p:nvCxnSpPr>
          <p:cNvPr id="445" name="Shape 445"/>
          <p:cNvCxnSpPr>
            <a:stCxn id="444" idx="3"/>
            <a:endCxn id="443" idx="2"/>
          </p:cNvCxnSpPr>
          <p:nvPr/>
        </p:nvCxnSpPr>
        <p:spPr>
          <a:xfrm>
            <a:off x="4359049" y="2033577"/>
            <a:ext cx="382500" cy="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stealth" w="lg" len="lg"/>
          </a:ln>
        </p:spPr>
      </p:cxnSp>
      <p:cxnSp>
        <p:nvCxnSpPr>
          <p:cNvPr id="446" name="Shape 446"/>
          <p:cNvCxnSpPr>
            <a:stCxn id="442" idx="2"/>
            <a:endCxn id="444" idx="0"/>
          </p:cNvCxnSpPr>
          <p:nvPr/>
        </p:nvCxnSpPr>
        <p:spPr>
          <a:xfrm>
            <a:off x="4008201" y="1779312"/>
            <a:ext cx="0" cy="155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47" name="Shape 447"/>
          <p:cNvCxnSpPr>
            <a:stCxn id="420" idx="2"/>
            <a:endCxn id="443" idx="1"/>
          </p:cNvCxnSpPr>
          <p:nvPr/>
        </p:nvCxnSpPr>
        <p:spPr>
          <a:xfrm>
            <a:off x="5184373" y="1779311"/>
            <a:ext cx="0" cy="132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8" name="Shape 448"/>
          <p:cNvSpPr/>
          <p:nvPr/>
        </p:nvSpPr>
        <p:spPr>
          <a:xfrm>
            <a:off x="5905573" y="1584655"/>
            <a:ext cx="885599" cy="194656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Action Fact</a:t>
            </a:r>
          </a:p>
        </p:txBody>
      </p:sp>
      <p:cxnSp>
        <p:nvCxnSpPr>
          <p:cNvPr id="449" name="Shape 449"/>
          <p:cNvCxnSpPr>
            <a:stCxn id="444" idx="2"/>
            <a:endCxn id="450" idx="2"/>
          </p:cNvCxnSpPr>
          <p:nvPr/>
        </p:nvCxnSpPr>
        <p:spPr>
          <a:xfrm rot="-5400000" flipH="1">
            <a:off x="5184049" y="956427"/>
            <a:ext cx="600" cy="23523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stealth" w="lg" len="lg"/>
          </a:ln>
        </p:spPr>
      </p:cxnSp>
      <p:sp>
        <p:nvSpPr>
          <p:cNvPr id="450" name="Shape 450"/>
          <p:cNvSpPr/>
          <p:nvPr/>
        </p:nvSpPr>
        <p:spPr>
          <a:xfrm>
            <a:off x="6009699" y="1934877"/>
            <a:ext cx="701699" cy="19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Action</a:t>
            </a:r>
          </a:p>
        </p:txBody>
      </p:sp>
      <p:cxnSp>
        <p:nvCxnSpPr>
          <p:cNvPr id="451" name="Shape 451"/>
          <p:cNvCxnSpPr>
            <a:stCxn id="443" idx="4"/>
            <a:endCxn id="450" idx="1"/>
          </p:cNvCxnSpPr>
          <p:nvPr/>
        </p:nvCxnSpPr>
        <p:spPr>
          <a:xfrm>
            <a:off x="5627174" y="2033638"/>
            <a:ext cx="382500" cy="6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cxnSp>
        <p:nvCxnSpPr>
          <p:cNvPr id="452" name="Shape 452"/>
          <p:cNvCxnSpPr>
            <a:stCxn id="448" idx="2"/>
            <a:endCxn id="450" idx="0"/>
          </p:cNvCxnSpPr>
          <p:nvPr/>
        </p:nvCxnSpPr>
        <p:spPr>
          <a:xfrm>
            <a:off x="6348373" y="1779311"/>
            <a:ext cx="12300" cy="155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3" name="Shape 453"/>
          <p:cNvCxnSpPr>
            <a:stCxn id="440" idx="2"/>
            <a:endCxn id="421" idx="0"/>
          </p:cNvCxnSpPr>
          <p:nvPr/>
        </p:nvCxnSpPr>
        <p:spPr>
          <a:xfrm flipH="1">
            <a:off x="5367521" y="2970733"/>
            <a:ext cx="300" cy="509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4" name="Shape 454"/>
          <p:cNvSpPr txBox="1"/>
          <p:nvPr/>
        </p:nvSpPr>
        <p:spPr>
          <a:xfrm>
            <a:off x="3192899" y="2467062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Runtime Simulation with Perturbation</a:t>
            </a:r>
          </a:p>
        </p:txBody>
      </p:sp>
      <p:sp>
        <p:nvSpPr>
          <p:cNvPr id="455" name="Shape 455"/>
          <p:cNvSpPr/>
          <p:nvPr/>
        </p:nvSpPr>
        <p:spPr>
          <a:xfrm>
            <a:off x="4131425" y="4671370"/>
            <a:ext cx="701700" cy="16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#1</a:t>
            </a:r>
          </a:p>
        </p:txBody>
      </p:sp>
      <p:sp>
        <p:nvSpPr>
          <p:cNvPr id="456" name="Shape 456"/>
          <p:cNvSpPr/>
          <p:nvPr/>
        </p:nvSpPr>
        <p:spPr>
          <a:xfrm rot="5400000">
            <a:off x="5700150" y="1680125"/>
            <a:ext cx="231300" cy="524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7" name="Shape 457"/>
          <p:cNvCxnSpPr>
            <a:endCxn id="458" idx="1"/>
          </p:cNvCxnSpPr>
          <p:nvPr/>
        </p:nvCxnSpPr>
        <p:spPr>
          <a:xfrm rot="5400000">
            <a:off x="3616600" y="4408980"/>
            <a:ext cx="1212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9" name="Shape 459"/>
          <p:cNvCxnSpPr>
            <a:stCxn id="458" idx="3"/>
            <a:endCxn id="455" idx="1"/>
          </p:cNvCxnSpPr>
          <p:nvPr/>
        </p:nvCxnSpPr>
        <p:spPr>
          <a:xfrm rot="-5400000" flipH="1">
            <a:off x="3858550" y="4482330"/>
            <a:ext cx="82200" cy="4635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460" name="Shape 460"/>
          <p:cNvSpPr/>
          <p:nvPr/>
        </p:nvSpPr>
        <p:spPr>
          <a:xfrm>
            <a:off x="3909137" y="4221369"/>
            <a:ext cx="1146300" cy="177114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Model Commit</a:t>
            </a:r>
          </a:p>
        </p:txBody>
      </p:sp>
      <p:sp>
        <p:nvSpPr>
          <p:cNvPr id="458" name="Shape 458"/>
          <p:cNvSpPr/>
          <p:nvPr/>
        </p:nvSpPr>
        <p:spPr>
          <a:xfrm>
            <a:off x="3208450" y="4478880"/>
            <a:ext cx="918900" cy="1941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Store #1</a:t>
            </a:r>
          </a:p>
        </p:txBody>
      </p:sp>
      <p:cxnSp>
        <p:nvCxnSpPr>
          <p:cNvPr id="461" name="Shape 461"/>
          <p:cNvCxnSpPr>
            <a:stCxn id="460" idx="2"/>
            <a:endCxn id="455" idx="0"/>
          </p:cNvCxnSpPr>
          <p:nvPr/>
        </p:nvCxnSpPr>
        <p:spPr>
          <a:xfrm>
            <a:off x="4482287" y="4398483"/>
            <a:ext cx="0" cy="273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3192499" y="3915225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Model Perturbation : Human in the Loop</a:t>
            </a:r>
          </a:p>
        </p:txBody>
      </p:sp>
      <p:sp>
        <p:nvSpPr>
          <p:cNvPr id="463" name="Shape 463"/>
          <p:cNvSpPr/>
          <p:nvPr/>
        </p:nvSpPr>
        <p:spPr>
          <a:xfrm>
            <a:off x="5924337" y="4221369"/>
            <a:ext cx="1240275" cy="177114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Candidate Commit</a:t>
            </a:r>
          </a:p>
        </p:txBody>
      </p:sp>
      <p:sp>
        <p:nvSpPr>
          <p:cNvPr id="464" name="Shape 464"/>
          <p:cNvSpPr/>
          <p:nvPr/>
        </p:nvSpPr>
        <p:spPr>
          <a:xfrm>
            <a:off x="7010247" y="1584655"/>
            <a:ext cx="1033200" cy="194656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Fact</a:t>
            </a:r>
          </a:p>
        </p:txBody>
      </p:sp>
      <p:cxnSp>
        <p:nvCxnSpPr>
          <p:cNvPr id="465" name="Shape 465"/>
          <p:cNvCxnSpPr>
            <a:stCxn id="450" idx="3"/>
            <a:endCxn id="464" idx="2"/>
          </p:cNvCxnSpPr>
          <p:nvPr/>
        </p:nvCxnSpPr>
        <p:spPr>
          <a:xfrm rot="10800000" flipH="1">
            <a:off x="6711399" y="1779177"/>
            <a:ext cx="815400" cy="2544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6" name="Shape 466"/>
          <p:cNvSpPr/>
          <p:nvPr/>
        </p:nvSpPr>
        <p:spPr>
          <a:xfrm>
            <a:off x="5930050" y="4671373"/>
            <a:ext cx="701700" cy="16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#2</a:t>
            </a:r>
          </a:p>
        </p:txBody>
      </p:sp>
      <p:cxnSp>
        <p:nvCxnSpPr>
          <p:cNvPr id="467" name="Shape 467"/>
          <p:cNvCxnSpPr>
            <a:endCxn id="468" idx="1"/>
          </p:cNvCxnSpPr>
          <p:nvPr/>
        </p:nvCxnSpPr>
        <p:spPr>
          <a:xfrm rot="5400000">
            <a:off x="5380138" y="4427421"/>
            <a:ext cx="1212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9" name="Shape 469"/>
          <p:cNvCxnSpPr>
            <a:stCxn id="468" idx="3"/>
            <a:endCxn id="466" idx="1"/>
          </p:cNvCxnSpPr>
          <p:nvPr/>
        </p:nvCxnSpPr>
        <p:spPr>
          <a:xfrm rot="-5400000" flipH="1">
            <a:off x="5648938" y="4473921"/>
            <a:ext cx="63600" cy="4986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468" name="Shape 468"/>
          <p:cNvSpPr/>
          <p:nvPr/>
        </p:nvSpPr>
        <p:spPr>
          <a:xfrm>
            <a:off x="4971988" y="4497321"/>
            <a:ext cx="918900" cy="1941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Store #2</a:t>
            </a:r>
          </a:p>
        </p:txBody>
      </p:sp>
      <p:cxnSp>
        <p:nvCxnSpPr>
          <p:cNvPr id="470" name="Shape 470"/>
          <p:cNvCxnSpPr>
            <a:stCxn id="466" idx="3"/>
            <a:endCxn id="463" idx="2"/>
          </p:cNvCxnSpPr>
          <p:nvPr/>
        </p:nvCxnSpPr>
        <p:spPr>
          <a:xfrm rot="10800000">
            <a:off x="6544450" y="4398373"/>
            <a:ext cx="87300" cy="356700"/>
          </a:xfrm>
          <a:prstGeom prst="curvedConnector4">
            <a:avLst>
              <a:gd name="adj1" fmla="val -272766"/>
              <a:gd name="adj2" fmla="val 61721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5017209" y="5942800"/>
            <a:ext cx="7017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DAS</a:t>
            </a:r>
          </a:p>
        </p:txBody>
      </p:sp>
      <p:sp>
        <p:nvSpPr>
          <p:cNvPr id="472" name="Shape 472"/>
          <p:cNvSpPr/>
          <p:nvPr/>
        </p:nvSpPr>
        <p:spPr>
          <a:xfrm>
            <a:off x="6824402" y="5942800"/>
            <a:ext cx="7503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Sensor</a:t>
            </a:r>
          </a:p>
        </p:txBody>
      </p:sp>
      <p:sp>
        <p:nvSpPr>
          <p:cNvPr id="473" name="Shape 473"/>
          <p:cNvSpPr/>
          <p:nvPr/>
        </p:nvSpPr>
        <p:spPr>
          <a:xfrm rot="5400000">
            <a:off x="5680838" y="2714562"/>
            <a:ext cx="271500" cy="524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4" name="Shape 474"/>
          <p:cNvCxnSpPr>
            <a:stCxn id="472" idx="3"/>
            <a:endCxn id="475" idx="2"/>
          </p:cNvCxnSpPr>
          <p:nvPr/>
        </p:nvCxnSpPr>
        <p:spPr>
          <a:xfrm rot="10800000" flipH="1">
            <a:off x="7574702" y="5441800"/>
            <a:ext cx="238200" cy="6312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6" name="Shape 476"/>
          <p:cNvCxnSpPr>
            <a:endCxn id="477" idx="1"/>
          </p:cNvCxnSpPr>
          <p:nvPr/>
        </p:nvCxnSpPr>
        <p:spPr>
          <a:xfrm rot="5400000">
            <a:off x="4592668" y="5532534"/>
            <a:ext cx="1281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8" name="Shape 478"/>
          <p:cNvCxnSpPr>
            <a:stCxn id="477" idx="3"/>
            <a:endCxn id="471" idx="1"/>
          </p:cNvCxnSpPr>
          <p:nvPr/>
        </p:nvCxnSpPr>
        <p:spPr>
          <a:xfrm rot="-5400000" flipH="1">
            <a:off x="4701568" y="5757234"/>
            <a:ext cx="261600" cy="3699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475" name="Shape 475"/>
          <p:cNvSpPr/>
          <p:nvPr/>
        </p:nvSpPr>
        <p:spPr>
          <a:xfrm>
            <a:off x="7296265" y="5254526"/>
            <a:ext cx="1033197" cy="187411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Scenario</a:t>
            </a:r>
          </a:p>
        </p:txBody>
      </p:sp>
      <p:sp>
        <p:nvSpPr>
          <p:cNvPr id="479" name="Shape 479"/>
          <p:cNvSpPr/>
          <p:nvPr/>
        </p:nvSpPr>
        <p:spPr>
          <a:xfrm>
            <a:off x="4959387" y="5254525"/>
            <a:ext cx="817668" cy="187413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Scenario</a:t>
            </a:r>
          </a:p>
        </p:txBody>
      </p:sp>
      <p:sp>
        <p:nvSpPr>
          <p:cNvPr id="477" name="Shape 477"/>
          <p:cNvSpPr/>
          <p:nvPr/>
        </p:nvSpPr>
        <p:spPr>
          <a:xfrm>
            <a:off x="4238518" y="5605884"/>
            <a:ext cx="817800" cy="2055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RDF View</a:t>
            </a:r>
          </a:p>
        </p:txBody>
      </p:sp>
      <p:cxnSp>
        <p:nvCxnSpPr>
          <p:cNvPr id="480" name="Shape 480"/>
          <p:cNvCxnSpPr>
            <a:stCxn id="479" idx="2"/>
            <a:endCxn id="471" idx="0"/>
          </p:cNvCxnSpPr>
          <p:nvPr/>
        </p:nvCxnSpPr>
        <p:spPr>
          <a:xfrm flipH="1">
            <a:off x="5367921" y="5441939"/>
            <a:ext cx="300" cy="501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81" name="Shape 481"/>
          <p:cNvSpPr txBox="1"/>
          <p:nvPr/>
        </p:nvSpPr>
        <p:spPr>
          <a:xfrm>
            <a:off x="3193299" y="4929562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Runtime Perturbation : Change to Environment</a:t>
            </a:r>
          </a:p>
        </p:txBody>
      </p:sp>
      <p:cxnSp>
        <p:nvCxnSpPr>
          <p:cNvPr id="482" name="Shape 482"/>
          <p:cNvCxnSpPr>
            <a:stCxn id="471" idx="3"/>
            <a:endCxn id="483" idx="2"/>
          </p:cNvCxnSpPr>
          <p:nvPr/>
        </p:nvCxnSpPr>
        <p:spPr>
          <a:xfrm rot="10800000" flipH="1">
            <a:off x="5718909" y="5441800"/>
            <a:ext cx="642300" cy="6312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4" name="Shape 484"/>
          <p:cNvSpPr/>
          <p:nvPr/>
        </p:nvSpPr>
        <p:spPr>
          <a:xfrm>
            <a:off x="3467601" y="5922175"/>
            <a:ext cx="7017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Provision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3301853" y="5254526"/>
            <a:ext cx="1033197" cy="187411"/>
          </a:xfrm>
          <a:prstGeom prst="flowChartOnlineStorage">
            <a:avLst/>
          </a:prstGeom>
          <a:solidFill>
            <a:srgbClr val="D9D9D9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New Package</a:t>
            </a:r>
          </a:p>
        </p:txBody>
      </p:sp>
      <p:cxnSp>
        <p:nvCxnSpPr>
          <p:cNvPr id="486" name="Shape 486"/>
          <p:cNvCxnSpPr>
            <a:stCxn id="485" idx="2"/>
            <a:endCxn id="484" idx="0"/>
          </p:cNvCxnSpPr>
          <p:nvPr/>
        </p:nvCxnSpPr>
        <p:spPr>
          <a:xfrm>
            <a:off x="3818452" y="5441938"/>
            <a:ext cx="0" cy="4803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83" name="Shape 483"/>
          <p:cNvSpPr/>
          <p:nvPr/>
        </p:nvSpPr>
        <p:spPr>
          <a:xfrm>
            <a:off x="5844715" y="5254526"/>
            <a:ext cx="1033197" cy="187411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Package</a:t>
            </a:r>
          </a:p>
        </p:txBody>
      </p:sp>
      <p:cxnSp>
        <p:nvCxnSpPr>
          <p:cNvPr id="487" name="Shape 487"/>
          <p:cNvCxnSpPr>
            <a:endCxn id="472" idx="1"/>
          </p:cNvCxnSpPr>
          <p:nvPr/>
        </p:nvCxnSpPr>
        <p:spPr>
          <a:xfrm>
            <a:off x="6476402" y="6067000"/>
            <a:ext cx="348000" cy="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8" name="Shape 488"/>
          <p:cNvSpPr/>
          <p:nvPr/>
        </p:nvSpPr>
        <p:spPr>
          <a:xfrm>
            <a:off x="7230088" y="4494196"/>
            <a:ext cx="918900" cy="1941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TinkerPop3</a:t>
            </a:r>
          </a:p>
        </p:txBody>
      </p:sp>
      <p:cxnSp>
        <p:nvCxnSpPr>
          <p:cNvPr id="489" name="Shape 489"/>
          <p:cNvCxnSpPr>
            <a:endCxn id="488" idx="1"/>
          </p:cNvCxnSpPr>
          <p:nvPr/>
        </p:nvCxnSpPr>
        <p:spPr>
          <a:xfrm rot="5400000">
            <a:off x="7641538" y="4393696"/>
            <a:ext cx="148500" cy="5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0" name="Shape 490"/>
          <p:cNvSpPr/>
          <p:nvPr/>
        </p:nvSpPr>
        <p:spPr>
          <a:xfrm>
            <a:off x="8149000" y="4727698"/>
            <a:ext cx="701700" cy="16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Gephi</a:t>
            </a:r>
          </a:p>
        </p:txBody>
      </p:sp>
      <p:cxnSp>
        <p:nvCxnSpPr>
          <p:cNvPr id="491" name="Shape 491"/>
          <p:cNvCxnSpPr>
            <a:stCxn id="488" idx="3"/>
            <a:endCxn id="490" idx="1"/>
          </p:cNvCxnSpPr>
          <p:nvPr/>
        </p:nvCxnSpPr>
        <p:spPr>
          <a:xfrm rot="-5400000" flipH="1">
            <a:off x="7857838" y="4519996"/>
            <a:ext cx="123000" cy="4596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3199"/>
            <a:ext cx="640200" cy="6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25" y="203200"/>
            <a:ext cx="885725" cy="6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1802162" y="127200"/>
            <a:ext cx="5094300" cy="794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b="1" dirty="0" err="1">
                <a:solidFill>
                  <a:srgbClr val="EFEFEF"/>
                </a:solidFill>
              </a:rPr>
              <a:t>IMMoRTALS</a:t>
            </a:r>
            <a:r>
              <a:rPr lang="en" sz="1400" b="1" dirty="0">
                <a:solidFill>
                  <a:srgbClr val="EFEFEF"/>
                </a:solidFill>
              </a:rPr>
              <a:t> Ecosystem: Environment Definition</a:t>
            </a: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EFEFEF"/>
                </a:solidFill>
              </a:rPr>
              <a:t>Doug Schmidt, Fred </a:t>
            </a:r>
            <a:r>
              <a:rPr lang="en" sz="1100" dirty="0" err="1" smtClean="0">
                <a:solidFill>
                  <a:srgbClr val="EFEFEF"/>
                </a:solidFill>
              </a:rPr>
              <a:t>Eisele</a:t>
            </a:r>
            <a:r>
              <a:rPr lang="en-US" sz="1100" dirty="0" smtClean="0">
                <a:solidFill>
                  <a:srgbClr val="EFEFEF"/>
                </a:solidFill>
              </a:rPr>
              <a:t>, Jules White</a:t>
            </a:r>
            <a:endParaRPr lang="en" sz="1100" dirty="0">
              <a:solidFill>
                <a:srgbClr val="EFEFEF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EFEFEF"/>
                </a:solidFill>
              </a:rPr>
              <a:t>Institute for Software Integrated Systems / EECS Dept. / Vanderbilt University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6200" y="1045500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Motivation and Goals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3085362" y="1045500"/>
            <a:ext cx="6900" cy="517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52275" y="2605141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Approach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92499" y="1064200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 smtClean="0">
                <a:solidFill>
                  <a:srgbClr val="EFEFEF"/>
                </a:solidFill>
              </a:rPr>
              <a:t>CURE: Constraint-based Conflict Resolution Optimization</a:t>
            </a:r>
            <a:endParaRPr lang="en" sz="1100" b="1" dirty="0">
              <a:solidFill>
                <a:srgbClr val="EFEFEF"/>
              </a:solidFill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4681999" y="6395125"/>
            <a:ext cx="44211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/>
              <a:t>Interfaces, Models and Monitoring for Resource Aware Transformations that Augment the Lifecycle of Systems (IMMoRTALS)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26400" y="1281900"/>
            <a:ext cx="3059100" cy="11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980000"/>
                </a:solidFill>
              </a:rPr>
              <a:t>Conflicts Between Models / Decisions are Inevitable</a:t>
            </a:r>
            <a:endParaRPr lang="en" sz="800" dirty="0">
              <a:solidFill>
                <a:srgbClr val="980000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solidFill>
                  <a:schemeClr val="dk1"/>
                </a:solidFill>
              </a:rPr>
              <a:t>How </a:t>
            </a:r>
            <a:r>
              <a:rPr lang="en-US" sz="800" dirty="0" smtClean="0">
                <a:solidFill>
                  <a:schemeClr val="dk1"/>
                </a:solidFill>
              </a:rPr>
              <a:t>do you handle real-world conflicts between multiple goals?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How do you optimally resolve conflicts across complex constraint systems?</a:t>
            </a:r>
            <a:endParaRPr lang="en" sz="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980000"/>
                </a:solidFill>
              </a:rPr>
              <a:t>Resolution Not Always Possible in a Single Step</a:t>
            </a:r>
            <a:endParaRPr lang="en" sz="800" dirty="0">
              <a:solidFill>
                <a:srgbClr val="980000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Reaching a valid configuration / state may take multiple steps and require ensuring intermediate constraints are met</a:t>
            </a:r>
            <a:r>
              <a:rPr lang="en-US" sz="800" dirty="0">
                <a:solidFill>
                  <a:schemeClr val="dk1"/>
                </a:solidFill>
              </a:rPr>
              <a:t>.</a:t>
            </a:r>
            <a:endParaRPr lang="en" sz="800" dirty="0">
              <a:solidFill>
                <a:schemeClr val="dk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52275" y="2856381"/>
            <a:ext cx="2866200" cy="21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980000"/>
                </a:solidFill>
              </a:rPr>
              <a:t>Constraint Resolution is Framed as an Optimization Problem</a:t>
            </a:r>
            <a:endParaRPr lang="en" sz="800" dirty="0">
              <a:solidFill>
                <a:srgbClr val="980000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Solve for optimal set of changes to generate valid configurations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Define real-valued objectives to maximize / minimize (e.g., memory, cost, total changes)</a:t>
            </a:r>
            <a:endParaRPr lang="en" sz="8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980000"/>
                </a:solidFill>
              </a:rPr>
              <a:t>Ability to Optimally Plan Evolution Between Configurations</a:t>
            </a:r>
            <a:endParaRPr lang="en-US" sz="800" dirty="0">
              <a:solidFill>
                <a:srgbClr val="980000"/>
              </a:solidFill>
            </a:endParaRPr>
          </a:p>
          <a:p>
            <a:pPr marL="114300" lvl="0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</a:rPr>
              <a:t>Plan evolution over a series of epochs and provide changing “point constraints” to adhere to over time</a:t>
            </a:r>
          </a:p>
          <a:p>
            <a:pPr marL="114300" lvl="0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</a:rPr>
              <a:t>Evolve from invalid to valid states or from less optimal to more optimal states</a:t>
            </a:r>
          </a:p>
          <a:p>
            <a:pPr marL="114300" lvl="0">
              <a:lnSpc>
                <a:spcPct val="115000"/>
              </a:lnSpc>
            </a:pPr>
            <a:r>
              <a:rPr lang="en-US" sz="800" dirty="0" smtClean="0">
                <a:solidFill>
                  <a:schemeClr val="dk1"/>
                </a:solidFill>
              </a:rPr>
              <a:t>Define objectives for optimization that vary over time to ensure optimal timing of changes</a:t>
            </a:r>
          </a:p>
          <a:p>
            <a:pPr marL="114300" lvl="0">
              <a:lnSpc>
                <a:spcPct val="115000"/>
              </a:lnSpc>
            </a:pPr>
            <a:endParaRPr lang="en-US" sz="800" dirty="0" smtClean="0">
              <a:solidFill>
                <a:schemeClr val="dk1"/>
              </a:solidFill>
            </a:endParaRPr>
          </a:p>
          <a:p>
            <a:pPr marL="114300">
              <a:lnSpc>
                <a:spcPct val="115000"/>
              </a:lnSpc>
            </a:pPr>
            <a:r>
              <a:rPr lang="en-US" sz="700" dirty="0" smtClean="0"/>
              <a:t>Jules </a:t>
            </a:r>
            <a:r>
              <a:rPr lang="en-US" sz="700" dirty="0"/>
              <a:t>White, David Benavides, </a:t>
            </a:r>
            <a:r>
              <a:rPr lang="en-US" sz="700" dirty="0" err="1"/>
              <a:t>Tripti</a:t>
            </a:r>
            <a:r>
              <a:rPr lang="en-US" sz="700" dirty="0"/>
              <a:t> </a:t>
            </a:r>
            <a:r>
              <a:rPr lang="en-US" sz="700" dirty="0" err="1"/>
              <a:t>Saxena</a:t>
            </a:r>
            <a:r>
              <a:rPr lang="en-US" sz="700" dirty="0"/>
              <a:t>, Brian Dougherty, Douglas C. Schmidt, Jose A. Galindo, Evolving Feature Model Configurations in Software Product Lines, Journal of Software and Systems, Volume 87, pp. 119-136, </a:t>
            </a:r>
            <a:r>
              <a:rPr lang="en-US" sz="700" dirty="0" smtClean="0"/>
              <a:t>2014</a:t>
            </a:r>
          </a:p>
          <a:p>
            <a:pPr marL="114300">
              <a:lnSpc>
                <a:spcPct val="115000"/>
              </a:lnSpc>
            </a:pPr>
            <a:endParaRPr lang="en-US" sz="700" dirty="0" smtClean="0"/>
          </a:p>
          <a:p>
            <a:pPr marL="114300">
              <a:lnSpc>
                <a:spcPct val="115000"/>
              </a:lnSpc>
            </a:pPr>
            <a:r>
              <a:rPr lang="en-US" sz="700" dirty="0"/>
              <a:t>Jules White, David Benavides, Douglas C. Schmidt, Pablo Trinidad, Antonio Ruiz-Cortes, Brian </a:t>
            </a:r>
            <a:r>
              <a:rPr lang="en-US" sz="700" dirty="0" err="1"/>
              <a:t>Doughtery</a:t>
            </a:r>
            <a:r>
              <a:rPr lang="en-US" sz="700" dirty="0"/>
              <a:t>, Automated Diagnosis of Feature Model Configurations, Journal of Systems and Software, Volume 83, Number 7, pgs. 1094-1107, July, </a:t>
            </a:r>
            <a:r>
              <a:rPr lang="en-US" sz="700" dirty="0" smtClean="0"/>
              <a:t>2010</a:t>
            </a:r>
          </a:p>
          <a:p>
            <a:pPr marL="114300">
              <a:lnSpc>
                <a:spcPct val="115000"/>
              </a:lnSpc>
            </a:pPr>
            <a:endParaRPr lang="en-US" sz="700" dirty="0"/>
          </a:p>
          <a:p>
            <a:pPr marL="114300">
              <a:lnSpc>
                <a:spcPct val="115000"/>
              </a:lnSpc>
            </a:pPr>
            <a:r>
              <a:rPr lang="en-US" sz="700" dirty="0"/>
              <a:t>Jules White, Brian </a:t>
            </a:r>
            <a:r>
              <a:rPr lang="en-US" sz="700" dirty="0" err="1"/>
              <a:t>Doughtery</a:t>
            </a:r>
            <a:r>
              <a:rPr lang="en-US" sz="700" dirty="0"/>
              <a:t>, Douglas C. Schmidt, Selecting Highly Optimal Architectural Feature Sets with Filtered Cartesian Flattening, Journal of Systems and Software, August 2009, Volume 82, Number 8, Pages 1268-1284</a:t>
            </a:r>
          </a:p>
          <a:p>
            <a:pPr marL="114300">
              <a:lnSpc>
                <a:spcPct val="115000"/>
              </a:lnSpc>
            </a:pPr>
            <a:endParaRPr lang="en-US" sz="700" dirty="0"/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800" dirty="0">
              <a:solidFill>
                <a:schemeClr val="dk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</a:endParaRPr>
          </a:p>
        </p:txBody>
      </p:sp>
      <p:pic>
        <p:nvPicPr>
          <p:cNvPr id="87" name="Shape 533" descr="Screen Shot 2017-01-24 at 5.31.13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224" y="1300600"/>
            <a:ext cx="5838719" cy="5041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328148" y="1721226"/>
            <a:ext cx="4450976" cy="107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779124" y="2521324"/>
            <a:ext cx="968187" cy="122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9882" y="4074465"/>
            <a:ext cx="484094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Memory </a:t>
            </a:r>
            <a:r>
              <a:rPr lang="en-US" sz="500" b="1" smtClean="0"/>
              <a:t>Budget Exceeded</a:t>
            </a:r>
            <a:endParaRPr lang="en-US" sz="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151224" y="4011712"/>
            <a:ext cx="592475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b="1" smtClean="0"/>
              <a:t>Configuration Constraints Violated</a:t>
            </a:r>
            <a:endParaRPr lang="en-US" sz="5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523789" y="4047569"/>
            <a:ext cx="5386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smtClean="0"/>
              <a:t>Step 1</a:t>
            </a:r>
            <a:endParaRPr 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641654" y="5096435"/>
            <a:ext cx="361453" cy="122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5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636702" y="4048013"/>
            <a:ext cx="49596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smtClean="0"/>
              <a:t>Step 2</a:t>
            </a:r>
            <a:endParaRPr lang="en-US" sz="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762260" y="4047569"/>
            <a:ext cx="5386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Step 3</a:t>
            </a:r>
            <a:endParaRPr 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679507" y="4047569"/>
            <a:ext cx="5386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Step 4</a:t>
            </a:r>
            <a:endParaRPr lang="en-US" sz="800" b="1" dirty="0"/>
          </a:p>
        </p:txBody>
      </p:sp>
      <p:sp>
        <p:nvSpPr>
          <p:cNvPr id="4" name="Rectangle 3"/>
          <p:cNvSpPr/>
          <p:nvPr/>
        </p:nvSpPr>
        <p:spPr>
          <a:xfrm>
            <a:off x="5755341" y="5150225"/>
            <a:ext cx="2312894" cy="6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9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659</Words>
  <Application>Microsoft Macintosh PowerPoint</Application>
  <PresentationFormat>On-screen Show (4:3)</PresentationFormat>
  <Paragraphs>107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Arial Narrow</vt:lpstr>
      <vt:lpstr>Source Code Pro</vt:lpstr>
      <vt:lpstr>Noto Sans Symbols</vt:lpstr>
      <vt:lpstr>Consolas</vt:lpstr>
      <vt:lpstr>Arial</vt:lpstr>
      <vt:lpstr>Amatic SC</vt:lpstr>
      <vt:lpstr>simple-light-2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Meeting : 2016 July </dc:title>
  <cp:lastModifiedBy>5404948965</cp:lastModifiedBy>
  <cp:revision>4</cp:revision>
  <dcterms:modified xsi:type="dcterms:W3CDTF">2017-01-28T20:53:08Z</dcterms:modified>
</cp:coreProperties>
</file>