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3" r:id="rId4"/>
    <p:sldId id="258" r:id="rId5"/>
    <p:sldId id="260" r:id="rId6"/>
    <p:sldId id="264" r:id="rId7"/>
    <p:sldId id="261" r:id="rId8"/>
    <p:sldId id="288" r:id="rId9"/>
    <p:sldId id="290" r:id="rId10"/>
    <p:sldId id="269" r:id="rId11"/>
    <p:sldId id="289" r:id="rId12"/>
    <p:sldId id="268" r:id="rId13"/>
    <p:sldId id="272" r:id="rId14"/>
    <p:sldId id="291" r:id="rId15"/>
    <p:sldId id="262" r:id="rId16"/>
    <p:sldId id="263" r:id="rId17"/>
    <p:sldId id="286" r:id="rId18"/>
    <p:sldId id="287" r:id="rId19"/>
    <p:sldId id="280" r:id="rId20"/>
    <p:sldId id="281" r:id="rId21"/>
    <p:sldId id="282" r:id="rId22"/>
    <p:sldId id="283" r:id="rId23"/>
    <p:sldId id="284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aroudene, Hakima" initials="IH" lastIdx="2" clrIdx="0">
    <p:extLst>
      <p:ext uri="{19B8F6BF-5375-455C-9EA6-DF929625EA0E}">
        <p15:presenceInfo xmlns:p15="http://schemas.microsoft.com/office/powerpoint/2012/main" userId="S-1-5-21-198907637-534721763-1392588124-100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2" autoAdjust="0"/>
    <p:restoredTop sz="81244" autoAdjust="0"/>
  </p:normalViewPr>
  <p:slideViewPr>
    <p:cSldViewPr snapToGrid="0">
      <p:cViewPr varScale="1">
        <p:scale>
          <a:sx n="97" d="100"/>
          <a:sy n="97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9247E-3C48-4204-8241-F0E71B9DBEF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828B-22D7-4F93-A875-6EEC830C3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8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5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2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C828B-22D7-4F93-A875-6EEC830C33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23D7-F8C0-407A-A544-B1039701E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24009-13A1-4F1B-91F9-502824EF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2D08-40C5-4DB6-B131-66351688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796C-E28B-476F-816F-2AD0DF12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63D6-1085-42C1-8208-1F7E4985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FFA2-26BE-4ACD-8F2D-4743C13D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1E85-6E78-422F-BA2A-919D5396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F8F36-ADCE-4AFA-9068-01335AAF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DCE8-FA28-4531-B017-79C10E8B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EAC7-8981-4EBB-AA50-0F86333E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B3E53-BF2D-4F94-89A8-AF2C1BCAF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DB577-E00C-4746-8023-E0BAA2CA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95BF-36AA-4900-B3CD-BE31163F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E522-EAE4-4EEB-B77B-393153C5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91A8-8EEF-4187-A6F6-CDBBDF79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87FF-5596-4802-9EF4-31E11EC1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8BA2-97BC-4A6B-8C75-61673030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6218-E596-4DED-BD89-A787D54D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40B6-DF85-4D11-BAB7-19E5C4ED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FCFC-617A-4F11-A73F-013B774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7CC-379B-48BA-ACC9-A90DD7CB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93327-131D-4AA4-82A3-4FAAF850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D18C-E5AE-46FF-B4F0-598A7503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F389-017C-47F8-BEF0-C73ED4CF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B7EE-2532-4CB4-8822-19D25A19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A882-77B5-412F-A4C3-52A6EFAD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6F5E-00DA-4977-A02C-8FB411DF8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27074-D8AC-4175-9C84-5EA079464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C819-E5C2-425E-AF11-F50AFD50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BFD90-06E0-4BA8-84EF-0EA013FC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F20E3-9991-4281-9E9C-6269660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F6F5-A4BC-4947-89FD-470C66F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D44C-EF64-4C89-91B5-B5B655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E34D-0393-4982-8DE2-FAA55493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DAB61-EDC0-42DE-84AD-002B44105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72AFB-288C-4509-BD9B-D3B979360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F530E-7F69-478B-8A02-46317B1C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B1E33-C985-4BD3-BE58-5B86DFA4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FF629-B906-428A-8A3F-ADCC2A1A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8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08FF-B6E8-470A-9DD4-E9A137B1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B992C-B08A-4D9C-9F24-18037EA1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07160-BB0D-422A-B792-BD461298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2245-1AC5-434B-9C14-70695A35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04FC5-0219-4F2F-9628-12ED79AB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941E4-66EE-4A60-8A48-5E081E57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229B0-BB85-4DAC-B43F-20FB1BD0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8A8A-2A04-4D8F-B510-7A7BDCEA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64B-0BB7-4FC8-A710-3A4782A4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4FFAF-C0EC-427E-932C-9DAF0A8A0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2D77-3D45-4799-BE3E-B6EA08D0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C7E34-1CA9-4A7E-AF45-A0F03236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7FEDA-5162-4A88-A607-7A5FBB09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BD27-4428-430C-85FF-18950433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0EAC6-9CCA-44D0-BA5A-FF16E7CC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522F5-54B5-41E9-8161-1A6C24F1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ABAF-8FBE-4333-A472-BAEF17C8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7263-650E-47D7-874F-E643FBA6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7B9BD-3E7B-46A2-BC11-7DBEDB19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A3DA-CB09-40F2-8362-741DC9AE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E6759-D900-49E7-9932-16E76E22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F0CD-CBBE-488C-B0A6-107215BC9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5500-DB08-4EE8-9353-A18F31B6B40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56E2-199C-4AFC-8BC7-9D050B4BC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9F29B-6064-4678-AE35-806A34CC0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3E1D-5B64-4851-9831-C612FFDC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tic.mil/dtic/tr/fulltext/u2/a044327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C62E-ECD6-4CAB-BF87-1B936377B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BRASS </a:t>
            </a:r>
            <a:br>
              <a:rPr lang="en-US" dirty="0"/>
            </a:br>
            <a:r>
              <a:rPr lang="en-US" dirty="0"/>
              <a:t>Scenario 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A46B22-90C7-4F29-AD38-0EF324BFB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Failure</a:t>
            </a:r>
          </a:p>
          <a:p>
            <a:r>
              <a:rPr lang="en-US" dirty="0"/>
              <a:t>Structural Strain Test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D3539-D0E6-4262-8C02-F17980A1951F}"/>
              </a:ext>
            </a:extLst>
          </p:cNvPr>
          <p:cNvSpPr txBox="1"/>
          <p:nvPr/>
        </p:nvSpPr>
        <p:spPr>
          <a:xfrm>
            <a:off x="6283569" y="6111223"/>
            <a:ext cx="578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 flight test that occurred in February 1977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8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FC1-1622-4803-A89B-5A946C0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 Value Function</a:t>
            </a:r>
            <a:br>
              <a:rPr lang="en-US" dirty="0"/>
            </a:br>
            <a:r>
              <a:rPr lang="en-US" dirty="0"/>
              <a:t>Instantaneous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94714-6EBE-4630-87CA-C3128AABB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Device sample rate increases as number of inputs decreases</a:t>
            </a:r>
          </a:p>
          <a:p>
            <a:r>
              <a:rPr lang="en-US" dirty="0"/>
              <a:t>Individual input value goes up with higher sample rates</a:t>
            </a:r>
          </a:p>
          <a:p>
            <a:endParaRPr lang="en-US" dirty="0"/>
          </a:p>
          <a:p>
            <a:r>
              <a:rPr lang="en-US" dirty="0"/>
              <a:t>Working – 3 inputs, all on</a:t>
            </a:r>
          </a:p>
          <a:p>
            <a:r>
              <a:rPr lang="en-US" dirty="0"/>
              <a:t>Broken – 3 inputs, 2 on</a:t>
            </a:r>
          </a:p>
          <a:p>
            <a:r>
              <a:rPr lang="en-US" dirty="0"/>
              <a:t>Adapted – 2 inputs, all 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98A076-B901-4175-BD06-1621E3304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5155"/>
            <a:ext cx="5181600" cy="36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9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9AB8-52B2-41F1-A035-C0DE8768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Program Value Function</a:t>
            </a:r>
            <a:br>
              <a:rPr lang="en-US" dirty="0"/>
            </a:br>
            <a:r>
              <a:rPr lang="en-US" dirty="0"/>
              <a:t>Cumulative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07337-38CE-4D3B-AF6F-F34AACC2E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16" y="1825625"/>
            <a:ext cx="6033368" cy="4351338"/>
          </a:xfrm>
        </p:spPr>
      </p:pic>
    </p:spTree>
    <p:extLst>
      <p:ext uri="{BB962C8B-B14F-4D97-AF65-F5344CB8AC3E}">
        <p14:creationId xmlns:p14="http://schemas.microsoft.com/office/powerpoint/2010/main" val="52990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FC1-1622-4803-A89B-5A946C0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1AC3-C2EB-42C1-8A54-B1075568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the future uncertainties in achieving the test mission within the defined cost and schedule constraints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177B9C3-8C51-4E96-8825-B1B6BEF643C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61755483"/>
              </p:ext>
            </p:extLst>
          </p:nvPr>
        </p:nvGraphicFramePr>
        <p:xfrm>
          <a:off x="1952626" y="2883852"/>
          <a:ext cx="7867652" cy="370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867652">
                  <a:extLst>
                    <a:ext uri="{9D8B030D-6E8A-4147-A177-3AD203B41FA5}">
                      <a16:colId xmlns:a16="http://schemas.microsoft.com/office/drawing/2014/main" val="299610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Probability that a particular event will occur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103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8753F2-3B2B-420D-9775-4D780DD36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25870"/>
              </p:ext>
            </p:extLst>
          </p:nvPr>
        </p:nvGraphicFramePr>
        <p:xfrm>
          <a:off x="1952626" y="3254692"/>
          <a:ext cx="786765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6844">
                  <a:extLst>
                    <a:ext uri="{9D8B030D-6E8A-4147-A177-3AD203B41FA5}">
                      <a16:colId xmlns:a16="http://schemas.microsoft.com/office/drawing/2014/main" val="3651166334"/>
                    </a:ext>
                  </a:extLst>
                </a:gridCol>
                <a:gridCol w="1513751">
                  <a:extLst>
                    <a:ext uri="{9D8B030D-6E8A-4147-A177-3AD203B41FA5}">
                      <a16:colId xmlns:a16="http://schemas.microsoft.com/office/drawing/2014/main" val="3616291425"/>
                    </a:ext>
                  </a:extLst>
                </a:gridCol>
                <a:gridCol w="5327055">
                  <a:extLst>
                    <a:ext uri="{9D8B030D-6E8A-4147-A177-3AD203B41FA5}">
                      <a16:colId xmlns:a16="http://schemas.microsoft.com/office/drawing/2014/main" val="263597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6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Near 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Everything points to this becoming a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8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chance of this becoming a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Likely (50/50)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even chance this may turn into a problem once in a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6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like this may turn into a problem once in a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Improbable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much chance this will become a 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9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0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6F41CC-8EA1-4FD3-958D-9823B8E8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Risk Metric</a:t>
            </a:r>
            <a:br>
              <a:rPr lang="en-US" dirty="0"/>
            </a:br>
            <a:r>
              <a:rPr lang="en-US" dirty="0"/>
              <a:t>Instantaneous Risk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F74946-C219-4DFF-A134-E929D616C8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5155"/>
            <a:ext cx="5181600" cy="3692277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19F6E-ADC7-4321-8D03-50570F4209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 risk is 1</a:t>
            </a:r>
          </a:p>
          <a:p>
            <a:endParaRPr lang="en-US" dirty="0"/>
          </a:p>
          <a:p>
            <a:r>
              <a:rPr lang="en-US" dirty="0"/>
              <a:t>Risk during reconfiguration is 2</a:t>
            </a:r>
          </a:p>
          <a:p>
            <a:pPr lvl="1"/>
            <a:r>
              <a:rPr lang="en-US" dirty="0"/>
              <a:t>Device may not come back up</a:t>
            </a:r>
          </a:p>
        </p:txBody>
      </p:sp>
    </p:spTree>
    <p:extLst>
      <p:ext uri="{BB962C8B-B14F-4D97-AF65-F5344CB8AC3E}">
        <p14:creationId xmlns:p14="http://schemas.microsoft.com/office/powerpoint/2010/main" val="363064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0287-5EA1-497C-AB63-80188358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Metric</a:t>
            </a:r>
            <a:br>
              <a:rPr lang="en-US" dirty="0"/>
            </a:br>
            <a:r>
              <a:rPr lang="en-US" dirty="0"/>
              <a:t>Cumulative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7CF04-FC4F-48DC-B72A-F8CDE6182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71" y="1825625"/>
            <a:ext cx="5935858" cy="4351338"/>
          </a:xfrm>
        </p:spPr>
      </p:pic>
    </p:spTree>
    <p:extLst>
      <p:ext uri="{BB962C8B-B14F-4D97-AF65-F5344CB8AC3E}">
        <p14:creationId xmlns:p14="http://schemas.microsoft.com/office/powerpoint/2010/main" val="5893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E818-FB72-44B0-B1BF-F33FD476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Classic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AA5D-42ED-49C8-852C-AF15CAC5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825625"/>
            <a:ext cx="10515600" cy="4351338"/>
          </a:xfrm>
        </p:spPr>
        <p:txBody>
          <a:bodyPr/>
          <a:lstStyle/>
          <a:p>
            <a:r>
              <a:rPr lang="en-US" dirty="0"/>
              <a:t>Ignore failure to avoid reconfiguring</a:t>
            </a:r>
          </a:p>
          <a:p>
            <a:pPr lvl="1"/>
            <a:r>
              <a:rPr lang="en-US" dirty="0"/>
              <a:t>Trades stability for increased sample rates on remaining sensors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MDL changes needed for this solution</a:t>
            </a:r>
          </a:p>
        </p:txBody>
      </p:sp>
    </p:spTree>
    <p:extLst>
      <p:ext uri="{BB962C8B-B14F-4D97-AF65-F5344CB8AC3E}">
        <p14:creationId xmlns:p14="http://schemas.microsoft.com/office/powerpoint/2010/main" val="418419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4F4F-A805-4554-A179-7182C87B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08EBB-066C-4861-9EBC-88E36B0D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Reconfigure to drop the failed sensor data </a:t>
            </a:r>
          </a:p>
          <a:p>
            <a:r>
              <a:rPr lang="en-US" dirty="0"/>
              <a:t>MDL Reconfiguration</a:t>
            </a:r>
          </a:p>
          <a:p>
            <a:pPr lvl="1"/>
            <a:r>
              <a:rPr lang="en-US" dirty="0"/>
              <a:t>This setup describes a DAU that is composed of 3 modules, where its ports are connected to 3 different sensors</a:t>
            </a:r>
          </a:p>
          <a:p>
            <a:pPr lvl="1"/>
            <a:r>
              <a:rPr lang="en-US" dirty="0"/>
              <a:t>There  are 3 measurements mapped to the 3 sensors</a:t>
            </a:r>
          </a:p>
          <a:p>
            <a:pPr lvl="1"/>
            <a:r>
              <a:rPr lang="en-US" dirty="0"/>
              <a:t>After sensor failure is identified, we need to reconfigure the DAU to only look at sensor 1 and 2</a:t>
            </a:r>
          </a:p>
        </p:txBody>
      </p:sp>
    </p:spTree>
    <p:extLst>
      <p:ext uri="{BB962C8B-B14F-4D97-AF65-F5344CB8AC3E}">
        <p14:creationId xmlns:p14="http://schemas.microsoft.com/office/powerpoint/2010/main" val="177846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EF31E0-9DA1-49EB-BB2C-D4502E2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BD4BAE2-C4EF-4B47-B6B7-F1A4A1BF8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4289" y="756400"/>
            <a:ext cx="4174671" cy="5405324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D181477-445E-4942-B92A-45B845BA58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512" y="2376258"/>
            <a:ext cx="3126813" cy="2165607"/>
          </a:xfrm>
        </p:spPr>
      </p:pic>
    </p:spTree>
    <p:extLst>
      <p:ext uri="{BB962C8B-B14F-4D97-AF65-F5344CB8AC3E}">
        <p14:creationId xmlns:p14="http://schemas.microsoft.com/office/powerpoint/2010/main" val="397657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ED58-FB33-4721-ABB4-4EF1FEE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Configuration - Measurements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C73B2-ECFA-4F42-A881-A8D2EF9222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83951"/>
            <a:ext cx="5181600" cy="323468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FA8C71-3CFD-4ACF-AFE6-0157E0BEB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68886" y="3080252"/>
            <a:ext cx="5181600" cy="15808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0EA9EF-6BA4-441E-A523-6A3F15882639}"/>
              </a:ext>
            </a:extLst>
          </p:cNvPr>
          <p:cNvSpPr/>
          <p:nvPr/>
        </p:nvSpPr>
        <p:spPr>
          <a:xfrm>
            <a:off x="1104035" y="3765674"/>
            <a:ext cx="3904342" cy="10595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EEA0D-8975-43A5-99CE-0E4B1E036DAB}"/>
              </a:ext>
            </a:extLst>
          </p:cNvPr>
          <p:cNvSpPr txBox="1"/>
          <p:nvPr/>
        </p:nvSpPr>
        <p:spPr>
          <a:xfrm>
            <a:off x="736201" y="1590532"/>
            <a:ext cx="41916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Describes the measurement types  for the configuration of the Test Article.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10F50-9AF0-4335-9AA6-020BDEBE0987}"/>
              </a:ext>
            </a:extLst>
          </p:cNvPr>
          <p:cNvSpPr txBox="1"/>
          <p:nvPr/>
        </p:nvSpPr>
        <p:spPr>
          <a:xfrm>
            <a:off x="4275909" y="3277604"/>
            <a:ext cx="23251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Before adaptation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362D-56E1-4B99-BE25-6CC4356AE82D}"/>
              </a:ext>
            </a:extLst>
          </p:cNvPr>
          <p:cNvSpPr/>
          <p:nvPr/>
        </p:nvSpPr>
        <p:spPr>
          <a:xfrm>
            <a:off x="7073760" y="3340893"/>
            <a:ext cx="3904342" cy="10595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AADD7-FB3F-437A-B15B-65356751EA24}"/>
              </a:ext>
            </a:extLst>
          </p:cNvPr>
          <p:cNvSpPr txBox="1"/>
          <p:nvPr/>
        </p:nvSpPr>
        <p:spPr>
          <a:xfrm>
            <a:off x="8225247" y="4737054"/>
            <a:ext cx="23251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After adaptation</a:t>
            </a:r>
          </a:p>
        </p:txBody>
      </p:sp>
    </p:spTree>
    <p:extLst>
      <p:ext uri="{BB962C8B-B14F-4D97-AF65-F5344CB8AC3E}">
        <p14:creationId xmlns:p14="http://schemas.microsoft.com/office/powerpoint/2010/main" val="399148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5FCC-96EC-48E1-88EF-E3CB2F29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Configuration – Sample Rate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386CD-7948-47C3-B9E4-7B7B470E7366}"/>
              </a:ext>
            </a:extLst>
          </p:cNvPr>
          <p:cNvSpPr txBox="1"/>
          <p:nvPr/>
        </p:nvSpPr>
        <p:spPr>
          <a:xfrm>
            <a:off x="304801" y="5703138"/>
            <a:ext cx="62718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Under &lt;</a:t>
            </a:r>
            <a:r>
              <a:rPr lang="en-US" i="1" dirty="0" err="1">
                <a:solidFill>
                  <a:srgbClr val="00B0F0"/>
                </a:solidFill>
              </a:rPr>
              <a:t>DataAttributes</a:t>
            </a:r>
            <a:r>
              <a:rPr lang="en-US" i="1" dirty="0">
                <a:solidFill>
                  <a:srgbClr val="00B0F0"/>
                </a:solidFill>
              </a:rPr>
              <a:t>&gt; element, the analog attributes of the measurement are described. The sample rate is set to 128Hz before adaptation.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89434D-DDB9-40A8-8814-97004C5E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481" y="1284531"/>
            <a:ext cx="4533623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BDD87F-5DF1-4683-96BA-6E783A65FDE0}"/>
              </a:ext>
            </a:extLst>
          </p:cNvPr>
          <p:cNvSpPr/>
          <p:nvPr/>
        </p:nvSpPr>
        <p:spPr>
          <a:xfrm>
            <a:off x="1694541" y="4419600"/>
            <a:ext cx="3639459" cy="9730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251CC-FAC5-439E-A2AA-BFAF02821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75" y="2824242"/>
            <a:ext cx="3818387" cy="39155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C99C7D-C884-4CD3-A645-8680A394A577}"/>
              </a:ext>
            </a:extLst>
          </p:cNvPr>
          <p:cNvSpPr/>
          <p:nvPr/>
        </p:nvSpPr>
        <p:spPr>
          <a:xfrm>
            <a:off x="7014138" y="5392615"/>
            <a:ext cx="3639459" cy="97301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A81EB-74F7-4F7A-88B8-0431EEBF2E7F}"/>
              </a:ext>
            </a:extLst>
          </p:cNvPr>
          <p:cNvSpPr txBox="1"/>
          <p:nvPr/>
        </p:nvSpPr>
        <p:spPr>
          <a:xfrm>
            <a:off x="7014138" y="1934657"/>
            <a:ext cx="47056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After adaptation – Sample Rate is changed to 256 Hz </a:t>
            </a:r>
          </a:p>
        </p:txBody>
      </p:sp>
    </p:spTree>
    <p:extLst>
      <p:ext uri="{BB962C8B-B14F-4D97-AF65-F5344CB8AC3E}">
        <p14:creationId xmlns:p14="http://schemas.microsoft.com/office/powerpoint/2010/main" val="186975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F244-3A0B-4885-9642-3736AF57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Scenario #3 – 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0D05-78BB-4050-B5AF-BCB21B938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735" y="1545406"/>
            <a:ext cx="4957916" cy="40147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objectives of the tests are to measure the strain on the tail boom of the AH-1G Helicopter.</a:t>
            </a:r>
          </a:p>
          <a:p>
            <a:pPr marL="0" indent="0">
              <a:buNone/>
            </a:pPr>
            <a:r>
              <a:rPr lang="en-US" dirty="0"/>
              <a:t>The tests were conducted at Edwards Air Force Base, California.</a:t>
            </a:r>
          </a:p>
          <a:p>
            <a:pPr marL="0" indent="0">
              <a:buNone/>
            </a:pPr>
            <a:r>
              <a:rPr lang="en-US" dirty="0"/>
              <a:t>Three sensors are mounted at the positions shown in the picture. During flight test, the sensor mounted in position 3 failed.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60420-C458-4B7B-9813-4676BA2A4443}"/>
              </a:ext>
            </a:extLst>
          </p:cNvPr>
          <p:cNvSpPr txBox="1"/>
          <p:nvPr/>
        </p:nvSpPr>
        <p:spPr>
          <a:xfrm>
            <a:off x="992777" y="6094092"/>
            <a:ext cx="10854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We assume that we are using the same scenario with modern and network based instrumentation.  </a:t>
            </a:r>
          </a:p>
          <a:p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B7D076-3BD7-4755-B748-F88476546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88098"/>
            <a:ext cx="5181600" cy="23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30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C356-C663-4E47-BB92-FC148EF7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MDL – DAU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332B0-35C5-4CB7-971D-CAC8A28A8D78}"/>
              </a:ext>
            </a:extLst>
          </p:cNvPr>
          <p:cNvSpPr txBox="1"/>
          <p:nvPr/>
        </p:nvSpPr>
        <p:spPr>
          <a:xfrm>
            <a:off x="8848725" y="2371725"/>
            <a:ext cx="27872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&lt;Network&gt; element describes the physical topology (how the instrumentation is interconnected), the logical configuration, performance capabilities …</a:t>
            </a:r>
          </a:p>
          <a:p>
            <a:r>
              <a:rPr lang="en-US" i="1" dirty="0">
                <a:solidFill>
                  <a:srgbClr val="FF0000"/>
                </a:solidFill>
              </a:rPr>
              <a:t>This is where the DAU is described in the file.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093FE0-B563-4C78-9E21-1A6B71578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2887"/>
            <a:ext cx="6829637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08A4A3-55D6-463C-8389-C7D24CD1FEF2}"/>
              </a:ext>
            </a:extLst>
          </p:cNvPr>
          <p:cNvSpPr/>
          <p:nvPr/>
        </p:nvSpPr>
        <p:spPr>
          <a:xfrm>
            <a:off x="838200" y="5205046"/>
            <a:ext cx="4615543" cy="523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FC6F-A53D-4F57-8058-C6A07880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1841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MDL – DAU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1B162-C23B-447D-AD79-9FF5EE8380F0}"/>
              </a:ext>
            </a:extLst>
          </p:cNvPr>
          <p:cNvSpPr txBox="1"/>
          <p:nvPr/>
        </p:nvSpPr>
        <p:spPr>
          <a:xfrm>
            <a:off x="5775847" y="1838325"/>
            <a:ext cx="513027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DAUs are generally described as a </a:t>
            </a:r>
            <a:r>
              <a:rPr lang="en-US" i="1" dirty="0" err="1">
                <a:solidFill>
                  <a:srgbClr val="FF0000"/>
                </a:solidFill>
              </a:rPr>
              <a:t>NetworkNode</a:t>
            </a:r>
            <a:r>
              <a:rPr lang="en-US" i="1" dirty="0">
                <a:solidFill>
                  <a:srgbClr val="FF0000"/>
                </a:solidFill>
              </a:rPr>
              <a:t> composed of many modules. This example contains 3 modules (CPU and 2 analog slots). </a:t>
            </a:r>
          </a:p>
          <a:p>
            <a:r>
              <a:rPr lang="en-US" i="1" dirty="0">
                <a:solidFill>
                  <a:srgbClr val="FF0000"/>
                </a:solidFill>
              </a:rPr>
              <a:t>The properties of the card (or slot) is described in the &lt;Module&gt; element.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6936F-E114-46EE-B43B-46869A1DC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80" y="1344979"/>
            <a:ext cx="3965410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967F9F-4DA8-451D-A8DC-734F4DFA88F5}"/>
              </a:ext>
            </a:extLst>
          </p:cNvPr>
          <p:cNvSpPr/>
          <p:nvPr/>
        </p:nvSpPr>
        <p:spPr>
          <a:xfrm>
            <a:off x="1518592" y="3325397"/>
            <a:ext cx="3803686" cy="801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FC6F-A53D-4F57-8058-C6A07880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1" y="132628"/>
            <a:ext cx="7610474" cy="911226"/>
          </a:xfrm>
        </p:spPr>
        <p:txBody>
          <a:bodyPr/>
          <a:lstStyle/>
          <a:p>
            <a:r>
              <a:rPr lang="en-US" dirty="0"/>
              <a:t>MDL – Sensors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F9DAB-64F8-4910-BD88-9116116EF803}"/>
              </a:ext>
            </a:extLst>
          </p:cNvPr>
          <p:cNvSpPr txBox="1"/>
          <p:nvPr/>
        </p:nvSpPr>
        <p:spPr>
          <a:xfrm>
            <a:off x="5595127" y="1229590"/>
            <a:ext cx="51302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&lt;Device&gt; describes the properties of devices such as strain gauges in our scenario.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15CD2A-7B8F-4688-8B11-76BFF2449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83" y="1350304"/>
            <a:ext cx="3858912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967F9F-4DA8-451D-A8DC-734F4DFA88F5}"/>
              </a:ext>
            </a:extLst>
          </p:cNvPr>
          <p:cNvSpPr/>
          <p:nvPr/>
        </p:nvSpPr>
        <p:spPr>
          <a:xfrm>
            <a:off x="1356217" y="4128434"/>
            <a:ext cx="2960915" cy="798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FF113B-21AC-4501-A766-ED38A957E54C}"/>
              </a:ext>
            </a:extLst>
          </p:cNvPr>
          <p:cNvSpPr/>
          <p:nvPr/>
        </p:nvSpPr>
        <p:spPr>
          <a:xfrm>
            <a:off x="2066926" y="4280067"/>
            <a:ext cx="2024428" cy="29193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84A130-DA71-4A9A-B09F-80131F0E6E00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091354" y="2321169"/>
            <a:ext cx="1553950" cy="2104865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1B32F9-2AA5-4166-9243-B643128F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12" y="2061657"/>
            <a:ext cx="4533708" cy="42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0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FC6F-A53D-4F57-8058-C6A07880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98" y="162403"/>
            <a:ext cx="5764893" cy="920750"/>
          </a:xfrm>
        </p:spPr>
        <p:txBody>
          <a:bodyPr/>
          <a:lstStyle/>
          <a:p>
            <a:r>
              <a:rPr lang="en-US" dirty="0"/>
              <a:t>MDL – Port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B37F-6E18-447C-BB81-FA80AF7AEAE5}"/>
              </a:ext>
            </a:extLst>
          </p:cNvPr>
          <p:cNvSpPr txBox="1"/>
          <p:nvPr/>
        </p:nvSpPr>
        <p:spPr>
          <a:xfrm>
            <a:off x="6350783" y="1987759"/>
            <a:ext cx="5130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&lt;</a:t>
            </a:r>
            <a:r>
              <a:rPr lang="en-US" i="1" dirty="0" err="1">
                <a:solidFill>
                  <a:srgbClr val="FF0000"/>
                </a:solidFill>
              </a:rPr>
              <a:t>PortMapping</a:t>
            </a:r>
            <a:r>
              <a:rPr lang="en-US" i="1" dirty="0">
                <a:solidFill>
                  <a:srgbClr val="FF0000"/>
                </a:solidFill>
              </a:rPr>
              <a:t>&gt; element describes the connection between two Port elements capturing the flow of data between the DAU port and sensors.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4339-3BE0-4578-B732-066828FFB70D}"/>
              </a:ext>
            </a:extLst>
          </p:cNvPr>
          <p:cNvSpPr txBox="1"/>
          <p:nvPr/>
        </p:nvSpPr>
        <p:spPr>
          <a:xfrm>
            <a:off x="6318121" y="4599746"/>
            <a:ext cx="47746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92D050"/>
                </a:solidFill>
              </a:rPr>
              <a:t>After adaptation: Removed the port mapped to the bad sensor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494F08-0A8A-4116-9AC6-25F8B9737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348" y="993792"/>
            <a:ext cx="4381342" cy="48448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967F9F-4DA8-451D-A8DC-734F4DFA88F5}"/>
              </a:ext>
            </a:extLst>
          </p:cNvPr>
          <p:cNvSpPr/>
          <p:nvPr/>
        </p:nvSpPr>
        <p:spPr>
          <a:xfrm>
            <a:off x="937846" y="4923692"/>
            <a:ext cx="3740396" cy="6447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43FDB-5B7C-4954-A006-BF2CC9E00D27}"/>
              </a:ext>
            </a:extLst>
          </p:cNvPr>
          <p:cNvSpPr txBox="1"/>
          <p:nvPr/>
        </p:nvSpPr>
        <p:spPr>
          <a:xfrm>
            <a:off x="1918899" y="5838598"/>
            <a:ext cx="35718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Before adaptation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B74DEB-7947-4D02-9B5F-55DEB7628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775" y="5312580"/>
            <a:ext cx="6429375" cy="895350"/>
          </a:xfrm>
          <a:prstGeom prst="rect">
            <a:avLst/>
          </a:prstGeom>
          <a:ln w="444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29036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2652-DAD5-4418-A12B-24678807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C1C1-96FB-4A34-9660-886E86E1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http://www.dtic.mil/dtic/tr/fulltext/u2/a044327.pdf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0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C8E7D2-559E-4F6E-A926-7F677218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Article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E23FB-604D-400A-B6A3-43AFA81D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34" y="1473643"/>
            <a:ext cx="490684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Aircraft: AH-1G Helicopter also referred to as </a:t>
            </a:r>
            <a:r>
              <a:rPr lang="en-US" sz="2400" dirty="0" err="1"/>
              <a:t>HueyCobra</a:t>
            </a:r>
            <a:r>
              <a:rPr lang="en-US" sz="2400" dirty="0"/>
              <a:t> or Snake</a:t>
            </a:r>
          </a:p>
          <a:p>
            <a:r>
              <a:rPr lang="en-US" sz="2400" dirty="0"/>
              <a:t>Historical backbone of the US Army’s Attack helicopter fleet</a:t>
            </a:r>
          </a:p>
          <a:p>
            <a:r>
              <a:rPr lang="en-US" sz="2400" dirty="0"/>
              <a:t>Since upgraded versions continue to fly with the militaries of several other nations, testing programs continue to this day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2BE3F-746B-490B-99AD-6457A1D5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1568893"/>
            <a:ext cx="6451394" cy="37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7BD4-44F9-47AC-A90A-39A8A1FE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4CD7-DAE4-497F-9722-031EEFA9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5329" cy="4351338"/>
          </a:xfrm>
        </p:spPr>
        <p:txBody>
          <a:bodyPr/>
          <a:lstStyle/>
          <a:p>
            <a:r>
              <a:rPr lang="en-US" dirty="0"/>
              <a:t>Range Network: Edwards Air Force Base, California</a:t>
            </a:r>
          </a:p>
          <a:p>
            <a:r>
              <a:rPr lang="en-US" dirty="0"/>
              <a:t>Equipment Used: </a:t>
            </a:r>
          </a:p>
          <a:p>
            <a:pPr lvl="1"/>
            <a:r>
              <a:rPr lang="en-US" dirty="0"/>
              <a:t>Ground Station Tracking Antenna and related network infrastructure</a:t>
            </a:r>
          </a:p>
          <a:p>
            <a:pPr lvl="1"/>
            <a:r>
              <a:rPr lang="en-US" dirty="0"/>
              <a:t>MCR processing live data</a:t>
            </a:r>
          </a:p>
          <a:p>
            <a:r>
              <a:rPr lang="en-US" dirty="0"/>
              <a:t>Equipment Available: </a:t>
            </a:r>
          </a:p>
          <a:p>
            <a:pPr lvl="1"/>
            <a:r>
              <a:rPr lang="en-US" dirty="0"/>
              <a:t>All in use</a:t>
            </a:r>
          </a:p>
        </p:txBody>
      </p:sp>
    </p:spTree>
    <p:extLst>
      <p:ext uri="{BB962C8B-B14F-4D97-AF65-F5344CB8AC3E}">
        <p14:creationId xmlns:p14="http://schemas.microsoft.com/office/powerpoint/2010/main" val="248055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BE68-3083-4504-9063-2983F74B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Flight Test Operation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54D63-AED3-4812-9A6C-B9DB4BD8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3806" y="1580411"/>
            <a:ext cx="4711235" cy="40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FF84-A184-4E17-B6B6-31EBB9D5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Associated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ED81-8B51-49C6-AE4C-04D2A813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sample rates are tiered at powers of 2</a:t>
            </a:r>
          </a:p>
          <a:p>
            <a:pPr lvl="1"/>
            <a:r>
              <a:rPr lang="en-US" dirty="0"/>
              <a:t>Adding a fourth sensor would not have changed the sample rate; however the installation cost was high enough that the additional sensor data was not worth the tradeoff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FC1-1622-4803-A89B-5A946C0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Metric: Bandwidth versus Time</a:t>
            </a:r>
            <a:br>
              <a:rPr lang="en-US" dirty="0"/>
            </a:br>
            <a:r>
              <a:rPr lang="en-US" dirty="0"/>
              <a:t>Instantaneous Cost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96398F-4668-4123-8FF1-49748349D0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2778"/>
            <a:ext cx="5181600" cy="373703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8000-1007-4033-B400-DB412FD034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Adding more inputs decreases the samples per input at powers of 2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factor = ceil(log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n)</a:t>
            </a:r>
          </a:p>
          <a:p>
            <a:r>
              <a:rPr lang="en-US" dirty="0">
                <a:latin typeface="Consolas" panose="020B0609020204030204" pitchFamily="49" charset="0"/>
              </a:rPr>
              <a:t>cost = 1/2</a:t>
            </a:r>
            <a:r>
              <a:rPr lang="en-US" baseline="30000" dirty="0">
                <a:latin typeface="Consolas" panose="020B0609020204030204" pitchFamily="49" charset="0"/>
              </a:rPr>
              <a:t>factor</a:t>
            </a:r>
            <a:r>
              <a:rPr lang="en-US" dirty="0">
                <a:latin typeface="Consolas" panose="020B0609020204030204" pitchFamily="49" charset="0"/>
              </a:rPr>
              <a:t> * n</a:t>
            </a:r>
          </a:p>
        </p:txBody>
      </p:sp>
    </p:spTree>
    <p:extLst>
      <p:ext uri="{BB962C8B-B14F-4D97-AF65-F5344CB8AC3E}">
        <p14:creationId xmlns:p14="http://schemas.microsoft.com/office/powerpoint/2010/main" val="426473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F25-BD7D-459A-9B9D-EABE1ECD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Metric: Bandwidth versus Time</a:t>
            </a:r>
            <a:br>
              <a:rPr lang="en-US" dirty="0"/>
            </a:br>
            <a:r>
              <a:rPr lang="en-US" dirty="0"/>
              <a:t>Cumulative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71622-D11C-46DF-8A42-2CC35E4ED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16" y="1825625"/>
            <a:ext cx="6033368" cy="4351338"/>
          </a:xfrm>
        </p:spPr>
      </p:pic>
    </p:spTree>
    <p:extLst>
      <p:ext uri="{BB962C8B-B14F-4D97-AF65-F5344CB8AC3E}">
        <p14:creationId xmlns:p14="http://schemas.microsoft.com/office/powerpoint/2010/main" val="43702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F237-3A1D-4F17-909B-E88D7A84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 Value Function</a:t>
            </a:r>
            <a:br>
              <a:rPr lang="en-US" dirty="0"/>
            </a:br>
            <a:r>
              <a:rPr lang="en-US" dirty="0"/>
              <a:t>Device Input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D65D1-642C-41A1-8E57-871A4B5B8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5155"/>
            <a:ext cx="5181600" cy="369227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44B1-F3EF-4922-A883-A385B61D7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Value of an individual input</a:t>
            </a:r>
          </a:p>
          <a:p>
            <a:pPr lvl="1"/>
            <a:r>
              <a:rPr lang="en-US" dirty="0"/>
              <a:t>3 sensors at ¼ time is full value</a:t>
            </a:r>
          </a:p>
          <a:p>
            <a:pPr lvl="1"/>
            <a:r>
              <a:rPr lang="en-US" dirty="0"/>
              <a:t>Only meaningful at non-zero sample rates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Y = 1 – 3/(2x + 4)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4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30241</TotalTime>
  <Words>759</Words>
  <Application>Microsoft Office PowerPoint</Application>
  <PresentationFormat>Widescreen</PresentationFormat>
  <Paragraphs>125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BRASS  Scenario 3</vt:lpstr>
      <vt:lpstr>Scenario #3 – Brief Description</vt:lpstr>
      <vt:lpstr>Test Article</vt:lpstr>
      <vt:lpstr>Range Infrastructure</vt:lpstr>
      <vt:lpstr>Flight Test Operation Flow</vt:lpstr>
      <vt:lpstr>Associated Constraints</vt:lpstr>
      <vt:lpstr>Cost Metric: Bandwidth versus Time Instantaneous Cost</vt:lpstr>
      <vt:lpstr>Cost Metric: Bandwidth versus Time Cumulative Cost</vt:lpstr>
      <vt:lpstr>Program Value Function Device Input Value</vt:lpstr>
      <vt:lpstr>Program Value Function Instantaneous Value</vt:lpstr>
      <vt:lpstr>Program Value Function Cumulative Value</vt:lpstr>
      <vt:lpstr>Risk Metric</vt:lpstr>
      <vt:lpstr>Risk Metric Instantaneous Risk </vt:lpstr>
      <vt:lpstr>Risk Metric Cumulative Risk</vt:lpstr>
      <vt:lpstr>Classic Solution</vt:lpstr>
      <vt:lpstr>Suggested Solution</vt:lpstr>
      <vt:lpstr>Instrumentation</vt:lpstr>
      <vt:lpstr>MDL Configuration - Measurements</vt:lpstr>
      <vt:lpstr>MDL Configuration – Sample Rate Description</vt:lpstr>
      <vt:lpstr>MDL – DAU Description</vt:lpstr>
      <vt:lpstr>MDL – DAU Description</vt:lpstr>
      <vt:lpstr>MDL – Sensors Description</vt:lpstr>
      <vt:lpstr>MDL – Port Description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</dc:title>
  <dc:creator>Ibaroudene, Hakima</dc:creator>
  <cp:lastModifiedBy>Ibaroudene, Hakima</cp:lastModifiedBy>
  <cp:revision>286</cp:revision>
  <dcterms:created xsi:type="dcterms:W3CDTF">2017-12-12T23:21:14Z</dcterms:created>
  <dcterms:modified xsi:type="dcterms:W3CDTF">2018-02-06T19:26:58Z</dcterms:modified>
</cp:coreProperties>
</file>