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98" r:id="rId4"/>
    <p:sldId id="299" r:id="rId5"/>
    <p:sldId id="294" r:id="rId6"/>
    <p:sldId id="258" r:id="rId7"/>
    <p:sldId id="260" r:id="rId8"/>
    <p:sldId id="300" r:id="rId9"/>
    <p:sldId id="308" r:id="rId10"/>
    <p:sldId id="296" r:id="rId11"/>
    <p:sldId id="309" r:id="rId12"/>
    <p:sldId id="261" r:id="rId13"/>
    <p:sldId id="288" r:id="rId14"/>
    <p:sldId id="269" r:id="rId15"/>
    <p:sldId id="289" r:id="rId16"/>
    <p:sldId id="310" r:id="rId17"/>
    <p:sldId id="311" r:id="rId18"/>
    <p:sldId id="268" r:id="rId19"/>
    <p:sldId id="272" r:id="rId20"/>
    <p:sldId id="291" r:id="rId21"/>
    <p:sldId id="262" r:id="rId22"/>
    <p:sldId id="263" r:id="rId23"/>
    <p:sldId id="286" r:id="rId24"/>
    <p:sldId id="303" r:id="rId25"/>
    <p:sldId id="304" r:id="rId26"/>
    <p:sldId id="305" r:id="rId27"/>
    <p:sldId id="302" r:id="rId28"/>
    <p:sldId id="301" r:id="rId29"/>
    <p:sldId id="307"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aroudene, Hakima" initials="IH" lastIdx="2" clrIdx="0">
    <p:extLst>
      <p:ext uri="{19B8F6BF-5375-455C-9EA6-DF929625EA0E}">
        <p15:presenceInfo xmlns:p15="http://schemas.microsoft.com/office/powerpoint/2012/main" userId="S-1-5-21-198907637-534721763-1392588124-100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32" autoAdjust="0"/>
    <p:restoredTop sz="81244" autoAdjust="0"/>
  </p:normalViewPr>
  <p:slideViewPr>
    <p:cSldViewPr snapToGrid="0">
      <p:cViewPr>
        <p:scale>
          <a:sx n="106" d="100"/>
          <a:sy n="106" d="100"/>
        </p:scale>
        <p:origin x="34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A6D20F-990A-488C-B231-77FB2AABB057}"/>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E8DF0ACA-9E6B-4B96-BE0C-81376F3F9389}"/>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688E28B-810C-4FA6-BE6F-CA70638EA4F5}" type="datetimeFigureOut">
              <a:rPr lang="en-US" smtClean="0"/>
              <a:t>3/6/2018</a:t>
            </a:fld>
            <a:endParaRPr lang="en-US"/>
          </a:p>
        </p:txBody>
      </p:sp>
      <p:sp>
        <p:nvSpPr>
          <p:cNvPr id="4" name="Footer Placeholder 3">
            <a:extLst>
              <a:ext uri="{FF2B5EF4-FFF2-40B4-BE49-F238E27FC236}">
                <a16:creationId xmlns:a16="http://schemas.microsoft.com/office/drawing/2014/main" id="{037F2963-E965-4649-B6AD-650E0FBFEA91}"/>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3462960-05BC-4B0D-829C-567F6E7E14F9}"/>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AB00F4F-81C2-4497-8141-D9275568D30D}" type="slidenum">
              <a:rPr lang="en-US" smtClean="0"/>
              <a:t>‹#›</a:t>
            </a:fld>
            <a:endParaRPr lang="en-US"/>
          </a:p>
        </p:txBody>
      </p:sp>
    </p:spTree>
    <p:extLst>
      <p:ext uri="{BB962C8B-B14F-4D97-AF65-F5344CB8AC3E}">
        <p14:creationId xmlns:p14="http://schemas.microsoft.com/office/powerpoint/2010/main" val="3054929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1F9247E-3C48-4204-8241-F0E71B9DBEFA}" type="datetimeFigureOut">
              <a:rPr lang="en-US" smtClean="0"/>
              <a:t>3/6/2018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0FC828B-22D7-4F93-A875-6EEC830C330D}" type="slidenum">
              <a:rPr lang="en-US" smtClean="0"/>
              <a:t>‹#›</a:t>
            </a:fld>
            <a:endParaRPr lang="en-US"/>
          </a:p>
        </p:txBody>
      </p:sp>
    </p:spTree>
    <p:extLst>
      <p:ext uri="{BB962C8B-B14F-4D97-AF65-F5344CB8AC3E}">
        <p14:creationId xmlns:p14="http://schemas.microsoft.com/office/powerpoint/2010/main" val="325341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a:t>
            </a:fld>
            <a:endParaRPr lang="en-US"/>
          </a:p>
        </p:txBody>
      </p:sp>
    </p:spTree>
    <p:extLst>
      <p:ext uri="{BB962C8B-B14F-4D97-AF65-F5344CB8AC3E}">
        <p14:creationId xmlns:p14="http://schemas.microsoft.com/office/powerpoint/2010/main" val="198104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12</a:t>
            </a:fld>
            <a:endParaRPr lang="en-US"/>
          </a:p>
        </p:txBody>
      </p:sp>
    </p:spTree>
    <p:extLst>
      <p:ext uri="{BB962C8B-B14F-4D97-AF65-F5344CB8AC3E}">
        <p14:creationId xmlns:p14="http://schemas.microsoft.com/office/powerpoint/2010/main" val="275282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14</a:t>
            </a:fld>
            <a:endParaRPr lang="en-US"/>
          </a:p>
        </p:txBody>
      </p:sp>
    </p:spTree>
    <p:extLst>
      <p:ext uri="{BB962C8B-B14F-4D97-AF65-F5344CB8AC3E}">
        <p14:creationId xmlns:p14="http://schemas.microsoft.com/office/powerpoint/2010/main" val="3092308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16</a:t>
            </a:fld>
            <a:endParaRPr lang="en-US"/>
          </a:p>
        </p:txBody>
      </p:sp>
    </p:spTree>
    <p:extLst>
      <p:ext uri="{BB962C8B-B14F-4D97-AF65-F5344CB8AC3E}">
        <p14:creationId xmlns:p14="http://schemas.microsoft.com/office/powerpoint/2010/main" val="829711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18</a:t>
            </a:fld>
            <a:endParaRPr lang="en-US"/>
          </a:p>
        </p:txBody>
      </p:sp>
    </p:spTree>
    <p:extLst>
      <p:ext uri="{BB962C8B-B14F-4D97-AF65-F5344CB8AC3E}">
        <p14:creationId xmlns:p14="http://schemas.microsoft.com/office/powerpoint/2010/main" val="1946704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19</a:t>
            </a:fld>
            <a:endParaRPr lang="en-US"/>
          </a:p>
        </p:txBody>
      </p:sp>
    </p:spTree>
    <p:extLst>
      <p:ext uri="{BB962C8B-B14F-4D97-AF65-F5344CB8AC3E}">
        <p14:creationId xmlns:p14="http://schemas.microsoft.com/office/powerpoint/2010/main" val="1613192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22</a:t>
            </a:fld>
            <a:endParaRPr lang="en-US"/>
          </a:p>
        </p:txBody>
      </p:sp>
    </p:spTree>
    <p:extLst>
      <p:ext uri="{BB962C8B-B14F-4D97-AF65-F5344CB8AC3E}">
        <p14:creationId xmlns:p14="http://schemas.microsoft.com/office/powerpoint/2010/main" val="145586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23</a:t>
            </a:fld>
            <a:endParaRPr lang="en-US"/>
          </a:p>
        </p:txBody>
      </p:sp>
    </p:spTree>
    <p:extLst>
      <p:ext uri="{BB962C8B-B14F-4D97-AF65-F5344CB8AC3E}">
        <p14:creationId xmlns:p14="http://schemas.microsoft.com/office/powerpoint/2010/main" val="331843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a:t>
            </a:fld>
            <a:endParaRPr lang="en-US"/>
          </a:p>
        </p:txBody>
      </p:sp>
    </p:spTree>
    <p:extLst>
      <p:ext uri="{BB962C8B-B14F-4D97-AF65-F5344CB8AC3E}">
        <p14:creationId xmlns:p14="http://schemas.microsoft.com/office/powerpoint/2010/main" val="2727327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3</a:t>
            </a:fld>
            <a:endParaRPr lang="en-US"/>
          </a:p>
        </p:txBody>
      </p:sp>
    </p:spTree>
    <p:extLst>
      <p:ext uri="{BB962C8B-B14F-4D97-AF65-F5344CB8AC3E}">
        <p14:creationId xmlns:p14="http://schemas.microsoft.com/office/powerpoint/2010/main" val="425165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4</a:t>
            </a:fld>
            <a:endParaRPr lang="en-US"/>
          </a:p>
        </p:txBody>
      </p:sp>
    </p:spTree>
    <p:extLst>
      <p:ext uri="{BB962C8B-B14F-4D97-AF65-F5344CB8AC3E}">
        <p14:creationId xmlns:p14="http://schemas.microsoft.com/office/powerpoint/2010/main" val="220736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5</a:t>
            </a:fld>
            <a:endParaRPr lang="en-US"/>
          </a:p>
        </p:txBody>
      </p:sp>
    </p:spTree>
    <p:extLst>
      <p:ext uri="{BB962C8B-B14F-4D97-AF65-F5344CB8AC3E}">
        <p14:creationId xmlns:p14="http://schemas.microsoft.com/office/powerpoint/2010/main" val="166957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6</a:t>
            </a:fld>
            <a:endParaRPr lang="en-US"/>
          </a:p>
        </p:txBody>
      </p:sp>
    </p:spTree>
    <p:extLst>
      <p:ext uri="{BB962C8B-B14F-4D97-AF65-F5344CB8AC3E}">
        <p14:creationId xmlns:p14="http://schemas.microsoft.com/office/powerpoint/2010/main" val="89735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7</a:t>
            </a:fld>
            <a:endParaRPr lang="en-US"/>
          </a:p>
        </p:txBody>
      </p:sp>
    </p:spTree>
    <p:extLst>
      <p:ext uri="{BB962C8B-B14F-4D97-AF65-F5344CB8AC3E}">
        <p14:creationId xmlns:p14="http://schemas.microsoft.com/office/powerpoint/2010/main" val="123475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9</a:t>
            </a:fld>
            <a:endParaRPr lang="en-US"/>
          </a:p>
        </p:txBody>
      </p:sp>
    </p:spTree>
    <p:extLst>
      <p:ext uri="{BB962C8B-B14F-4D97-AF65-F5344CB8AC3E}">
        <p14:creationId xmlns:p14="http://schemas.microsoft.com/office/powerpoint/2010/main" val="2731846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11</a:t>
            </a:fld>
            <a:endParaRPr lang="en-US"/>
          </a:p>
        </p:txBody>
      </p:sp>
    </p:spTree>
    <p:extLst>
      <p:ext uri="{BB962C8B-B14F-4D97-AF65-F5344CB8AC3E}">
        <p14:creationId xmlns:p14="http://schemas.microsoft.com/office/powerpoint/2010/main" val="183303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23D7-F8C0-407A-A544-B1039701E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B24009-13A1-4F1B-91F9-502824EF3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4F2D08-40C5-4DB6-B131-66351688E608}"/>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5" name="Footer Placeholder 4">
            <a:extLst>
              <a:ext uri="{FF2B5EF4-FFF2-40B4-BE49-F238E27FC236}">
                <a16:creationId xmlns:a16="http://schemas.microsoft.com/office/drawing/2014/main" id="{A157796C-E28B-476F-816F-2AD0DF12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563D6-1085-42C1-8208-1F7E49857710}"/>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97300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FFA2-26BE-4ACD-8F2D-4743C13DAD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101E85-6E78-422F-BA2A-919D539678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F8F36-ADCE-4AFA-9068-01335AAF7C06}"/>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5" name="Footer Placeholder 4">
            <a:extLst>
              <a:ext uri="{FF2B5EF4-FFF2-40B4-BE49-F238E27FC236}">
                <a16:creationId xmlns:a16="http://schemas.microsoft.com/office/drawing/2014/main" id="{01A9DCE8-FA28-4531-B017-79C10E8B9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2EAC7-8981-4EBB-AA50-0F86333EE93E}"/>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07234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B3E53-BF2D-4F94-89A8-AF2C1BCAF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DB577-E00C-4746-8023-E0BAA2CA4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895BF-36AA-4900-B3CD-BE31163F86BF}"/>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5" name="Footer Placeholder 4">
            <a:extLst>
              <a:ext uri="{FF2B5EF4-FFF2-40B4-BE49-F238E27FC236}">
                <a16:creationId xmlns:a16="http://schemas.microsoft.com/office/drawing/2014/main" id="{E28AE522-EAE4-4EEB-B77B-393153C56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91A8-8EEF-4187-A6F6-CDBBDF791AD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22398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87FF-5596-4802-9EF4-31E11EC1D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48BA2-97BC-4A6B-8C75-6167303081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A6218-E596-4DED-BD89-A787D54D6D17}"/>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5" name="Footer Placeholder 4">
            <a:extLst>
              <a:ext uri="{FF2B5EF4-FFF2-40B4-BE49-F238E27FC236}">
                <a16:creationId xmlns:a16="http://schemas.microsoft.com/office/drawing/2014/main" id="{FEFD40B6-DF85-4D11-BAB7-19E5C4ED6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CFCFC-617A-4F11-A73F-013B774A3613}"/>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417818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7CC-379B-48BA-ACC9-A90DD7CB9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D93327-131D-4AA4-82A3-4FAAF8509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0CD18C-E5AE-46FF-B4F0-598A7503978D}"/>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5" name="Footer Placeholder 4">
            <a:extLst>
              <a:ext uri="{FF2B5EF4-FFF2-40B4-BE49-F238E27FC236}">
                <a16:creationId xmlns:a16="http://schemas.microsoft.com/office/drawing/2014/main" id="{0C10F389-017C-47F8-BEF0-C73ED4CFC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5B7EE-2532-4CB4-8822-19D25A191CB4}"/>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23614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A882-77B5-412F-A4C3-52A6EFADA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976F5E-00DA-4977-A02C-8FB411DF88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527074-D8AC-4175-9C84-5EA0794648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FC819-E5C2-425E-AF11-F50AFD508657}"/>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6" name="Footer Placeholder 5">
            <a:extLst>
              <a:ext uri="{FF2B5EF4-FFF2-40B4-BE49-F238E27FC236}">
                <a16:creationId xmlns:a16="http://schemas.microsoft.com/office/drawing/2014/main" id="{891BFD90-06E0-4BA8-84EF-0EA013FC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F20E3-9991-4281-9E9C-62696609069F}"/>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48681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F6F5-A4BC-4947-89FD-470C66F2A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9D44C-EF64-4C89-91B5-B5B65559E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BFE34D-0393-4982-8DE2-FAA554931C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DAB61-EDC0-42DE-84AD-002B44105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372AFB-288C-4509-BD9B-D3B979360B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8F530E-7F69-478B-8A02-46317B1CDADC}"/>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8" name="Footer Placeholder 7">
            <a:extLst>
              <a:ext uri="{FF2B5EF4-FFF2-40B4-BE49-F238E27FC236}">
                <a16:creationId xmlns:a16="http://schemas.microsoft.com/office/drawing/2014/main" id="{743B1E33-C985-4BD3-BE58-5B86DFA4FF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6FF629-B906-428A-8A3F-ADCC2A1A48D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19528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08FF-B6E8-470A-9DD4-E9A137B119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8B992C-B08A-4D9C-9F24-18037EA1B454}"/>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4" name="Footer Placeholder 3">
            <a:extLst>
              <a:ext uri="{FF2B5EF4-FFF2-40B4-BE49-F238E27FC236}">
                <a16:creationId xmlns:a16="http://schemas.microsoft.com/office/drawing/2014/main" id="{1A607160-BB0D-422A-B792-BD461298E1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22245-1AC5-434B-9C14-70695A3510C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46453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04FC5-0219-4F2F-9628-12ED79AB7CEC}"/>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3" name="Footer Placeholder 2">
            <a:extLst>
              <a:ext uri="{FF2B5EF4-FFF2-40B4-BE49-F238E27FC236}">
                <a16:creationId xmlns:a16="http://schemas.microsoft.com/office/drawing/2014/main" id="{BE7941E4-66EE-4A60-8A48-5E081E5740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229B0-BB85-4DAC-B43F-20FB1BD0C7E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9049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8A8A-2A04-4D8F-B510-7A7BDCEA8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19A64B-0BB7-4FC8-A710-3A4782A4F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B4FFAF-C0EC-427E-932C-9DAF0A8A0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8B2D77-3D45-4799-BE3E-B6EA08D09CD1}"/>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6" name="Footer Placeholder 5">
            <a:extLst>
              <a:ext uri="{FF2B5EF4-FFF2-40B4-BE49-F238E27FC236}">
                <a16:creationId xmlns:a16="http://schemas.microsoft.com/office/drawing/2014/main" id="{FE6C7E34-1CA9-4A7E-AF45-A0F032364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7FEDA-5162-4A88-A607-7A5FBB09BDC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26187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BD27-4428-430C-85FF-18950433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0EAC6-9CCA-44D0-BA5A-FF16E7CC3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522F5-54B5-41E9-8161-1A6C24F19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60ABAF-8FBE-4333-A472-BAEF17C8AE6B}"/>
              </a:ext>
            </a:extLst>
          </p:cNvPr>
          <p:cNvSpPr>
            <a:spLocks noGrp="1"/>
          </p:cNvSpPr>
          <p:nvPr>
            <p:ph type="dt" sz="half" idx="10"/>
          </p:nvPr>
        </p:nvSpPr>
        <p:spPr/>
        <p:txBody>
          <a:bodyPr/>
          <a:lstStyle/>
          <a:p>
            <a:fld id="{8D855500-DB08-4EE8-9353-A18F31B6B401}" type="datetimeFigureOut">
              <a:rPr lang="en-US" smtClean="0"/>
              <a:t>3/6/2018</a:t>
            </a:fld>
            <a:endParaRPr lang="en-US"/>
          </a:p>
        </p:txBody>
      </p:sp>
      <p:sp>
        <p:nvSpPr>
          <p:cNvPr id="6" name="Footer Placeholder 5">
            <a:extLst>
              <a:ext uri="{FF2B5EF4-FFF2-40B4-BE49-F238E27FC236}">
                <a16:creationId xmlns:a16="http://schemas.microsoft.com/office/drawing/2014/main" id="{61BB7263-650E-47D7-874F-E643FBA60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7B9BD-3E7B-46A2-BC11-7DBEDB19E7A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55458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78A3DA-CB09-40F2-8362-741DC9AE7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4E6759-D900-49E7-9932-16E76E223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F0CD-CBBE-488C-B0A6-107215BC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55500-DB08-4EE8-9353-A18F31B6B401}" type="datetimeFigureOut">
              <a:rPr lang="en-US" smtClean="0"/>
              <a:t>3/6/2018</a:t>
            </a:fld>
            <a:endParaRPr lang="en-US"/>
          </a:p>
        </p:txBody>
      </p:sp>
      <p:sp>
        <p:nvSpPr>
          <p:cNvPr id="5" name="Footer Placeholder 4">
            <a:extLst>
              <a:ext uri="{FF2B5EF4-FFF2-40B4-BE49-F238E27FC236}">
                <a16:creationId xmlns:a16="http://schemas.microsoft.com/office/drawing/2014/main" id="{9E9456E2-199C-4AFC-8BC7-9D050B4BC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79F29B-6064-4678-AE35-806A34CC0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B3E1D-5B64-4851-9831-C612FFDC02EE}" type="slidenum">
              <a:rPr lang="en-US" smtClean="0"/>
              <a:t>‹#›</a:t>
            </a:fld>
            <a:endParaRPr lang="en-US"/>
          </a:p>
        </p:txBody>
      </p:sp>
    </p:spTree>
    <p:extLst>
      <p:ext uri="{BB962C8B-B14F-4D97-AF65-F5344CB8AC3E}">
        <p14:creationId xmlns:p14="http://schemas.microsoft.com/office/powerpoint/2010/main" val="2909161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18" Type="http://schemas.openxmlformats.org/officeDocument/2006/relationships/image" Target="../media/image17.emf"/><Relationship Id="rId3" Type="http://schemas.openxmlformats.org/officeDocument/2006/relationships/image" Target="../media/image2.emf"/><Relationship Id="rId21" Type="http://schemas.openxmlformats.org/officeDocument/2006/relationships/image" Target="../media/image20.emf"/><Relationship Id="rId7" Type="http://schemas.openxmlformats.org/officeDocument/2006/relationships/image" Target="../media/image6.png"/><Relationship Id="rId12" Type="http://schemas.openxmlformats.org/officeDocument/2006/relationships/image" Target="../media/image11.emf"/><Relationship Id="rId17" Type="http://schemas.openxmlformats.org/officeDocument/2006/relationships/image" Target="../media/image16.emf"/><Relationship Id="rId2" Type="http://schemas.openxmlformats.org/officeDocument/2006/relationships/notesSlide" Target="../notesSlides/notesSlide4.xml"/><Relationship Id="rId16" Type="http://schemas.openxmlformats.org/officeDocument/2006/relationships/image" Target="../media/image15.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emf"/><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 Id="rId22"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www.nytimes.com/1989/07/18/us/us-stealth-bomber-makes-test-flight-without-mishap.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C62E-ECD6-4CAB-BF87-1B936377BA4D}"/>
              </a:ext>
            </a:extLst>
          </p:cNvPr>
          <p:cNvSpPr>
            <a:spLocks noGrp="1"/>
          </p:cNvSpPr>
          <p:nvPr>
            <p:ph type="ctrTitle"/>
          </p:nvPr>
        </p:nvSpPr>
        <p:spPr/>
        <p:txBody>
          <a:bodyPr/>
          <a:lstStyle/>
          <a:p>
            <a:r>
              <a:rPr lang="en-US" dirty="0"/>
              <a:t>BRASS </a:t>
            </a:r>
            <a:br>
              <a:rPr lang="en-US" dirty="0"/>
            </a:br>
            <a:r>
              <a:rPr lang="en-US" dirty="0"/>
              <a:t>Scenario 4</a:t>
            </a:r>
          </a:p>
        </p:txBody>
      </p:sp>
      <p:sp>
        <p:nvSpPr>
          <p:cNvPr id="4" name="Subtitle 3">
            <a:extLst>
              <a:ext uri="{FF2B5EF4-FFF2-40B4-BE49-F238E27FC236}">
                <a16:creationId xmlns:a16="http://schemas.microsoft.com/office/drawing/2014/main" id="{B1A46B22-90C7-4F29-AD38-0EF324BFB137}"/>
              </a:ext>
            </a:extLst>
          </p:cNvPr>
          <p:cNvSpPr>
            <a:spLocks noGrp="1"/>
          </p:cNvSpPr>
          <p:nvPr>
            <p:ph type="subTitle" idx="1"/>
          </p:nvPr>
        </p:nvSpPr>
        <p:spPr/>
        <p:txBody>
          <a:bodyPr>
            <a:normAutofit/>
          </a:bodyPr>
          <a:lstStyle/>
          <a:p>
            <a:r>
              <a:rPr lang="en-US" dirty="0"/>
              <a:t>Relay Scenario</a:t>
            </a:r>
          </a:p>
          <a:p>
            <a:r>
              <a:rPr lang="en-US" dirty="0"/>
              <a:t> </a:t>
            </a:r>
          </a:p>
        </p:txBody>
      </p:sp>
      <p:sp>
        <p:nvSpPr>
          <p:cNvPr id="3" name="TextBox 2">
            <a:extLst>
              <a:ext uri="{FF2B5EF4-FFF2-40B4-BE49-F238E27FC236}">
                <a16:creationId xmlns:a16="http://schemas.microsoft.com/office/drawing/2014/main" id="{8C5D3539-D0E6-4262-8C02-F17980A1951F}"/>
              </a:ext>
            </a:extLst>
          </p:cNvPr>
          <p:cNvSpPr txBox="1"/>
          <p:nvPr/>
        </p:nvSpPr>
        <p:spPr>
          <a:xfrm>
            <a:off x="7845670" y="6211669"/>
            <a:ext cx="4527306" cy="646331"/>
          </a:xfrm>
          <a:prstGeom prst="rect">
            <a:avLst/>
          </a:prstGeom>
          <a:noFill/>
        </p:spPr>
        <p:txBody>
          <a:bodyPr wrap="square" rtlCol="0">
            <a:spAutoFit/>
          </a:bodyPr>
          <a:lstStyle/>
          <a:p>
            <a:r>
              <a:rPr lang="en-US" dirty="0"/>
              <a:t>From a flight test that occurred in July 1989</a:t>
            </a:r>
          </a:p>
          <a:p>
            <a:endParaRPr lang="en-US" dirty="0"/>
          </a:p>
        </p:txBody>
      </p:sp>
    </p:spTree>
    <p:extLst>
      <p:ext uri="{BB962C8B-B14F-4D97-AF65-F5344CB8AC3E}">
        <p14:creationId xmlns:p14="http://schemas.microsoft.com/office/powerpoint/2010/main" val="336048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FF84-A184-4E17-B6B6-31EBB9D5F5B6}"/>
              </a:ext>
            </a:extLst>
          </p:cNvPr>
          <p:cNvSpPr>
            <a:spLocks noGrp="1"/>
          </p:cNvSpPr>
          <p:nvPr>
            <p:ph type="title"/>
          </p:nvPr>
        </p:nvSpPr>
        <p:spPr/>
        <p:txBody>
          <a:bodyPr/>
          <a:lstStyle/>
          <a:p>
            <a:pPr algn="ctr"/>
            <a:r>
              <a:rPr lang="en-US" dirty="0"/>
              <a:t>Associated Constraints</a:t>
            </a:r>
          </a:p>
        </p:txBody>
      </p:sp>
      <p:sp>
        <p:nvSpPr>
          <p:cNvPr id="3" name="Content Placeholder 2">
            <a:extLst>
              <a:ext uri="{FF2B5EF4-FFF2-40B4-BE49-F238E27FC236}">
                <a16:creationId xmlns:a16="http://schemas.microsoft.com/office/drawing/2014/main" id="{C0B0ED81-8B51-49C6-AE4C-04D2A813D7E8}"/>
              </a:ext>
            </a:extLst>
          </p:cNvPr>
          <p:cNvSpPr>
            <a:spLocks noGrp="1"/>
          </p:cNvSpPr>
          <p:nvPr>
            <p:ph idx="1"/>
          </p:nvPr>
        </p:nvSpPr>
        <p:spPr/>
        <p:txBody>
          <a:bodyPr/>
          <a:lstStyle/>
          <a:p>
            <a:r>
              <a:rPr lang="en-US" dirty="0"/>
              <a:t>Physical limit on amount of bandwidth that can be achieved</a:t>
            </a:r>
          </a:p>
          <a:p>
            <a:r>
              <a:rPr lang="en-US" dirty="0"/>
              <a:t>Schedule must be valid</a:t>
            </a:r>
          </a:p>
        </p:txBody>
      </p:sp>
    </p:spTree>
    <p:extLst>
      <p:ext uri="{BB962C8B-B14F-4D97-AF65-F5344CB8AC3E}">
        <p14:creationId xmlns:p14="http://schemas.microsoft.com/office/powerpoint/2010/main" val="153009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0AD8-E438-4A62-9F07-45D82652D154}"/>
              </a:ext>
            </a:extLst>
          </p:cNvPr>
          <p:cNvSpPr>
            <a:spLocks noGrp="1"/>
          </p:cNvSpPr>
          <p:nvPr>
            <p:ph type="title"/>
          </p:nvPr>
        </p:nvSpPr>
        <p:spPr>
          <a:xfrm>
            <a:off x="838200" y="226579"/>
            <a:ext cx="10515600" cy="1325563"/>
          </a:xfrm>
        </p:spPr>
        <p:txBody>
          <a:bodyPr/>
          <a:lstStyle/>
          <a:p>
            <a:pPr algn="ctr"/>
            <a:r>
              <a:rPr lang="en-US" dirty="0"/>
              <a:t>Cost Metrics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3C7635-C9A8-4A66-B965-9E9156846673}"/>
                  </a:ext>
                </a:extLst>
              </p:cNvPr>
              <p:cNvSpPr>
                <a:spLocks noGrp="1"/>
              </p:cNvSpPr>
              <p:nvPr>
                <p:ph idx="1"/>
              </p:nvPr>
            </p:nvSpPr>
            <p:spPr>
              <a:xfrm>
                <a:off x="838200" y="1385455"/>
                <a:ext cx="10515600" cy="4791508"/>
              </a:xfrm>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m:t>
                      </m:r>
                      <m:r>
                        <a:rPr lang="en-US" b="0" i="1" smtClean="0">
                          <a:latin typeface="Cambria Math" panose="02040503050406030204" pitchFamily="18" charset="0"/>
                        </a:rPr>
                        <m:t>𝑜𝑠𝑡</m:t>
                      </m:r>
                      <m:r>
                        <a:rPr lang="en-US" b="0" i="1" smtClean="0">
                          <a:latin typeface="Cambria Math" panose="02040503050406030204" pitchFamily="18" charset="0"/>
                        </a:rPr>
                        <m:t> </m:t>
                      </m:r>
                      <m:r>
                        <a:rPr lang="en-US" b="0" i="1" smtClean="0">
                          <a:latin typeface="Cambria Math" panose="02040503050406030204" pitchFamily="18" charset="0"/>
                        </a:rPr>
                        <m:t>𝐹𝑜𝑟</m:t>
                      </m:r>
                      <m:r>
                        <a:rPr lang="en-US" b="0" i="1" smtClean="0">
                          <a:latin typeface="Cambria Math" panose="02040503050406030204" pitchFamily="18" charset="0"/>
                        </a:rPr>
                        <m:t> </m:t>
                      </m:r>
                      <m:r>
                        <a:rPr lang="en-US" b="0" i="1" smtClean="0">
                          <a:latin typeface="Cambria Math" panose="02040503050406030204" pitchFamily="18" charset="0"/>
                        </a:rPr>
                        <m:t>𝑅𝑒𝑡𝑟𝑜𝑓𝑖𝑡</m:t>
                      </m:r>
                      <m:r>
                        <a:rPr lang="en-US" i="1" smtClean="0">
                          <a:latin typeface="Cambria Math" panose="02040503050406030204" pitchFamily="18" charset="0"/>
                        </a:rPr>
                        <m:t>=</m:t>
                      </m:r>
                      <m:r>
                        <a:rPr lang="en-US" i="1" smtClean="0">
                          <a:latin typeface="Cambria Math" panose="02040503050406030204" pitchFamily="18" charset="0"/>
                        </a:rPr>
                        <m:t>𝐶𝑜𝑠𝑡</m:t>
                      </m:r>
                      <m:r>
                        <a:rPr lang="en-US" b="0" i="1" smtClean="0">
                          <a:latin typeface="Cambria Math" panose="02040503050406030204" pitchFamily="18" charset="0"/>
                        </a:rPr>
                        <m:t> </m:t>
                      </m:r>
                      <m:r>
                        <a:rPr lang="en-US" b="0" i="1" smtClean="0">
                          <a:latin typeface="Cambria Math" panose="02040503050406030204" pitchFamily="18" charset="0"/>
                        </a:rPr>
                        <m:t>𝑃𝑒𝑟</m:t>
                      </m:r>
                      <m:r>
                        <a:rPr lang="en-US" b="0" i="1" smtClean="0">
                          <a:latin typeface="Cambria Math" panose="02040503050406030204" pitchFamily="18" charset="0"/>
                        </a:rPr>
                        <m:t> </m:t>
                      </m:r>
                      <m:r>
                        <a:rPr lang="en-US" b="0" i="1" smtClean="0">
                          <a:latin typeface="Cambria Math" panose="02040503050406030204" pitchFamily="18" charset="0"/>
                        </a:rPr>
                        <m:t>𝐹𝑙𝑦𝑖𝑛𝑔</m:t>
                      </m:r>
                      <m:r>
                        <a:rPr lang="en-US" b="0" i="1" smtClean="0">
                          <a:latin typeface="Cambria Math" panose="02040503050406030204" pitchFamily="18" charset="0"/>
                        </a:rPr>
                        <m:t> </m:t>
                      </m:r>
                      <m:r>
                        <a:rPr lang="en-US" b="0" i="1" smtClean="0">
                          <a:latin typeface="Cambria Math" panose="02040503050406030204" pitchFamily="18" charset="0"/>
                        </a:rPr>
                        <m:t>𝐻𝑜𝑢𝑟</m:t>
                      </m:r>
                      <m:r>
                        <a:rPr lang="en-US" b="0" i="1" smtClean="0">
                          <a:latin typeface="Cambria Math" panose="02040503050406030204" pitchFamily="18" charset="0"/>
                        </a:rPr>
                        <m:t> (</m:t>
                      </m:r>
                      <m:r>
                        <a:rPr lang="en-US" b="0" i="1" smtClean="0">
                          <a:latin typeface="Cambria Math" panose="02040503050406030204" pitchFamily="18" charset="0"/>
                        </a:rPr>
                        <m:t>𝐶𝑃𝐹𝐻</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𝑂𝑡h𝑒𝑟</m:t>
                      </m:r>
                      <m:r>
                        <a:rPr lang="en-US" b="0" i="1" smtClean="0">
                          <a:latin typeface="Cambria Math" panose="02040503050406030204" pitchFamily="18" charset="0"/>
                        </a:rPr>
                        <m:t> </m:t>
                      </m:r>
                      <m:r>
                        <a:rPr lang="en-US" b="0" i="1" smtClean="0">
                          <a:latin typeface="Cambria Math" panose="02040503050406030204" pitchFamily="18" charset="0"/>
                        </a:rPr>
                        <m:t>𝐶𝑜𝑠𝑡𝑠</m:t>
                      </m:r>
                    </m:oMath>
                  </m:oMathPara>
                </a14:m>
                <a:endParaRPr lang="en-US" dirty="0"/>
              </a:p>
              <a:p>
                <a:pPr marL="0" indent="0">
                  <a:buNone/>
                </a:pPr>
                <a:endParaRPr lang="en-US" dirty="0"/>
              </a:p>
              <a:p>
                <a:pPr marL="0" indent="0">
                  <a:buNone/>
                </a:pPr>
                <a:r>
                  <a:rPr lang="en-US" i="1" dirty="0"/>
                  <a:t>CPFH</a:t>
                </a:r>
                <a:r>
                  <a:rPr lang="en-US" dirty="0"/>
                  <a:t>: </a:t>
                </a:r>
              </a:p>
              <a:p>
                <a:pPr marL="0" indent="0">
                  <a:buNone/>
                </a:pPr>
                <a:r>
                  <a:rPr lang="en-US" dirty="0"/>
                  <a:t>	Cost per Flying Hour (well-known DoD cost metric) which includes Operating and Support costs such as Fuel, Consumables, and Maintenance costs</a:t>
                </a:r>
              </a:p>
              <a:p>
                <a:pPr marL="0" indent="0">
                  <a:buNone/>
                </a:pPr>
                <a:endParaRPr lang="en-US" i="1" dirty="0"/>
              </a:p>
              <a:p>
                <a:pPr marL="0" indent="0">
                  <a:buNone/>
                </a:pPr>
                <a:r>
                  <a:rPr lang="en-US" i="1" dirty="0"/>
                  <a:t>Other Costs: </a:t>
                </a:r>
              </a:p>
              <a:p>
                <a:pPr marL="0" indent="0">
                  <a:buNone/>
                </a:pPr>
                <a:r>
                  <a:rPr lang="en-US" i="1" dirty="0"/>
                  <a:t>	Instrumentation Cost </a:t>
                </a:r>
                <a:r>
                  <a:rPr lang="en-US" i="1" dirty="0">
                    <a:solidFill>
                      <a:srgbClr val="FF0000"/>
                    </a:solidFill>
                  </a:rPr>
                  <a:t>($0)</a:t>
                </a:r>
                <a:r>
                  <a:rPr lang="en-US" i="1" dirty="0"/>
                  <a:t> + Test Planning </a:t>
                </a:r>
                <a:r>
                  <a:rPr lang="en-US" i="1" dirty="0">
                    <a:solidFill>
                      <a:srgbClr val="FF0000"/>
                    </a:solidFill>
                  </a:rPr>
                  <a:t>(~$0)</a:t>
                </a:r>
                <a:r>
                  <a:rPr lang="en-US" i="1" dirty="0"/>
                  <a:t> + Roll Out Cost + Scheduling Cost + Post Fly Analysis </a:t>
                </a:r>
                <a:r>
                  <a:rPr lang="en-US" i="1" dirty="0">
                    <a:solidFill>
                      <a:srgbClr val="FF0000"/>
                    </a:solidFill>
                  </a:rPr>
                  <a:t>(~$0)</a:t>
                </a:r>
              </a:p>
              <a:p>
                <a:pPr marL="0" indent="0">
                  <a:buNone/>
                </a:pPr>
                <a:endParaRPr lang="en-US" dirty="0"/>
              </a:p>
              <a:p>
                <a:pPr marL="0" indent="0">
                  <a:buNone/>
                </a:pPr>
                <a:r>
                  <a:rPr lang="en-US" i="1" dirty="0"/>
                  <a:t>CPFH For the B-2 Bomber</a:t>
                </a:r>
                <a:r>
                  <a:rPr lang="en-US" dirty="0"/>
                  <a:t>: $130,159.00</a:t>
                </a:r>
              </a:p>
            </p:txBody>
          </p:sp>
        </mc:Choice>
        <mc:Fallback xmlns="">
          <p:sp>
            <p:nvSpPr>
              <p:cNvPr id="3" name="Content Placeholder 2">
                <a:extLst>
                  <a:ext uri="{FF2B5EF4-FFF2-40B4-BE49-F238E27FC236}">
                    <a16:creationId xmlns:a16="http://schemas.microsoft.com/office/drawing/2014/main" id="{0A3C7635-C9A8-4A66-B965-9E9156846673}"/>
                  </a:ext>
                </a:extLst>
              </p:cNvPr>
              <p:cNvSpPr>
                <a:spLocks noGrp="1" noRot="1" noChangeAspect="1" noMove="1" noResize="1" noEditPoints="1" noAdjustHandles="1" noChangeArrowheads="1" noChangeShapeType="1" noTextEdit="1"/>
              </p:cNvSpPr>
              <p:nvPr>
                <p:ph idx="1"/>
              </p:nvPr>
            </p:nvSpPr>
            <p:spPr>
              <a:xfrm>
                <a:off x="838200" y="1385455"/>
                <a:ext cx="10515600" cy="4791508"/>
              </a:xfrm>
              <a:blipFill>
                <a:blip r:embed="rId3"/>
                <a:stretch>
                  <a:fillRect l="-104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A183F06-3CA3-4D03-A418-54DB1403B3DD}"/>
              </a:ext>
            </a:extLst>
          </p:cNvPr>
          <p:cNvSpPr txBox="1"/>
          <p:nvPr/>
        </p:nvSpPr>
        <p:spPr>
          <a:xfrm>
            <a:off x="8382000" y="5699909"/>
            <a:ext cx="3657599" cy="954107"/>
          </a:xfrm>
          <a:prstGeom prst="rect">
            <a:avLst/>
          </a:prstGeom>
          <a:noFill/>
        </p:spPr>
        <p:txBody>
          <a:bodyPr wrap="square" rtlCol="0">
            <a:spAutoFit/>
          </a:bodyPr>
          <a:lstStyle/>
          <a:p>
            <a:r>
              <a:rPr lang="en-US" sz="1400" dirty="0"/>
              <a:t> </a:t>
            </a:r>
            <a:r>
              <a:rPr lang="en-US" sz="1400" i="1" dirty="0"/>
              <a:t>Assumptions: </a:t>
            </a:r>
          </a:p>
          <a:p>
            <a:r>
              <a:rPr lang="en-US" sz="1400" i="1" dirty="0"/>
              <a:t>(1) Aircraft was already instrumented </a:t>
            </a:r>
          </a:p>
          <a:p>
            <a:r>
              <a:rPr lang="en-US" sz="1400" i="1" dirty="0"/>
              <a:t>(2) We approximate the Rollout Costs and Scheduling Costs to be ~ the cost of an hour cost </a:t>
            </a:r>
          </a:p>
        </p:txBody>
      </p:sp>
    </p:spTree>
    <p:extLst>
      <p:ext uri="{BB962C8B-B14F-4D97-AF65-F5344CB8AC3E}">
        <p14:creationId xmlns:p14="http://schemas.microsoft.com/office/powerpoint/2010/main" val="23264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DFC1-1622-4803-A89B-5A946C0B27D7}"/>
              </a:ext>
            </a:extLst>
          </p:cNvPr>
          <p:cNvSpPr>
            <a:spLocks noGrp="1"/>
          </p:cNvSpPr>
          <p:nvPr>
            <p:ph type="title"/>
          </p:nvPr>
        </p:nvSpPr>
        <p:spPr/>
        <p:txBody>
          <a:bodyPr/>
          <a:lstStyle/>
          <a:p>
            <a:pPr algn="ctr"/>
            <a:r>
              <a:rPr lang="en-US" dirty="0"/>
              <a:t>Cost Metric</a:t>
            </a:r>
            <a:br>
              <a:rPr lang="en-US" dirty="0"/>
            </a:br>
            <a:r>
              <a:rPr lang="en-US" dirty="0"/>
              <a:t>Instantaneous Cost</a:t>
            </a:r>
          </a:p>
        </p:txBody>
      </p:sp>
      <p:pic>
        <p:nvPicPr>
          <p:cNvPr id="13" name="Content Placeholder 12">
            <a:extLst>
              <a:ext uri="{FF2B5EF4-FFF2-40B4-BE49-F238E27FC236}">
                <a16:creationId xmlns:a16="http://schemas.microsoft.com/office/drawing/2014/main" id="{5198E9C4-15BB-45D8-BEFD-1C316AD521F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38200" y="2205341"/>
            <a:ext cx="5181600" cy="359190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a:extLst>
              <a:ext uri="{FF2B5EF4-FFF2-40B4-BE49-F238E27FC236}">
                <a16:creationId xmlns:a16="http://schemas.microsoft.com/office/drawing/2014/main" id="{9630D81C-C3BB-4770-80A7-08F4FAFFC092}"/>
              </a:ext>
            </a:extLst>
          </p:cNvPr>
          <p:cNvSpPr>
            <a:spLocks noGrp="1"/>
          </p:cNvSpPr>
          <p:nvPr>
            <p:ph sz="half" idx="2"/>
          </p:nvPr>
        </p:nvSpPr>
        <p:spPr/>
        <p:txBody>
          <a:bodyPr>
            <a:normAutofit lnSpcReduction="10000"/>
          </a:bodyPr>
          <a:lstStyle/>
          <a:p>
            <a:r>
              <a:rPr lang="en-US" dirty="0"/>
              <a:t>At the start of the test, both TAs cost applies to the test</a:t>
            </a:r>
          </a:p>
          <a:p>
            <a:endParaRPr lang="en-US" dirty="0"/>
          </a:p>
          <a:p>
            <a:r>
              <a:rPr lang="en-US" dirty="0"/>
              <a:t>When TA1 gets taken away, the cost no longer applies</a:t>
            </a:r>
          </a:p>
          <a:p>
            <a:endParaRPr lang="en-US" dirty="0"/>
          </a:p>
          <a:p>
            <a:r>
              <a:rPr lang="en-US" dirty="0"/>
              <a:t>If landing in the middle is chosen, no costs are incurred until takeoff, when both TAs are again costing money</a:t>
            </a:r>
          </a:p>
        </p:txBody>
      </p:sp>
    </p:spTree>
    <p:extLst>
      <p:ext uri="{BB962C8B-B14F-4D97-AF65-F5344CB8AC3E}">
        <p14:creationId xmlns:p14="http://schemas.microsoft.com/office/powerpoint/2010/main" val="426473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5F25-BD7D-459A-9B9D-EABE1ECD0DCC}"/>
              </a:ext>
            </a:extLst>
          </p:cNvPr>
          <p:cNvSpPr>
            <a:spLocks noGrp="1"/>
          </p:cNvSpPr>
          <p:nvPr>
            <p:ph type="title"/>
          </p:nvPr>
        </p:nvSpPr>
        <p:spPr/>
        <p:txBody>
          <a:bodyPr/>
          <a:lstStyle/>
          <a:p>
            <a:pPr algn="ctr"/>
            <a:r>
              <a:rPr lang="en-US" dirty="0"/>
              <a:t>Cost Metric</a:t>
            </a:r>
            <a:br>
              <a:rPr lang="en-US" dirty="0"/>
            </a:br>
            <a:r>
              <a:rPr lang="en-US" dirty="0"/>
              <a:t>Cumulative Cost</a:t>
            </a:r>
          </a:p>
        </p:txBody>
      </p:sp>
      <p:pic>
        <p:nvPicPr>
          <p:cNvPr id="5" name="Content Placeholder 4">
            <a:extLst>
              <a:ext uri="{FF2B5EF4-FFF2-40B4-BE49-F238E27FC236}">
                <a16:creationId xmlns:a16="http://schemas.microsoft.com/office/drawing/2014/main" id="{493B5F35-3B5C-49FE-97A6-3CF541C20E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864" y="1825625"/>
            <a:ext cx="6350272" cy="4351338"/>
          </a:xfrm>
        </p:spPr>
      </p:pic>
    </p:spTree>
    <p:extLst>
      <p:ext uri="{BB962C8B-B14F-4D97-AF65-F5344CB8AC3E}">
        <p14:creationId xmlns:p14="http://schemas.microsoft.com/office/powerpoint/2010/main" val="43702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DFC1-1622-4803-A89B-5A946C0B27D7}"/>
              </a:ext>
            </a:extLst>
          </p:cNvPr>
          <p:cNvSpPr>
            <a:spLocks noGrp="1"/>
          </p:cNvSpPr>
          <p:nvPr>
            <p:ph type="title"/>
          </p:nvPr>
        </p:nvSpPr>
        <p:spPr/>
        <p:txBody>
          <a:bodyPr/>
          <a:lstStyle/>
          <a:p>
            <a:pPr algn="ctr"/>
            <a:r>
              <a:rPr lang="en-US" dirty="0"/>
              <a:t>Program Value Function</a:t>
            </a:r>
            <a:br>
              <a:rPr lang="en-US" dirty="0"/>
            </a:br>
            <a:r>
              <a:rPr lang="en-US" dirty="0"/>
              <a:t>Component Instantaneous Value</a:t>
            </a:r>
          </a:p>
        </p:txBody>
      </p:sp>
      <p:sp>
        <p:nvSpPr>
          <p:cNvPr id="4" name="Content Placeholder 3">
            <a:extLst>
              <a:ext uri="{FF2B5EF4-FFF2-40B4-BE49-F238E27FC236}">
                <a16:creationId xmlns:a16="http://schemas.microsoft.com/office/drawing/2014/main" id="{7F194714-6EBE-4630-87CA-C3128AABBA7F}"/>
              </a:ext>
            </a:extLst>
          </p:cNvPr>
          <p:cNvSpPr>
            <a:spLocks noGrp="1"/>
          </p:cNvSpPr>
          <p:nvPr>
            <p:ph sz="half" idx="2"/>
          </p:nvPr>
        </p:nvSpPr>
        <p:spPr/>
        <p:txBody>
          <a:bodyPr/>
          <a:lstStyle/>
          <a:p>
            <a:r>
              <a:rPr lang="en-US" dirty="0"/>
              <a:t>Maneuvers are worth their percentage value when performed</a:t>
            </a:r>
          </a:p>
          <a:p>
            <a:endParaRPr lang="en-US" dirty="0"/>
          </a:p>
          <a:p>
            <a:r>
              <a:rPr lang="en-US" dirty="0"/>
              <a:t>Real time data is worth a constant value</a:t>
            </a:r>
          </a:p>
        </p:txBody>
      </p:sp>
      <p:pic>
        <p:nvPicPr>
          <p:cNvPr id="10" name="Content Placeholder 9">
            <a:extLst>
              <a:ext uri="{FF2B5EF4-FFF2-40B4-BE49-F238E27FC236}">
                <a16:creationId xmlns:a16="http://schemas.microsoft.com/office/drawing/2014/main" id="{DF8DF9E9-E297-49D1-A5DE-CC411F9AB3D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125198"/>
            <a:ext cx="5181600" cy="3752192"/>
          </a:xfrm>
        </p:spPr>
      </p:pic>
    </p:spTree>
    <p:extLst>
      <p:ext uri="{BB962C8B-B14F-4D97-AF65-F5344CB8AC3E}">
        <p14:creationId xmlns:p14="http://schemas.microsoft.com/office/powerpoint/2010/main" val="79799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9AB8-52B2-41F1-A035-C0DE8768E830}"/>
              </a:ext>
            </a:extLst>
          </p:cNvPr>
          <p:cNvSpPr>
            <a:spLocks noGrp="1"/>
          </p:cNvSpPr>
          <p:nvPr>
            <p:ph type="title"/>
          </p:nvPr>
        </p:nvSpPr>
        <p:spPr>
          <a:xfrm>
            <a:off x="838200" y="500062"/>
            <a:ext cx="10515600" cy="1325563"/>
          </a:xfrm>
        </p:spPr>
        <p:txBody>
          <a:bodyPr>
            <a:normAutofit/>
          </a:bodyPr>
          <a:lstStyle/>
          <a:p>
            <a:pPr algn="ctr"/>
            <a:r>
              <a:rPr lang="en-US" dirty="0"/>
              <a:t>Program Value Function</a:t>
            </a:r>
            <a:br>
              <a:rPr lang="en-US" dirty="0"/>
            </a:br>
            <a:r>
              <a:rPr lang="en-US" dirty="0"/>
              <a:t>Component Cumulative Value</a:t>
            </a:r>
          </a:p>
        </p:txBody>
      </p:sp>
      <p:pic>
        <p:nvPicPr>
          <p:cNvPr id="9" name="Content Placeholder 8">
            <a:extLst>
              <a:ext uri="{FF2B5EF4-FFF2-40B4-BE49-F238E27FC236}">
                <a16:creationId xmlns:a16="http://schemas.microsoft.com/office/drawing/2014/main" id="{E81F10A6-4522-4879-9CE5-3A79AEBF3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1033" y="1825625"/>
            <a:ext cx="6069933" cy="4351338"/>
          </a:xfrm>
        </p:spPr>
      </p:pic>
    </p:spTree>
    <p:extLst>
      <p:ext uri="{BB962C8B-B14F-4D97-AF65-F5344CB8AC3E}">
        <p14:creationId xmlns:p14="http://schemas.microsoft.com/office/powerpoint/2010/main" val="52990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DFC1-1622-4803-A89B-5A946C0B27D7}"/>
              </a:ext>
            </a:extLst>
          </p:cNvPr>
          <p:cNvSpPr>
            <a:spLocks noGrp="1"/>
          </p:cNvSpPr>
          <p:nvPr>
            <p:ph type="title"/>
          </p:nvPr>
        </p:nvSpPr>
        <p:spPr/>
        <p:txBody>
          <a:bodyPr/>
          <a:lstStyle/>
          <a:p>
            <a:pPr algn="ctr"/>
            <a:r>
              <a:rPr lang="en-US" dirty="0"/>
              <a:t>Program Value Function</a:t>
            </a:r>
            <a:br>
              <a:rPr lang="en-US" dirty="0"/>
            </a:br>
            <a:r>
              <a:rPr lang="en-US" dirty="0"/>
              <a:t>Total Instantaneous Value</a:t>
            </a:r>
          </a:p>
        </p:txBody>
      </p:sp>
      <p:sp>
        <p:nvSpPr>
          <p:cNvPr id="4" name="Content Placeholder 3">
            <a:extLst>
              <a:ext uri="{FF2B5EF4-FFF2-40B4-BE49-F238E27FC236}">
                <a16:creationId xmlns:a16="http://schemas.microsoft.com/office/drawing/2014/main" id="{7F194714-6EBE-4630-87CA-C3128AABBA7F}"/>
              </a:ext>
            </a:extLst>
          </p:cNvPr>
          <p:cNvSpPr>
            <a:spLocks noGrp="1"/>
          </p:cNvSpPr>
          <p:nvPr>
            <p:ph sz="half" idx="2"/>
          </p:nvPr>
        </p:nvSpPr>
        <p:spPr/>
        <p:txBody>
          <a:bodyPr>
            <a:normAutofit lnSpcReduction="10000"/>
          </a:bodyPr>
          <a:lstStyle/>
          <a:p>
            <a:r>
              <a:rPr lang="en-US" dirty="0"/>
              <a:t>Land in middle delays all value until TA1 becomes available again</a:t>
            </a:r>
          </a:p>
          <a:p>
            <a:endParaRPr lang="en-US" dirty="0"/>
          </a:p>
          <a:p>
            <a:r>
              <a:rPr lang="en-US" dirty="0"/>
              <a:t>Adapted tactic redirects telemetry to the airship, so all value is gained</a:t>
            </a:r>
          </a:p>
          <a:p>
            <a:endParaRPr lang="en-US" dirty="0"/>
          </a:p>
          <a:p>
            <a:r>
              <a:rPr lang="en-US" dirty="0"/>
              <a:t>No telemetry elects to drop all real-time telemetry</a:t>
            </a:r>
          </a:p>
        </p:txBody>
      </p:sp>
      <p:pic>
        <p:nvPicPr>
          <p:cNvPr id="12" name="Content Placeholder 11">
            <a:extLst>
              <a:ext uri="{FF2B5EF4-FFF2-40B4-BE49-F238E27FC236}">
                <a16:creationId xmlns:a16="http://schemas.microsoft.com/office/drawing/2014/main" id="{77360676-5257-4A10-A427-3BB54BB78A0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125198"/>
            <a:ext cx="5181600" cy="3752192"/>
          </a:xfrm>
        </p:spPr>
      </p:pic>
    </p:spTree>
    <p:extLst>
      <p:ext uri="{BB962C8B-B14F-4D97-AF65-F5344CB8AC3E}">
        <p14:creationId xmlns:p14="http://schemas.microsoft.com/office/powerpoint/2010/main" val="1015671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9AB8-52B2-41F1-A035-C0DE8768E830}"/>
              </a:ext>
            </a:extLst>
          </p:cNvPr>
          <p:cNvSpPr>
            <a:spLocks noGrp="1"/>
          </p:cNvSpPr>
          <p:nvPr>
            <p:ph type="title"/>
          </p:nvPr>
        </p:nvSpPr>
        <p:spPr>
          <a:xfrm>
            <a:off x="838200" y="500062"/>
            <a:ext cx="10515600" cy="1325563"/>
          </a:xfrm>
        </p:spPr>
        <p:txBody>
          <a:bodyPr>
            <a:normAutofit/>
          </a:bodyPr>
          <a:lstStyle/>
          <a:p>
            <a:pPr algn="ctr"/>
            <a:r>
              <a:rPr lang="en-US" dirty="0"/>
              <a:t>Program Value Function</a:t>
            </a:r>
            <a:br>
              <a:rPr lang="en-US" dirty="0"/>
            </a:br>
            <a:r>
              <a:rPr lang="en-US" dirty="0"/>
              <a:t>Total Cumulative Value</a:t>
            </a:r>
          </a:p>
        </p:txBody>
      </p:sp>
      <p:pic>
        <p:nvPicPr>
          <p:cNvPr id="9" name="Content Placeholder 8">
            <a:extLst>
              <a:ext uri="{FF2B5EF4-FFF2-40B4-BE49-F238E27FC236}">
                <a16:creationId xmlns:a16="http://schemas.microsoft.com/office/drawing/2014/main" id="{03B6562F-A196-4B92-9452-F5406B6E88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1033" y="1825625"/>
            <a:ext cx="6069933" cy="4351338"/>
          </a:xfrm>
        </p:spPr>
      </p:pic>
    </p:spTree>
    <p:extLst>
      <p:ext uri="{BB962C8B-B14F-4D97-AF65-F5344CB8AC3E}">
        <p14:creationId xmlns:p14="http://schemas.microsoft.com/office/powerpoint/2010/main" val="47377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DFC1-1622-4803-A89B-5A946C0B27D7}"/>
              </a:ext>
            </a:extLst>
          </p:cNvPr>
          <p:cNvSpPr>
            <a:spLocks noGrp="1"/>
          </p:cNvSpPr>
          <p:nvPr>
            <p:ph type="title"/>
          </p:nvPr>
        </p:nvSpPr>
        <p:spPr/>
        <p:txBody>
          <a:bodyPr/>
          <a:lstStyle/>
          <a:p>
            <a:pPr algn="ctr"/>
            <a:r>
              <a:rPr lang="en-US" dirty="0"/>
              <a:t>Risk Metric</a:t>
            </a:r>
          </a:p>
        </p:txBody>
      </p:sp>
      <p:sp>
        <p:nvSpPr>
          <p:cNvPr id="3" name="Content Placeholder 2">
            <a:extLst>
              <a:ext uri="{FF2B5EF4-FFF2-40B4-BE49-F238E27FC236}">
                <a16:creationId xmlns:a16="http://schemas.microsoft.com/office/drawing/2014/main" id="{AF951AC3-C2EB-42C1-8A54-B10755680A34}"/>
              </a:ext>
            </a:extLst>
          </p:cNvPr>
          <p:cNvSpPr>
            <a:spLocks noGrp="1"/>
          </p:cNvSpPr>
          <p:nvPr>
            <p:ph idx="1"/>
          </p:nvPr>
        </p:nvSpPr>
        <p:spPr/>
        <p:txBody>
          <a:bodyPr/>
          <a:lstStyle/>
          <a:p>
            <a:r>
              <a:rPr lang="en-US" dirty="0"/>
              <a:t>Measures the future uncertainties in achieving the test mission within the defined cost and schedule constraints</a:t>
            </a:r>
          </a:p>
          <a:p>
            <a:pPr marL="0" indent="0">
              <a:buNone/>
            </a:pPr>
            <a:endParaRPr lang="en-US" dirty="0"/>
          </a:p>
          <a:p>
            <a:endParaRPr lang="en-US" dirty="0"/>
          </a:p>
        </p:txBody>
      </p:sp>
      <p:graphicFrame>
        <p:nvGraphicFramePr>
          <p:cNvPr id="10" name="Content Placeholder 9">
            <a:extLst>
              <a:ext uri="{FF2B5EF4-FFF2-40B4-BE49-F238E27FC236}">
                <a16:creationId xmlns:a16="http://schemas.microsoft.com/office/drawing/2014/main" id="{2177B9C3-8C51-4E96-8825-B1B6BEF643C7}"/>
              </a:ext>
            </a:extLst>
          </p:cNvPr>
          <p:cNvGraphicFramePr>
            <a:graphicFrameLocks noGrp="1"/>
          </p:cNvGraphicFramePr>
          <p:nvPr>
            <p:ph sz="half" idx="4294967295"/>
            <p:extLst>
              <p:ext uri="{D42A27DB-BD31-4B8C-83A1-F6EECF244321}">
                <p14:modId xmlns:p14="http://schemas.microsoft.com/office/powerpoint/2010/main" val="2761755483"/>
              </p:ext>
            </p:extLst>
          </p:nvPr>
        </p:nvGraphicFramePr>
        <p:xfrm>
          <a:off x="1952626" y="2883852"/>
          <a:ext cx="7867652" cy="370840"/>
        </p:xfrm>
        <a:graphic>
          <a:graphicData uri="http://schemas.openxmlformats.org/drawingml/2006/table">
            <a:tbl>
              <a:tblPr firstRow="1" bandRow="1">
                <a:tableStyleId>{793D81CF-94F2-401A-BA57-92F5A7B2D0C5}</a:tableStyleId>
              </a:tblPr>
              <a:tblGrid>
                <a:gridCol w="7867652">
                  <a:extLst>
                    <a:ext uri="{9D8B030D-6E8A-4147-A177-3AD203B41FA5}">
                      <a16:colId xmlns:a16="http://schemas.microsoft.com/office/drawing/2014/main" val="2996102729"/>
                    </a:ext>
                  </a:extLst>
                </a:gridCol>
              </a:tblGrid>
              <a:tr h="370840">
                <a:tc>
                  <a:txBody>
                    <a:bodyPr/>
                    <a:lstStyle/>
                    <a:p>
                      <a:r>
                        <a:rPr lang="en-US" dirty="0"/>
                        <a:t>Risk Probability that a particular event will occur</a:t>
                      </a:r>
                    </a:p>
                  </a:txBody>
                  <a:tcPr/>
                </a:tc>
                <a:extLst>
                  <a:ext uri="{0D108BD9-81ED-4DB2-BD59-A6C34878D82A}">
                    <a16:rowId xmlns:a16="http://schemas.microsoft.com/office/drawing/2014/main" val="1300410392"/>
                  </a:ext>
                </a:extLst>
              </a:tr>
            </a:tbl>
          </a:graphicData>
        </a:graphic>
      </p:graphicFrame>
      <p:graphicFrame>
        <p:nvGraphicFramePr>
          <p:cNvPr id="11" name="Table 10">
            <a:extLst>
              <a:ext uri="{FF2B5EF4-FFF2-40B4-BE49-F238E27FC236}">
                <a16:creationId xmlns:a16="http://schemas.microsoft.com/office/drawing/2014/main" id="{338753F2-3B2B-420D-9775-4D780DD361CE}"/>
              </a:ext>
            </a:extLst>
          </p:cNvPr>
          <p:cNvGraphicFramePr>
            <a:graphicFrameLocks noGrp="1"/>
          </p:cNvGraphicFramePr>
          <p:nvPr>
            <p:extLst>
              <p:ext uri="{D42A27DB-BD31-4B8C-83A1-F6EECF244321}">
                <p14:modId xmlns:p14="http://schemas.microsoft.com/office/powerpoint/2010/main" val="934325870"/>
              </p:ext>
            </p:extLst>
          </p:nvPr>
        </p:nvGraphicFramePr>
        <p:xfrm>
          <a:off x="1952626" y="3254692"/>
          <a:ext cx="7867650" cy="2494280"/>
        </p:xfrm>
        <a:graphic>
          <a:graphicData uri="http://schemas.openxmlformats.org/drawingml/2006/table">
            <a:tbl>
              <a:tblPr firstRow="1" bandRow="1">
                <a:tableStyleId>{073A0DAA-6AF3-43AB-8588-CEC1D06C72B9}</a:tableStyleId>
              </a:tblPr>
              <a:tblGrid>
                <a:gridCol w="1026844">
                  <a:extLst>
                    <a:ext uri="{9D8B030D-6E8A-4147-A177-3AD203B41FA5}">
                      <a16:colId xmlns:a16="http://schemas.microsoft.com/office/drawing/2014/main" val="3651166334"/>
                    </a:ext>
                  </a:extLst>
                </a:gridCol>
                <a:gridCol w="1513751">
                  <a:extLst>
                    <a:ext uri="{9D8B030D-6E8A-4147-A177-3AD203B41FA5}">
                      <a16:colId xmlns:a16="http://schemas.microsoft.com/office/drawing/2014/main" val="3616291425"/>
                    </a:ext>
                  </a:extLst>
                </a:gridCol>
                <a:gridCol w="5327055">
                  <a:extLst>
                    <a:ext uri="{9D8B030D-6E8A-4147-A177-3AD203B41FA5}">
                      <a16:colId xmlns:a16="http://schemas.microsoft.com/office/drawing/2014/main" val="2635977827"/>
                    </a:ext>
                  </a:extLst>
                </a:gridCol>
              </a:tblGrid>
              <a:tr h="370840">
                <a:tc>
                  <a:txBody>
                    <a:bodyPr/>
                    <a:lstStyle/>
                    <a:p>
                      <a:r>
                        <a:rPr lang="en-US" dirty="0"/>
                        <a:t>Level</a:t>
                      </a:r>
                    </a:p>
                  </a:txBody>
                  <a:tcPr/>
                </a:tc>
                <a:tc>
                  <a:txBody>
                    <a:bodyPr/>
                    <a:lstStyle/>
                    <a:p>
                      <a:r>
                        <a:rPr lang="en-US" dirty="0"/>
                        <a:t>Value</a:t>
                      </a:r>
                    </a:p>
                  </a:txBody>
                  <a:tcPr/>
                </a:tc>
                <a:tc>
                  <a:txBody>
                    <a:bodyPr/>
                    <a:lstStyle/>
                    <a:p>
                      <a:r>
                        <a:rPr lang="en-US" dirty="0"/>
                        <a:t>Criteria</a:t>
                      </a:r>
                    </a:p>
                  </a:txBody>
                  <a:tcPr/>
                </a:tc>
                <a:extLst>
                  <a:ext uri="{0D108BD9-81ED-4DB2-BD59-A6C34878D82A}">
                    <a16:rowId xmlns:a16="http://schemas.microsoft.com/office/drawing/2014/main" val="1123965153"/>
                  </a:ext>
                </a:extLst>
              </a:tr>
              <a:tr h="370840">
                <a:tc>
                  <a:txBody>
                    <a:bodyPr/>
                    <a:lstStyle/>
                    <a:p>
                      <a:r>
                        <a:rPr lang="en-US" dirty="0"/>
                        <a:t>5</a:t>
                      </a:r>
                    </a:p>
                  </a:txBody>
                  <a:tcPr/>
                </a:tc>
                <a:tc>
                  <a:txBody>
                    <a:bodyPr/>
                    <a:lstStyle/>
                    <a:p>
                      <a:r>
                        <a:rPr lang="en-US" dirty="0"/>
                        <a:t>Near certainty</a:t>
                      </a:r>
                    </a:p>
                  </a:txBody>
                  <a:tcPr/>
                </a:tc>
                <a:tc>
                  <a:txBody>
                    <a:bodyPr/>
                    <a:lstStyle/>
                    <a:p>
                      <a:r>
                        <a:rPr lang="en-US" dirty="0"/>
                        <a:t>Everything points to this becoming a problem</a:t>
                      </a:r>
                    </a:p>
                  </a:txBody>
                  <a:tcPr/>
                </a:tc>
                <a:extLst>
                  <a:ext uri="{0D108BD9-81ED-4DB2-BD59-A6C34878D82A}">
                    <a16:rowId xmlns:a16="http://schemas.microsoft.com/office/drawing/2014/main" val="3537483353"/>
                  </a:ext>
                </a:extLst>
              </a:tr>
              <a:tr h="370840">
                <a:tc>
                  <a:txBody>
                    <a:bodyPr/>
                    <a:lstStyle/>
                    <a:p>
                      <a:r>
                        <a:rPr lang="en-US" dirty="0"/>
                        <a:t>4</a:t>
                      </a:r>
                    </a:p>
                  </a:txBody>
                  <a:tcPr/>
                </a:tc>
                <a:tc>
                  <a:txBody>
                    <a:bodyPr/>
                    <a:lstStyle/>
                    <a:p>
                      <a:r>
                        <a:rPr lang="en-US" dirty="0"/>
                        <a:t>Very likely</a:t>
                      </a:r>
                    </a:p>
                  </a:txBody>
                  <a:tcPr/>
                </a:tc>
                <a:tc>
                  <a:txBody>
                    <a:bodyPr/>
                    <a:lstStyle/>
                    <a:p>
                      <a:r>
                        <a:rPr lang="en-US" dirty="0"/>
                        <a:t>High chance of this becoming a problem</a:t>
                      </a:r>
                    </a:p>
                  </a:txBody>
                  <a:tcPr/>
                </a:tc>
                <a:extLst>
                  <a:ext uri="{0D108BD9-81ED-4DB2-BD59-A6C34878D82A}">
                    <a16:rowId xmlns:a16="http://schemas.microsoft.com/office/drawing/2014/main" val="1160999417"/>
                  </a:ext>
                </a:extLst>
              </a:tr>
              <a:tr h="370840">
                <a:tc>
                  <a:txBody>
                    <a:bodyPr/>
                    <a:lstStyle/>
                    <a:p>
                      <a:r>
                        <a:rPr lang="en-US" dirty="0"/>
                        <a:t>3</a:t>
                      </a:r>
                    </a:p>
                  </a:txBody>
                  <a:tcPr/>
                </a:tc>
                <a:tc>
                  <a:txBody>
                    <a:bodyPr/>
                    <a:lstStyle/>
                    <a:p>
                      <a:r>
                        <a:rPr lang="en-US" dirty="0"/>
                        <a:t>Likely (50/50)</a:t>
                      </a:r>
                    </a:p>
                  </a:txBody>
                  <a:tcPr/>
                </a:tc>
                <a:tc>
                  <a:txBody>
                    <a:bodyPr/>
                    <a:lstStyle/>
                    <a:p>
                      <a:r>
                        <a:rPr lang="en-US" dirty="0"/>
                        <a:t>There is an even chance this may turn into a problem once in a while</a:t>
                      </a:r>
                    </a:p>
                  </a:txBody>
                  <a:tcPr/>
                </a:tc>
                <a:extLst>
                  <a:ext uri="{0D108BD9-81ED-4DB2-BD59-A6C34878D82A}">
                    <a16:rowId xmlns:a16="http://schemas.microsoft.com/office/drawing/2014/main" val="947668435"/>
                  </a:ext>
                </a:extLst>
              </a:tr>
              <a:tr h="370840">
                <a:tc>
                  <a:txBody>
                    <a:bodyPr/>
                    <a:lstStyle/>
                    <a:p>
                      <a:r>
                        <a:rPr lang="en-US" dirty="0"/>
                        <a:t>2</a:t>
                      </a:r>
                    </a:p>
                  </a:txBody>
                  <a:tcPr/>
                </a:tc>
                <a:tc>
                  <a:txBody>
                    <a:bodyPr/>
                    <a:lstStyle/>
                    <a:p>
                      <a:r>
                        <a:rPr lang="en-US" dirty="0"/>
                        <a:t>Unlikely</a:t>
                      </a:r>
                    </a:p>
                  </a:txBody>
                  <a:tcPr/>
                </a:tc>
                <a:tc>
                  <a:txBody>
                    <a:bodyPr/>
                    <a:lstStyle/>
                    <a:p>
                      <a:r>
                        <a:rPr lang="en-US" dirty="0"/>
                        <a:t>Risk like this may turn into a problem once in a while</a:t>
                      </a:r>
                    </a:p>
                  </a:txBody>
                  <a:tcPr/>
                </a:tc>
                <a:extLst>
                  <a:ext uri="{0D108BD9-81ED-4DB2-BD59-A6C34878D82A}">
                    <a16:rowId xmlns:a16="http://schemas.microsoft.com/office/drawing/2014/main" val="365318626"/>
                  </a:ext>
                </a:extLst>
              </a:tr>
              <a:tr h="370840">
                <a:tc>
                  <a:txBody>
                    <a:bodyPr/>
                    <a:lstStyle/>
                    <a:p>
                      <a:r>
                        <a:rPr lang="en-US" dirty="0"/>
                        <a:t>1</a:t>
                      </a:r>
                    </a:p>
                  </a:txBody>
                  <a:tcPr/>
                </a:tc>
                <a:tc>
                  <a:txBody>
                    <a:bodyPr/>
                    <a:lstStyle/>
                    <a:p>
                      <a:r>
                        <a:rPr lang="en-US" dirty="0"/>
                        <a:t>Improbable</a:t>
                      </a:r>
                    </a:p>
                  </a:txBody>
                  <a:tcPr/>
                </a:tc>
                <a:tc>
                  <a:txBody>
                    <a:bodyPr/>
                    <a:lstStyle/>
                    <a:p>
                      <a:r>
                        <a:rPr lang="en-US" dirty="0"/>
                        <a:t>Not much chance this will become a problem</a:t>
                      </a:r>
                    </a:p>
                  </a:txBody>
                  <a:tcPr/>
                </a:tc>
                <a:extLst>
                  <a:ext uri="{0D108BD9-81ED-4DB2-BD59-A6C34878D82A}">
                    <a16:rowId xmlns:a16="http://schemas.microsoft.com/office/drawing/2014/main" val="3804594892"/>
                  </a:ext>
                </a:extLst>
              </a:tr>
            </a:tbl>
          </a:graphicData>
        </a:graphic>
      </p:graphicFrame>
    </p:spTree>
    <p:extLst>
      <p:ext uri="{BB962C8B-B14F-4D97-AF65-F5344CB8AC3E}">
        <p14:creationId xmlns:p14="http://schemas.microsoft.com/office/powerpoint/2010/main" val="25507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6F41CC-8EA1-4FD3-958D-9823B8E80A4B}"/>
              </a:ext>
            </a:extLst>
          </p:cNvPr>
          <p:cNvSpPr>
            <a:spLocks noGrp="1"/>
          </p:cNvSpPr>
          <p:nvPr>
            <p:ph type="title"/>
          </p:nvPr>
        </p:nvSpPr>
        <p:spPr/>
        <p:txBody>
          <a:bodyPr>
            <a:normAutofit fontScale="90000"/>
          </a:bodyPr>
          <a:lstStyle/>
          <a:p>
            <a:pPr algn="ctr"/>
            <a:r>
              <a:rPr lang="en-US" dirty="0"/>
              <a:t>Risk Metric</a:t>
            </a:r>
            <a:br>
              <a:rPr lang="en-US" dirty="0"/>
            </a:br>
            <a:r>
              <a:rPr lang="en-US" dirty="0"/>
              <a:t>Instantaneous Risk</a:t>
            </a:r>
            <a:br>
              <a:rPr lang="en-US" dirty="0"/>
            </a:br>
            <a:endParaRPr lang="en-US" dirty="0"/>
          </a:p>
        </p:txBody>
      </p:sp>
      <p:sp>
        <p:nvSpPr>
          <p:cNvPr id="2" name="Content Placeholder 1">
            <a:extLst>
              <a:ext uri="{FF2B5EF4-FFF2-40B4-BE49-F238E27FC236}">
                <a16:creationId xmlns:a16="http://schemas.microsoft.com/office/drawing/2014/main" id="{7E919F6E-ADC7-4321-8D03-50570F420935}"/>
              </a:ext>
            </a:extLst>
          </p:cNvPr>
          <p:cNvSpPr>
            <a:spLocks noGrp="1"/>
          </p:cNvSpPr>
          <p:nvPr>
            <p:ph sz="half" idx="2"/>
          </p:nvPr>
        </p:nvSpPr>
        <p:spPr/>
        <p:txBody>
          <a:bodyPr>
            <a:normAutofit fontScale="92500" lnSpcReduction="10000"/>
          </a:bodyPr>
          <a:lstStyle/>
          <a:p>
            <a:r>
              <a:rPr lang="en-US" dirty="0"/>
              <a:t>Land in middle introduces no extra risk</a:t>
            </a:r>
          </a:p>
          <a:p>
            <a:endParaRPr lang="en-US" dirty="0"/>
          </a:p>
          <a:p>
            <a:r>
              <a:rPr lang="en-US" dirty="0"/>
              <a:t>Adapted tactic introduces a small reconfigure risk for setting up the new schedule</a:t>
            </a:r>
          </a:p>
          <a:p>
            <a:endParaRPr lang="en-US" dirty="0"/>
          </a:p>
          <a:p>
            <a:r>
              <a:rPr lang="en-US" dirty="0"/>
              <a:t>No telemetry, without real-time flight data, is riskier as safety of flight data cannot be monitored outside of the test article</a:t>
            </a:r>
          </a:p>
        </p:txBody>
      </p:sp>
      <p:pic>
        <p:nvPicPr>
          <p:cNvPr id="4" name="Content Placeholder 3">
            <a:extLst>
              <a:ext uri="{FF2B5EF4-FFF2-40B4-BE49-F238E27FC236}">
                <a16:creationId xmlns:a16="http://schemas.microsoft.com/office/drawing/2014/main" id="{37093EBA-A571-4ABC-8AED-F241197A47F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132778"/>
            <a:ext cx="5181600" cy="3737032"/>
          </a:xfrm>
        </p:spPr>
      </p:pic>
    </p:spTree>
    <p:extLst>
      <p:ext uri="{BB962C8B-B14F-4D97-AF65-F5344CB8AC3E}">
        <p14:creationId xmlns:p14="http://schemas.microsoft.com/office/powerpoint/2010/main" val="363064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F244-3A0B-4885-9642-3736AF57D3FB}"/>
              </a:ext>
            </a:extLst>
          </p:cNvPr>
          <p:cNvSpPr>
            <a:spLocks noGrp="1"/>
          </p:cNvSpPr>
          <p:nvPr>
            <p:ph type="title"/>
          </p:nvPr>
        </p:nvSpPr>
        <p:spPr/>
        <p:txBody>
          <a:bodyPr/>
          <a:lstStyle/>
          <a:p>
            <a:pPr algn="ctr"/>
            <a:r>
              <a:rPr lang="en-US" dirty="0"/>
              <a:t>Scenario #4 – Brief Description</a:t>
            </a:r>
          </a:p>
        </p:txBody>
      </p:sp>
      <p:sp>
        <p:nvSpPr>
          <p:cNvPr id="3" name="Content Placeholder 2">
            <a:extLst>
              <a:ext uri="{FF2B5EF4-FFF2-40B4-BE49-F238E27FC236}">
                <a16:creationId xmlns:a16="http://schemas.microsoft.com/office/drawing/2014/main" id="{5F570D05-78BB-4050-B5AF-BCB21B938499}"/>
              </a:ext>
            </a:extLst>
          </p:cNvPr>
          <p:cNvSpPr>
            <a:spLocks noGrp="1"/>
          </p:cNvSpPr>
          <p:nvPr>
            <p:ph idx="1"/>
          </p:nvPr>
        </p:nvSpPr>
        <p:spPr>
          <a:xfrm>
            <a:off x="409575" y="1587500"/>
            <a:ext cx="10515600" cy="4351338"/>
          </a:xfrm>
        </p:spPr>
        <p:txBody>
          <a:bodyPr>
            <a:normAutofit fontScale="92500" lnSpcReduction="20000"/>
          </a:bodyPr>
          <a:lstStyle/>
          <a:p>
            <a:pPr marL="0" indent="0">
              <a:buNone/>
            </a:pPr>
            <a:r>
              <a:rPr lang="en-US" dirty="0"/>
              <a:t>A relay is using one aircraft to transmit data from one aircraft to another such that the aircraft of interest need not be accessible directly by ground antenna.</a:t>
            </a:r>
          </a:p>
          <a:p>
            <a:pPr marL="0" indent="0">
              <a:buNone/>
            </a:pPr>
            <a:r>
              <a:rPr lang="en-US" dirty="0"/>
              <a:t>The scenario involves a single radio on the ground network, a single radio on a relay network (TA1), and a single radio on TA2 network as shown in the next slide. During the scenario the TA1 relay is needed for another priority mission so we need to adapt by using available assets to preserve the transmission of data in the case TA2 is outside the transmission range. </a:t>
            </a:r>
          </a:p>
          <a:p>
            <a:pPr marL="0" indent="0">
              <a:buNone/>
            </a:pPr>
            <a:r>
              <a:rPr lang="en-US" dirty="0"/>
              <a:t>In this scenario the transmission schedule is fixed for all radios in the scenario.</a:t>
            </a:r>
          </a:p>
          <a:p>
            <a:pPr marL="0" indent="0">
              <a:buNone/>
            </a:pPr>
            <a:r>
              <a:rPr lang="en-US" dirty="0"/>
              <a:t>How can the transmission be preserved when the aircraft is outside the transmission range of the ground radio without losing end-to-end communication?</a:t>
            </a:r>
          </a:p>
        </p:txBody>
      </p:sp>
    </p:spTree>
    <p:extLst>
      <p:ext uri="{BB962C8B-B14F-4D97-AF65-F5344CB8AC3E}">
        <p14:creationId xmlns:p14="http://schemas.microsoft.com/office/powerpoint/2010/main" val="69493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0287-5EA1-497C-AB63-80188358010B}"/>
              </a:ext>
            </a:extLst>
          </p:cNvPr>
          <p:cNvSpPr>
            <a:spLocks noGrp="1"/>
          </p:cNvSpPr>
          <p:nvPr>
            <p:ph type="title"/>
          </p:nvPr>
        </p:nvSpPr>
        <p:spPr/>
        <p:txBody>
          <a:bodyPr/>
          <a:lstStyle/>
          <a:p>
            <a:pPr algn="ctr"/>
            <a:r>
              <a:rPr lang="en-US" dirty="0"/>
              <a:t>Risk Metric</a:t>
            </a:r>
            <a:br>
              <a:rPr lang="en-US" dirty="0"/>
            </a:br>
            <a:r>
              <a:rPr lang="en-US" dirty="0"/>
              <a:t>Cumulative Risk</a:t>
            </a:r>
          </a:p>
        </p:txBody>
      </p:sp>
      <p:pic>
        <p:nvPicPr>
          <p:cNvPr id="5" name="Content Placeholder 4">
            <a:extLst>
              <a:ext uri="{FF2B5EF4-FFF2-40B4-BE49-F238E27FC236}">
                <a16:creationId xmlns:a16="http://schemas.microsoft.com/office/drawing/2014/main" id="{776777C3-3E77-4469-A36B-D6C02D5870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1504" y="1825625"/>
            <a:ext cx="6008991" cy="4351338"/>
          </a:xfrm>
        </p:spPr>
      </p:pic>
    </p:spTree>
    <p:extLst>
      <p:ext uri="{BB962C8B-B14F-4D97-AF65-F5344CB8AC3E}">
        <p14:creationId xmlns:p14="http://schemas.microsoft.com/office/powerpoint/2010/main" val="5893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E818-FB72-44B0-B1BF-F33FD476E302}"/>
              </a:ext>
            </a:extLst>
          </p:cNvPr>
          <p:cNvSpPr>
            <a:spLocks noGrp="1"/>
          </p:cNvSpPr>
          <p:nvPr>
            <p:ph type="title"/>
          </p:nvPr>
        </p:nvSpPr>
        <p:spPr/>
        <p:txBody>
          <a:bodyPr/>
          <a:lstStyle/>
          <a:p>
            <a:pPr algn="ctr"/>
            <a:r>
              <a:rPr lang="en-US" dirty="0"/>
              <a:t>Classic Solution</a:t>
            </a:r>
          </a:p>
        </p:txBody>
      </p:sp>
      <p:sp>
        <p:nvSpPr>
          <p:cNvPr id="3" name="Content Placeholder 2">
            <a:extLst>
              <a:ext uri="{FF2B5EF4-FFF2-40B4-BE49-F238E27FC236}">
                <a16:creationId xmlns:a16="http://schemas.microsoft.com/office/drawing/2014/main" id="{7D62AA5D-42ED-49C8-852C-AF15CAC51468}"/>
              </a:ext>
            </a:extLst>
          </p:cNvPr>
          <p:cNvSpPr>
            <a:spLocks noGrp="1"/>
          </p:cNvSpPr>
          <p:nvPr>
            <p:ph idx="1"/>
          </p:nvPr>
        </p:nvSpPr>
        <p:spPr>
          <a:xfrm>
            <a:off x="746760" y="1825625"/>
            <a:ext cx="10515600" cy="4351338"/>
          </a:xfrm>
        </p:spPr>
        <p:txBody>
          <a:bodyPr/>
          <a:lstStyle/>
          <a:p>
            <a:r>
              <a:rPr lang="en-US" dirty="0"/>
              <a:t>Return To Base and finish when TA1 </a:t>
            </a:r>
            <a:r>
              <a:rPr lang="en-US"/>
              <a:t>is available</a:t>
            </a:r>
            <a:endParaRPr lang="en-US" dirty="0"/>
          </a:p>
          <a:p>
            <a:pPr marL="457200" lvl="1" indent="0">
              <a:buNone/>
            </a:pPr>
            <a:r>
              <a:rPr lang="en-US" dirty="0"/>
              <a:t> </a:t>
            </a:r>
          </a:p>
          <a:p>
            <a:pPr marL="457200" lvl="1" indent="0">
              <a:buNone/>
            </a:pPr>
            <a:endParaRPr lang="en-US" dirty="0"/>
          </a:p>
          <a:p>
            <a:endParaRPr lang="en-US" dirty="0"/>
          </a:p>
          <a:p>
            <a:endParaRPr lang="en-US" dirty="0"/>
          </a:p>
          <a:p>
            <a:r>
              <a:rPr lang="en-US" dirty="0"/>
              <a:t>No MDL changes needed for this solution</a:t>
            </a:r>
          </a:p>
        </p:txBody>
      </p:sp>
    </p:spTree>
    <p:extLst>
      <p:ext uri="{BB962C8B-B14F-4D97-AF65-F5344CB8AC3E}">
        <p14:creationId xmlns:p14="http://schemas.microsoft.com/office/powerpoint/2010/main" val="418419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4F4F-A805-4554-A179-7182C87B12F4}"/>
              </a:ext>
            </a:extLst>
          </p:cNvPr>
          <p:cNvSpPr>
            <a:spLocks noGrp="1"/>
          </p:cNvSpPr>
          <p:nvPr>
            <p:ph type="title"/>
          </p:nvPr>
        </p:nvSpPr>
        <p:spPr/>
        <p:txBody>
          <a:bodyPr/>
          <a:lstStyle/>
          <a:p>
            <a:pPr algn="ctr"/>
            <a:r>
              <a:rPr lang="en-US" dirty="0"/>
              <a:t>Suggested Solution</a:t>
            </a:r>
          </a:p>
        </p:txBody>
      </p:sp>
      <p:sp>
        <p:nvSpPr>
          <p:cNvPr id="3" name="Content Placeholder 2">
            <a:extLst>
              <a:ext uri="{FF2B5EF4-FFF2-40B4-BE49-F238E27FC236}">
                <a16:creationId xmlns:a16="http://schemas.microsoft.com/office/drawing/2014/main" id="{51108EBB-066C-4861-9EBC-88E36B0D8936}"/>
              </a:ext>
            </a:extLst>
          </p:cNvPr>
          <p:cNvSpPr>
            <a:spLocks noGrp="1"/>
          </p:cNvSpPr>
          <p:nvPr>
            <p:ph idx="1"/>
          </p:nvPr>
        </p:nvSpPr>
        <p:spPr/>
        <p:txBody>
          <a:bodyPr/>
          <a:lstStyle/>
          <a:p>
            <a:r>
              <a:rPr lang="en-US" dirty="0"/>
              <a:t>Configure the Airship “Ground” Radio to transmit to TA2</a:t>
            </a:r>
          </a:p>
          <a:p>
            <a:r>
              <a:rPr lang="en-US" dirty="0"/>
              <a:t>Reconfigure Ground Radio 1 to STOP transmitting to TA1</a:t>
            </a:r>
          </a:p>
          <a:p>
            <a:pPr lvl="1"/>
            <a:r>
              <a:rPr lang="en-US" dirty="0"/>
              <a:t>We don’t want to waste bandwidth</a:t>
            </a:r>
          </a:p>
        </p:txBody>
      </p:sp>
    </p:spTree>
    <p:extLst>
      <p:ext uri="{BB962C8B-B14F-4D97-AF65-F5344CB8AC3E}">
        <p14:creationId xmlns:p14="http://schemas.microsoft.com/office/powerpoint/2010/main" val="1778460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Isosceles Triangle 26">
            <a:extLst>
              <a:ext uri="{FF2B5EF4-FFF2-40B4-BE49-F238E27FC236}">
                <a16:creationId xmlns:a16="http://schemas.microsoft.com/office/drawing/2014/main" id="{20C923BC-719A-4503-93A8-EBE161E26188}"/>
              </a:ext>
            </a:extLst>
          </p:cNvPr>
          <p:cNvSpPr/>
          <p:nvPr/>
        </p:nvSpPr>
        <p:spPr>
          <a:xfrm rot="10800000">
            <a:off x="5777779" y="2101736"/>
            <a:ext cx="2552700" cy="2380797"/>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95951C0-C085-46E1-8790-A1EE7BDEC60A}"/>
              </a:ext>
            </a:extLst>
          </p:cNvPr>
          <p:cNvPicPr>
            <a:picLocks noGrp="1" noChangeAspect="1"/>
          </p:cNvPicPr>
          <p:nvPr>
            <p:ph idx="1"/>
          </p:nvPr>
        </p:nvPicPr>
        <p:blipFill>
          <a:blip r:embed="rId3"/>
          <a:stretch>
            <a:fillRect/>
          </a:stretch>
        </p:blipFill>
        <p:spPr>
          <a:xfrm>
            <a:off x="6224925" y="1310936"/>
            <a:ext cx="4941128" cy="4824482"/>
          </a:xfrm>
          <a:prstGeom prst="rect">
            <a:avLst/>
          </a:prstGeom>
        </p:spPr>
      </p:pic>
      <p:sp>
        <p:nvSpPr>
          <p:cNvPr id="6" name="Title 5">
            <a:extLst>
              <a:ext uri="{FF2B5EF4-FFF2-40B4-BE49-F238E27FC236}">
                <a16:creationId xmlns:a16="http://schemas.microsoft.com/office/drawing/2014/main" id="{0AEF31E0-9DA1-49EB-BB2C-D4502E285274}"/>
              </a:ext>
            </a:extLst>
          </p:cNvPr>
          <p:cNvSpPr>
            <a:spLocks noGrp="1"/>
          </p:cNvSpPr>
          <p:nvPr>
            <p:ph type="title"/>
          </p:nvPr>
        </p:nvSpPr>
        <p:spPr>
          <a:xfrm>
            <a:off x="650453" y="161949"/>
            <a:ext cx="10515600" cy="1325563"/>
          </a:xfrm>
        </p:spPr>
        <p:txBody>
          <a:bodyPr/>
          <a:lstStyle/>
          <a:p>
            <a:pPr algn="ctr"/>
            <a:r>
              <a:rPr lang="en-US" dirty="0"/>
              <a:t>MDL Configuration – Before Adaptation</a:t>
            </a:r>
          </a:p>
        </p:txBody>
      </p:sp>
      <p:grpSp>
        <p:nvGrpSpPr>
          <p:cNvPr id="25" name="Group 24">
            <a:extLst>
              <a:ext uri="{FF2B5EF4-FFF2-40B4-BE49-F238E27FC236}">
                <a16:creationId xmlns:a16="http://schemas.microsoft.com/office/drawing/2014/main" id="{3332A4FC-AA0E-4A88-BA04-751C499814E0}"/>
              </a:ext>
            </a:extLst>
          </p:cNvPr>
          <p:cNvGrpSpPr/>
          <p:nvPr/>
        </p:nvGrpSpPr>
        <p:grpSpPr>
          <a:xfrm>
            <a:off x="392675" y="4296024"/>
            <a:ext cx="5377555" cy="2062714"/>
            <a:chOff x="277060" y="1949639"/>
            <a:chExt cx="5377555" cy="2062714"/>
          </a:xfrm>
        </p:grpSpPr>
        <p:grpSp>
          <p:nvGrpSpPr>
            <p:cNvPr id="24" name="Group 23">
              <a:extLst>
                <a:ext uri="{FF2B5EF4-FFF2-40B4-BE49-F238E27FC236}">
                  <a16:creationId xmlns:a16="http://schemas.microsoft.com/office/drawing/2014/main" id="{F7C2D0AC-9D9A-4960-ABF7-EC16B51026FF}"/>
                </a:ext>
              </a:extLst>
            </p:cNvPr>
            <p:cNvGrpSpPr/>
            <p:nvPr/>
          </p:nvGrpSpPr>
          <p:grpSpPr>
            <a:xfrm>
              <a:off x="277060" y="1949639"/>
              <a:ext cx="5377555" cy="2062714"/>
              <a:chOff x="26894" y="1891753"/>
              <a:chExt cx="5377555" cy="2062714"/>
            </a:xfrm>
          </p:grpSpPr>
          <p:sp>
            <p:nvSpPr>
              <p:cNvPr id="7" name="TextBox 6">
                <a:extLst>
                  <a:ext uri="{FF2B5EF4-FFF2-40B4-BE49-F238E27FC236}">
                    <a16:creationId xmlns:a16="http://schemas.microsoft.com/office/drawing/2014/main" id="{7ABCB9C4-B3B2-4A90-9955-521488E74943}"/>
                  </a:ext>
                </a:extLst>
              </p:cNvPr>
              <p:cNvSpPr txBox="1"/>
              <p:nvPr/>
            </p:nvSpPr>
            <p:spPr>
              <a:xfrm>
                <a:off x="130834" y="1891753"/>
                <a:ext cx="3533018" cy="369332"/>
              </a:xfrm>
              <a:prstGeom prst="rect">
                <a:avLst/>
              </a:prstGeom>
              <a:noFill/>
            </p:spPr>
            <p:txBody>
              <a:bodyPr wrap="none" rtlCol="0">
                <a:spAutoFit/>
              </a:bodyPr>
              <a:lstStyle/>
              <a:p>
                <a:r>
                  <a:rPr lang="en-US" dirty="0">
                    <a:solidFill>
                      <a:srgbClr val="FF0000"/>
                    </a:solidFill>
                  </a:rPr>
                  <a:t>          </a:t>
                </a:r>
                <a:r>
                  <a:rPr lang="en-US" dirty="0"/>
                  <a:t>Enabled RF Transmission Links</a:t>
                </a:r>
              </a:p>
            </p:txBody>
          </p:sp>
          <p:cxnSp>
            <p:nvCxnSpPr>
              <p:cNvPr id="18" name="Straight Connector 17">
                <a:extLst>
                  <a:ext uri="{FF2B5EF4-FFF2-40B4-BE49-F238E27FC236}">
                    <a16:creationId xmlns:a16="http://schemas.microsoft.com/office/drawing/2014/main" id="{B12594BE-92D0-4126-BC8E-F82C5ACC7CE3}"/>
                  </a:ext>
                </a:extLst>
              </p:cNvPr>
              <p:cNvCxnSpPr/>
              <p:nvPr/>
            </p:nvCxnSpPr>
            <p:spPr>
              <a:xfrm>
                <a:off x="130834" y="2103684"/>
                <a:ext cx="517585" cy="0"/>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16A409A-E851-431B-9FFE-03EC92E3B862}"/>
                  </a:ext>
                </a:extLst>
              </p:cNvPr>
              <p:cNvPicPr>
                <a:picLocks noChangeAspect="1"/>
              </p:cNvPicPr>
              <p:nvPr/>
            </p:nvPicPr>
            <p:blipFill>
              <a:blip r:embed="rId4"/>
              <a:stretch>
                <a:fillRect/>
              </a:stretch>
            </p:blipFill>
            <p:spPr>
              <a:xfrm>
                <a:off x="26894" y="2414531"/>
                <a:ext cx="5377555" cy="1539936"/>
              </a:xfrm>
              <a:prstGeom prst="rect">
                <a:avLst/>
              </a:prstGeom>
            </p:spPr>
          </p:pic>
        </p:grpSp>
        <p:sp>
          <p:nvSpPr>
            <p:cNvPr id="20" name="Rectangle 19">
              <a:extLst>
                <a:ext uri="{FF2B5EF4-FFF2-40B4-BE49-F238E27FC236}">
                  <a16:creationId xmlns:a16="http://schemas.microsoft.com/office/drawing/2014/main" id="{F9FC03CC-C248-4A38-A98F-C45A20214F3E}"/>
                </a:ext>
              </a:extLst>
            </p:cNvPr>
            <p:cNvSpPr/>
            <p:nvPr/>
          </p:nvSpPr>
          <p:spPr>
            <a:xfrm>
              <a:off x="534838" y="3148642"/>
              <a:ext cx="2648309" cy="16390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FC7958BF-17C7-443B-A2EC-BA6B5212650C}"/>
              </a:ext>
            </a:extLst>
          </p:cNvPr>
          <p:cNvGrpSpPr/>
          <p:nvPr/>
        </p:nvGrpSpPr>
        <p:grpSpPr>
          <a:xfrm>
            <a:off x="187969" y="1401640"/>
            <a:ext cx="5786969" cy="2611291"/>
            <a:chOff x="187969" y="1401640"/>
            <a:chExt cx="5786969" cy="2611291"/>
          </a:xfrm>
        </p:grpSpPr>
        <p:pic>
          <p:nvPicPr>
            <p:cNvPr id="21" name="Picture 20">
              <a:extLst>
                <a:ext uri="{FF2B5EF4-FFF2-40B4-BE49-F238E27FC236}">
                  <a16:creationId xmlns:a16="http://schemas.microsoft.com/office/drawing/2014/main" id="{5F5F4050-BC43-4AC3-848E-1B54602FC9A7}"/>
                </a:ext>
              </a:extLst>
            </p:cNvPr>
            <p:cNvPicPr>
              <a:picLocks noChangeAspect="1"/>
            </p:cNvPicPr>
            <p:nvPr/>
          </p:nvPicPr>
          <p:blipFill>
            <a:blip r:embed="rId5"/>
            <a:stretch>
              <a:fillRect/>
            </a:stretch>
          </p:blipFill>
          <p:spPr>
            <a:xfrm>
              <a:off x="728916" y="1936062"/>
              <a:ext cx="4498557" cy="2071118"/>
            </a:xfrm>
            <a:prstGeom prst="rect">
              <a:avLst/>
            </a:prstGeom>
          </p:spPr>
        </p:pic>
        <p:sp>
          <p:nvSpPr>
            <p:cNvPr id="22" name="Rectangle 21">
              <a:extLst>
                <a:ext uri="{FF2B5EF4-FFF2-40B4-BE49-F238E27FC236}">
                  <a16:creationId xmlns:a16="http://schemas.microsoft.com/office/drawing/2014/main" id="{C921D59A-7F5F-4723-A4AA-B1EAA8E97581}"/>
                </a:ext>
              </a:extLst>
            </p:cNvPr>
            <p:cNvSpPr/>
            <p:nvPr/>
          </p:nvSpPr>
          <p:spPr>
            <a:xfrm>
              <a:off x="829573" y="2596161"/>
              <a:ext cx="4035725" cy="141677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5685752-0666-4330-A482-E329EE5268C7}"/>
                </a:ext>
              </a:extLst>
            </p:cNvPr>
            <p:cNvSpPr txBox="1"/>
            <p:nvPr/>
          </p:nvSpPr>
          <p:spPr>
            <a:xfrm>
              <a:off x="187969" y="1401640"/>
              <a:ext cx="5786969" cy="369332"/>
            </a:xfrm>
            <a:prstGeom prst="rect">
              <a:avLst/>
            </a:prstGeom>
            <a:noFill/>
          </p:spPr>
          <p:txBody>
            <a:bodyPr wrap="none" rtlCol="0">
              <a:spAutoFit/>
            </a:bodyPr>
            <a:lstStyle/>
            <a:p>
              <a:r>
                <a:rPr lang="en-US" dirty="0"/>
                <a:t>Radio Links are defined in the &lt;</a:t>
              </a:r>
              <a:r>
                <a:rPr lang="en-US" dirty="0" err="1"/>
                <a:t>RadioLinks</a:t>
              </a:r>
              <a:r>
                <a:rPr lang="en-US" dirty="0"/>
                <a:t>&gt; element in MDL</a:t>
              </a:r>
            </a:p>
          </p:txBody>
        </p:sp>
      </p:grpSp>
    </p:spTree>
    <p:extLst>
      <p:ext uri="{BB962C8B-B14F-4D97-AF65-F5344CB8AC3E}">
        <p14:creationId xmlns:p14="http://schemas.microsoft.com/office/powerpoint/2010/main" val="3976576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028A-318B-4820-BC85-6AF15F1669D3}"/>
              </a:ext>
            </a:extLst>
          </p:cNvPr>
          <p:cNvSpPr>
            <a:spLocks noGrp="1"/>
          </p:cNvSpPr>
          <p:nvPr>
            <p:ph type="title"/>
          </p:nvPr>
        </p:nvSpPr>
        <p:spPr/>
        <p:txBody>
          <a:bodyPr/>
          <a:lstStyle/>
          <a:p>
            <a:pPr algn="ctr"/>
            <a:r>
              <a:rPr lang="en-US" dirty="0"/>
              <a:t>Transmission Schedule</a:t>
            </a:r>
            <a:br>
              <a:rPr lang="en-US" dirty="0"/>
            </a:br>
            <a:r>
              <a:rPr lang="en-US" dirty="0"/>
              <a:t>GR1 to TA1 RF Uplink </a:t>
            </a:r>
          </a:p>
        </p:txBody>
      </p:sp>
      <p:pic>
        <p:nvPicPr>
          <p:cNvPr id="4" name="Content Placeholder 3">
            <a:extLst>
              <a:ext uri="{FF2B5EF4-FFF2-40B4-BE49-F238E27FC236}">
                <a16:creationId xmlns:a16="http://schemas.microsoft.com/office/drawing/2014/main" id="{6F80B09D-18C9-4A2B-B55D-F55BD903ECD0}"/>
              </a:ext>
            </a:extLst>
          </p:cNvPr>
          <p:cNvPicPr>
            <a:picLocks noGrp="1" noChangeAspect="1"/>
          </p:cNvPicPr>
          <p:nvPr>
            <p:ph idx="1"/>
          </p:nvPr>
        </p:nvPicPr>
        <p:blipFill>
          <a:blip r:embed="rId2"/>
          <a:stretch>
            <a:fillRect/>
          </a:stretch>
        </p:blipFill>
        <p:spPr>
          <a:xfrm>
            <a:off x="678766" y="1833563"/>
            <a:ext cx="7824568" cy="4351338"/>
          </a:xfrm>
          <a:prstGeom prst="rect">
            <a:avLst/>
          </a:prstGeom>
        </p:spPr>
      </p:pic>
      <p:sp>
        <p:nvSpPr>
          <p:cNvPr id="5" name="TextBox 4">
            <a:extLst>
              <a:ext uri="{FF2B5EF4-FFF2-40B4-BE49-F238E27FC236}">
                <a16:creationId xmlns:a16="http://schemas.microsoft.com/office/drawing/2014/main" id="{F27AE3F1-6963-4DBB-8E14-840BD4BD29D3}"/>
              </a:ext>
            </a:extLst>
          </p:cNvPr>
          <p:cNvSpPr txBox="1"/>
          <p:nvPr/>
        </p:nvSpPr>
        <p:spPr>
          <a:xfrm>
            <a:off x="8503334" y="2600742"/>
            <a:ext cx="2673745" cy="2308324"/>
          </a:xfrm>
          <a:prstGeom prst="rect">
            <a:avLst/>
          </a:prstGeom>
          <a:noFill/>
        </p:spPr>
        <p:txBody>
          <a:bodyPr wrap="none" rtlCol="0">
            <a:spAutoFit/>
          </a:bodyPr>
          <a:lstStyle/>
          <a:p>
            <a:r>
              <a:rPr lang="en-US" b="1" dirty="0">
                <a:solidFill>
                  <a:srgbClr val="FF0000"/>
                </a:solidFill>
              </a:rPr>
              <a:t>GR1-TA1: 0 </a:t>
            </a:r>
            <a:r>
              <a:rPr lang="en-US" b="1" dirty="0" err="1">
                <a:solidFill>
                  <a:srgbClr val="FF0000"/>
                </a:solidFill>
              </a:rPr>
              <a:t>ms</a:t>
            </a:r>
            <a:r>
              <a:rPr lang="en-US" b="1" dirty="0">
                <a:solidFill>
                  <a:srgbClr val="FF0000"/>
                </a:solidFill>
              </a:rPr>
              <a:t> – 11.5 </a:t>
            </a:r>
            <a:r>
              <a:rPr lang="en-US" b="1" dirty="0" err="1">
                <a:solidFill>
                  <a:srgbClr val="FF0000"/>
                </a:solidFill>
              </a:rPr>
              <a:t>ms</a:t>
            </a:r>
            <a:endParaRPr lang="en-US" b="1" dirty="0">
              <a:solidFill>
                <a:srgbClr val="FF0000"/>
              </a:solidFill>
            </a:endParaRPr>
          </a:p>
          <a:p>
            <a:r>
              <a:rPr lang="en-US" dirty="0"/>
              <a:t>TA1-TA2: 12.5 </a:t>
            </a:r>
            <a:r>
              <a:rPr lang="en-US" dirty="0" err="1"/>
              <a:t>ms</a:t>
            </a:r>
            <a:r>
              <a:rPr lang="en-US" dirty="0"/>
              <a:t> – 24 </a:t>
            </a:r>
            <a:r>
              <a:rPr lang="en-US" dirty="0" err="1"/>
              <a:t>ms</a:t>
            </a:r>
            <a:endParaRPr lang="en-US" dirty="0"/>
          </a:p>
          <a:p>
            <a:r>
              <a:rPr lang="en-US" dirty="0"/>
              <a:t>TA2-TA1: 25 </a:t>
            </a:r>
            <a:r>
              <a:rPr lang="en-US" dirty="0" err="1"/>
              <a:t>ms</a:t>
            </a:r>
            <a:r>
              <a:rPr lang="en-US" dirty="0"/>
              <a:t> – 36.5 </a:t>
            </a:r>
            <a:r>
              <a:rPr lang="en-US" dirty="0" err="1"/>
              <a:t>ms</a:t>
            </a:r>
            <a:endParaRPr lang="en-US" dirty="0"/>
          </a:p>
          <a:p>
            <a:r>
              <a:rPr lang="en-US" dirty="0"/>
              <a:t>TA1-GR1: 37.5 </a:t>
            </a:r>
            <a:r>
              <a:rPr lang="en-US" dirty="0" err="1"/>
              <a:t>ms</a:t>
            </a:r>
            <a:r>
              <a:rPr lang="en-US" dirty="0"/>
              <a:t> – 49 </a:t>
            </a:r>
            <a:r>
              <a:rPr lang="en-US" dirty="0" err="1"/>
              <a:t>ms</a:t>
            </a:r>
            <a:endParaRPr lang="en-US" dirty="0"/>
          </a:p>
          <a:p>
            <a:r>
              <a:rPr lang="en-US" dirty="0"/>
              <a:t>GR1-TA1: 50 </a:t>
            </a:r>
            <a:r>
              <a:rPr lang="en-US" dirty="0" err="1"/>
              <a:t>ms</a:t>
            </a:r>
            <a:r>
              <a:rPr lang="en-US" dirty="0"/>
              <a:t> – 61.5 </a:t>
            </a:r>
            <a:r>
              <a:rPr lang="en-US" dirty="0" err="1"/>
              <a:t>ms</a:t>
            </a:r>
            <a:endParaRPr lang="en-US" dirty="0"/>
          </a:p>
          <a:p>
            <a:r>
              <a:rPr lang="en-US" dirty="0"/>
              <a:t>TA1-TA2: 62.5 </a:t>
            </a:r>
            <a:r>
              <a:rPr lang="en-US" dirty="0" err="1"/>
              <a:t>ms</a:t>
            </a:r>
            <a:r>
              <a:rPr lang="en-US" dirty="0"/>
              <a:t> – 74 </a:t>
            </a:r>
            <a:r>
              <a:rPr lang="en-US" dirty="0" err="1"/>
              <a:t>ms</a:t>
            </a:r>
            <a:endParaRPr lang="en-US" dirty="0"/>
          </a:p>
          <a:p>
            <a:r>
              <a:rPr lang="en-US" dirty="0"/>
              <a:t>TA2-TA1: 75 </a:t>
            </a:r>
            <a:r>
              <a:rPr lang="en-US" dirty="0" err="1"/>
              <a:t>ms</a:t>
            </a:r>
            <a:r>
              <a:rPr lang="en-US" dirty="0"/>
              <a:t> – 86.5 </a:t>
            </a:r>
            <a:r>
              <a:rPr lang="en-US" dirty="0" err="1"/>
              <a:t>ms</a:t>
            </a:r>
            <a:endParaRPr lang="en-US" dirty="0"/>
          </a:p>
          <a:p>
            <a:r>
              <a:rPr lang="en-US" dirty="0"/>
              <a:t>TA1-GR1: 89.5 </a:t>
            </a:r>
            <a:r>
              <a:rPr lang="en-US" dirty="0" err="1"/>
              <a:t>ms</a:t>
            </a:r>
            <a:r>
              <a:rPr lang="en-US" dirty="0"/>
              <a:t> – 99 </a:t>
            </a:r>
            <a:r>
              <a:rPr lang="en-US" dirty="0" err="1"/>
              <a:t>ms</a:t>
            </a:r>
            <a:r>
              <a:rPr lang="en-US" dirty="0"/>
              <a:t> </a:t>
            </a:r>
          </a:p>
        </p:txBody>
      </p:sp>
    </p:spTree>
    <p:extLst>
      <p:ext uri="{BB962C8B-B14F-4D97-AF65-F5344CB8AC3E}">
        <p14:creationId xmlns:p14="http://schemas.microsoft.com/office/powerpoint/2010/main" val="3599616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54E2-A351-4DD1-8437-0C8DB7375032}"/>
              </a:ext>
            </a:extLst>
          </p:cNvPr>
          <p:cNvSpPr>
            <a:spLocks noGrp="1"/>
          </p:cNvSpPr>
          <p:nvPr>
            <p:ph type="title"/>
          </p:nvPr>
        </p:nvSpPr>
        <p:spPr/>
        <p:txBody>
          <a:bodyPr/>
          <a:lstStyle/>
          <a:p>
            <a:pPr algn="ctr"/>
            <a:r>
              <a:rPr lang="en-US" dirty="0"/>
              <a:t>Transmission Schedule</a:t>
            </a:r>
            <a:br>
              <a:rPr lang="en-US" dirty="0"/>
            </a:br>
            <a:r>
              <a:rPr lang="en-US" dirty="0"/>
              <a:t>TA1 to TA2 RF Uplink</a:t>
            </a:r>
          </a:p>
        </p:txBody>
      </p:sp>
      <p:pic>
        <p:nvPicPr>
          <p:cNvPr id="4" name="Content Placeholder 3">
            <a:extLst>
              <a:ext uri="{FF2B5EF4-FFF2-40B4-BE49-F238E27FC236}">
                <a16:creationId xmlns:a16="http://schemas.microsoft.com/office/drawing/2014/main" id="{36FF2497-21CC-43A1-A96A-0851DE634776}"/>
              </a:ext>
            </a:extLst>
          </p:cNvPr>
          <p:cNvPicPr>
            <a:picLocks noGrp="1" noChangeAspect="1"/>
          </p:cNvPicPr>
          <p:nvPr>
            <p:ph idx="1"/>
          </p:nvPr>
        </p:nvPicPr>
        <p:blipFill>
          <a:blip r:embed="rId2"/>
          <a:stretch>
            <a:fillRect/>
          </a:stretch>
        </p:blipFill>
        <p:spPr>
          <a:xfrm>
            <a:off x="952900" y="1797050"/>
            <a:ext cx="6973298" cy="4351338"/>
          </a:xfrm>
          <a:prstGeom prst="rect">
            <a:avLst/>
          </a:prstGeom>
        </p:spPr>
      </p:pic>
      <p:sp>
        <p:nvSpPr>
          <p:cNvPr id="5" name="TextBox 4">
            <a:extLst>
              <a:ext uri="{FF2B5EF4-FFF2-40B4-BE49-F238E27FC236}">
                <a16:creationId xmlns:a16="http://schemas.microsoft.com/office/drawing/2014/main" id="{E6EF57EE-9096-4E72-8A89-BE9A3A808ADC}"/>
              </a:ext>
            </a:extLst>
          </p:cNvPr>
          <p:cNvSpPr txBox="1"/>
          <p:nvPr/>
        </p:nvSpPr>
        <p:spPr>
          <a:xfrm>
            <a:off x="8899129" y="1914942"/>
            <a:ext cx="2673745" cy="2308324"/>
          </a:xfrm>
          <a:prstGeom prst="rect">
            <a:avLst/>
          </a:prstGeom>
          <a:noFill/>
        </p:spPr>
        <p:txBody>
          <a:bodyPr wrap="none" rtlCol="0">
            <a:spAutoFit/>
          </a:bodyPr>
          <a:lstStyle/>
          <a:p>
            <a:r>
              <a:rPr lang="en-US" dirty="0"/>
              <a:t>GR1-TA1: 0 </a:t>
            </a:r>
            <a:r>
              <a:rPr lang="en-US" dirty="0" err="1"/>
              <a:t>ms</a:t>
            </a:r>
            <a:r>
              <a:rPr lang="en-US" dirty="0"/>
              <a:t> – 11.5 </a:t>
            </a:r>
            <a:r>
              <a:rPr lang="en-US" dirty="0" err="1"/>
              <a:t>ms</a:t>
            </a:r>
            <a:endParaRPr lang="en-US" dirty="0"/>
          </a:p>
          <a:p>
            <a:r>
              <a:rPr lang="en-US" b="1" dirty="0">
                <a:solidFill>
                  <a:srgbClr val="FF0000"/>
                </a:solidFill>
              </a:rPr>
              <a:t>TA1-TA2: 12.5 </a:t>
            </a:r>
            <a:r>
              <a:rPr lang="en-US" b="1" dirty="0" err="1">
                <a:solidFill>
                  <a:srgbClr val="FF0000"/>
                </a:solidFill>
              </a:rPr>
              <a:t>ms</a:t>
            </a:r>
            <a:r>
              <a:rPr lang="en-US" b="1" dirty="0">
                <a:solidFill>
                  <a:srgbClr val="FF0000"/>
                </a:solidFill>
              </a:rPr>
              <a:t> – 24 </a:t>
            </a:r>
            <a:r>
              <a:rPr lang="en-US" b="1" dirty="0" err="1">
                <a:solidFill>
                  <a:srgbClr val="FF0000"/>
                </a:solidFill>
              </a:rPr>
              <a:t>ms</a:t>
            </a:r>
            <a:endParaRPr lang="en-US" b="1" dirty="0">
              <a:solidFill>
                <a:srgbClr val="FF0000"/>
              </a:solidFill>
            </a:endParaRPr>
          </a:p>
          <a:p>
            <a:r>
              <a:rPr lang="en-US" dirty="0"/>
              <a:t>TA2-TA1: 25 </a:t>
            </a:r>
            <a:r>
              <a:rPr lang="en-US" dirty="0" err="1"/>
              <a:t>ms</a:t>
            </a:r>
            <a:r>
              <a:rPr lang="en-US" dirty="0"/>
              <a:t> – 36.5 </a:t>
            </a:r>
            <a:r>
              <a:rPr lang="en-US" dirty="0" err="1"/>
              <a:t>ms</a:t>
            </a:r>
            <a:endParaRPr lang="en-US" dirty="0"/>
          </a:p>
          <a:p>
            <a:r>
              <a:rPr lang="en-US" dirty="0"/>
              <a:t>TA1-GR1: 37.5 </a:t>
            </a:r>
            <a:r>
              <a:rPr lang="en-US" dirty="0" err="1"/>
              <a:t>ms</a:t>
            </a:r>
            <a:r>
              <a:rPr lang="en-US" dirty="0"/>
              <a:t> – 49 </a:t>
            </a:r>
            <a:r>
              <a:rPr lang="en-US" dirty="0" err="1"/>
              <a:t>ms</a:t>
            </a:r>
            <a:endParaRPr lang="en-US" dirty="0"/>
          </a:p>
          <a:p>
            <a:r>
              <a:rPr lang="en-US" dirty="0"/>
              <a:t>GR1-TA1: 50 </a:t>
            </a:r>
            <a:r>
              <a:rPr lang="en-US" dirty="0" err="1"/>
              <a:t>ms</a:t>
            </a:r>
            <a:r>
              <a:rPr lang="en-US" dirty="0"/>
              <a:t> – 61.5 </a:t>
            </a:r>
            <a:r>
              <a:rPr lang="en-US" dirty="0" err="1"/>
              <a:t>ms</a:t>
            </a:r>
            <a:endParaRPr lang="en-US" dirty="0"/>
          </a:p>
          <a:p>
            <a:r>
              <a:rPr lang="en-US" dirty="0"/>
              <a:t>TA1-TA2: 62.5 </a:t>
            </a:r>
            <a:r>
              <a:rPr lang="en-US" dirty="0" err="1"/>
              <a:t>ms</a:t>
            </a:r>
            <a:r>
              <a:rPr lang="en-US" dirty="0"/>
              <a:t> – 74 </a:t>
            </a:r>
            <a:r>
              <a:rPr lang="en-US" dirty="0" err="1"/>
              <a:t>ms</a:t>
            </a:r>
            <a:endParaRPr lang="en-US" dirty="0"/>
          </a:p>
          <a:p>
            <a:r>
              <a:rPr lang="en-US" dirty="0"/>
              <a:t>TA2-TA1: 75 </a:t>
            </a:r>
            <a:r>
              <a:rPr lang="en-US" dirty="0" err="1"/>
              <a:t>ms</a:t>
            </a:r>
            <a:r>
              <a:rPr lang="en-US" dirty="0"/>
              <a:t> – 86.5 </a:t>
            </a:r>
            <a:r>
              <a:rPr lang="en-US" dirty="0" err="1"/>
              <a:t>ms</a:t>
            </a:r>
            <a:endParaRPr lang="en-US" dirty="0"/>
          </a:p>
          <a:p>
            <a:r>
              <a:rPr lang="en-US" dirty="0"/>
              <a:t>TA1-GR1: 89.5 </a:t>
            </a:r>
            <a:r>
              <a:rPr lang="en-US" dirty="0" err="1"/>
              <a:t>ms</a:t>
            </a:r>
            <a:r>
              <a:rPr lang="en-US" dirty="0"/>
              <a:t> – 99 </a:t>
            </a:r>
            <a:r>
              <a:rPr lang="en-US" dirty="0" err="1"/>
              <a:t>ms</a:t>
            </a:r>
            <a:r>
              <a:rPr lang="en-US" dirty="0"/>
              <a:t> </a:t>
            </a:r>
          </a:p>
        </p:txBody>
      </p:sp>
    </p:spTree>
    <p:extLst>
      <p:ext uri="{BB962C8B-B14F-4D97-AF65-F5344CB8AC3E}">
        <p14:creationId xmlns:p14="http://schemas.microsoft.com/office/powerpoint/2010/main" val="1242012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A125-FD76-4BE9-AA6D-DAAD73BD1679}"/>
              </a:ext>
            </a:extLst>
          </p:cNvPr>
          <p:cNvSpPr>
            <a:spLocks noGrp="1"/>
          </p:cNvSpPr>
          <p:nvPr>
            <p:ph type="title"/>
          </p:nvPr>
        </p:nvSpPr>
        <p:spPr/>
        <p:txBody>
          <a:bodyPr/>
          <a:lstStyle/>
          <a:p>
            <a:pPr algn="ctr"/>
            <a:r>
              <a:rPr lang="en-US" dirty="0"/>
              <a:t>Transmission Schedule</a:t>
            </a:r>
            <a:br>
              <a:rPr lang="en-US" dirty="0"/>
            </a:br>
            <a:r>
              <a:rPr lang="en-US" dirty="0"/>
              <a:t>TA2 to TA1 RF Downlink</a:t>
            </a:r>
          </a:p>
        </p:txBody>
      </p:sp>
      <p:pic>
        <p:nvPicPr>
          <p:cNvPr id="4" name="Content Placeholder 3">
            <a:extLst>
              <a:ext uri="{FF2B5EF4-FFF2-40B4-BE49-F238E27FC236}">
                <a16:creationId xmlns:a16="http://schemas.microsoft.com/office/drawing/2014/main" id="{54EEE5FD-5041-4EDE-B07A-A346B100A8F7}"/>
              </a:ext>
            </a:extLst>
          </p:cNvPr>
          <p:cNvPicPr>
            <a:picLocks noGrp="1" noChangeAspect="1"/>
          </p:cNvPicPr>
          <p:nvPr>
            <p:ph idx="1"/>
          </p:nvPr>
        </p:nvPicPr>
        <p:blipFill>
          <a:blip r:embed="rId2"/>
          <a:stretch>
            <a:fillRect/>
          </a:stretch>
        </p:blipFill>
        <p:spPr>
          <a:xfrm>
            <a:off x="626097" y="1690688"/>
            <a:ext cx="7052168" cy="4351338"/>
          </a:xfrm>
          <a:prstGeom prst="rect">
            <a:avLst/>
          </a:prstGeom>
        </p:spPr>
      </p:pic>
      <p:sp>
        <p:nvSpPr>
          <p:cNvPr id="5" name="TextBox 4">
            <a:extLst>
              <a:ext uri="{FF2B5EF4-FFF2-40B4-BE49-F238E27FC236}">
                <a16:creationId xmlns:a16="http://schemas.microsoft.com/office/drawing/2014/main" id="{412F7974-D55F-4746-9700-7FBEE134F0D3}"/>
              </a:ext>
            </a:extLst>
          </p:cNvPr>
          <p:cNvSpPr txBox="1"/>
          <p:nvPr/>
        </p:nvSpPr>
        <p:spPr>
          <a:xfrm>
            <a:off x="8518129" y="2172117"/>
            <a:ext cx="2673745" cy="2308324"/>
          </a:xfrm>
          <a:prstGeom prst="rect">
            <a:avLst/>
          </a:prstGeom>
          <a:noFill/>
        </p:spPr>
        <p:txBody>
          <a:bodyPr wrap="none" rtlCol="0">
            <a:spAutoFit/>
          </a:bodyPr>
          <a:lstStyle/>
          <a:p>
            <a:r>
              <a:rPr lang="en-US" dirty="0"/>
              <a:t>GR1-TA1: 0 </a:t>
            </a:r>
            <a:r>
              <a:rPr lang="en-US" dirty="0" err="1"/>
              <a:t>ms</a:t>
            </a:r>
            <a:r>
              <a:rPr lang="en-US" dirty="0"/>
              <a:t> – 11.5 </a:t>
            </a:r>
            <a:r>
              <a:rPr lang="en-US" dirty="0" err="1"/>
              <a:t>ms</a:t>
            </a:r>
            <a:endParaRPr lang="en-US" dirty="0"/>
          </a:p>
          <a:p>
            <a:r>
              <a:rPr lang="en-US" dirty="0"/>
              <a:t>TA1-TA2: 12.5 </a:t>
            </a:r>
            <a:r>
              <a:rPr lang="en-US" dirty="0" err="1"/>
              <a:t>ms</a:t>
            </a:r>
            <a:r>
              <a:rPr lang="en-US" dirty="0"/>
              <a:t> – 24 </a:t>
            </a:r>
            <a:r>
              <a:rPr lang="en-US" dirty="0" err="1"/>
              <a:t>ms</a:t>
            </a:r>
            <a:endParaRPr lang="en-US" dirty="0"/>
          </a:p>
          <a:p>
            <a:r>
              <a:rPr lang="en-US" b="1" dirty="0">
                <a:solidFill>
                  <a:srgbClr val="FF0000"/>
                </a:solidFill>
              </a:rPr>
              <a:t>TA2-TA1: 25 </a:t>
            </a:r>
            <a:r>
              <a:rPr lang="en-US" b="1" dirty="0" err="1">
                <a:solidFill>
                  <a:srgbClr val="FF0000"/>
                </a:solidFill>
              </a:rPr>
              <a:t>ms</a:t>
            </a:r>
            <a:r>
              <a:rPr lang="en-US" b="1" dirty="0">
                <a:solidFill>
                  <a:srgbClr val="FF0000"/>
                </a:solidFill>
              </a:rPr>
              <a:t> – 36.5 </a:t>
            </a:r>
            <a:r>
              <a:rPr lang="en-US" b="1" dirty="0" err="1">
                <a:solidFill>
                  <a:srgbClr val="FF0000"/>
                </a:solidFill>
              </a:rPr>
              <a:t>ms</a:t>
            </a:r>
            <a:endParaRPr lang="en-US" b="1" dirty="0">
              <a:solidFill>
                <a:srgbClr val="FF0000"/>
              </a:solidFill>
            </a:endParaRPr>
          </a:p>
          <a:p>
            <a:r>
              <a:rPr lang="en-US" dirty="0"/>
              <a:t>TA1-GR1: 37.5 </a:t>
            </a:r>
            <a:r>
              <a:rPr lang="en-US" dirty="0" err="1"/>
              <a:t>ms</a:t>
            </a:r>
            <a:r>
              <a:rPr lang="en-US" dirty="0"/>
              <a:t> – 49 </a:t>
            </a:r>
            <a:r>
              <a:rPr lang="en-US" dirty="0" err="1"/>
              <a:t>ms</a:t>
            </a:r>
            <a:endParaRPr lang="en-US" dirty="0"/>
          </a:p>
          <a:p>
            <a:r>
              <a:rPr lang="en-US" dirty="0"/>
              <a:t>GR1-TA1: 50 </a:t>
            </a:r>
            <a:r>
              <a:rPr lang="en-US" dirty="0" err="1"/>
              <a:t>ms</a:t>
            </a:r>
            <a:r>
              <a:rPr lang="en-US" dirty="0"/>
              <a:t> – 61.5 </a:t>
            </a:r>
            <a:r>
              <a:rPr lang="en-US" dirty="0" err="1"/>
              <a:t>ms</a:t>
            </a:r>
            <a:endParaRPr lang="en-US" dirty="0"/>
          </a:p>
          <a:p>
            <a:r>
              <a:rPr lang="en-US" dirty="0"/>
              <a:t>TA1-TA2: 62.5 </a:t>
            </a:r>
            <a:r>
              <a:rPr lang="en-US" dirty="0" err="1"/>
              <a:t>ms</a:t>
            </a:r>
            <a:r>
              <a:rPr lang="en-US" dirty="0"/>
              <a:t> – 74 </a:t>
            </a:r>
            <a:r>
              <a:rPr lang="en-US" dirty="0" err="1"/>
              <a:t>ms</a:t>
            </a:r>
            <a:endParaRPr lang="en-US" dirty="0"/>
          </a:p>
          <a:p>
            <a:r>
              <a:rPr lang="en-US" dirty="0"/>
              <a:t>TA2-TA1: 75 </a:t>
            </a:r>
            <a:r>
              <a:rPr lang="en-US" dirty="0" err="1"/>
              <a:t>ms</a:t>
            </a:r>
            <a:r>
              <a:rPr lang="en-US" dirty="0"/>
              <a:t> – 86.5 </a:t>
            </a:r>
            <a:r>
              <a:rPr lang="en-US" dirty="0" err="1"/>
              <a:t>ms</a:t>
            </a:r>
            <a:endParaRPr lang="en-US" dirty="0"/>
          </a:p>
          <a:p>
            <a:r>
              <a:rPr lang="en-US" dirty="0"/>
              <a:t>TA1-GR1: 89.5 </a:t>
            </a:r>
            <a:r>
              <a:rPr lang="en-US" dirty="0" err="1"/>
              <a:t>ms</a:t>
            </a:r>
            <a:r>
              <a:rPr lang="en-US" dirty="0"/>
              <a:t> – 99 </a:t>
            </a:r>
            <a:r>
              <a:rPr lang="en-US" dirty="0" err="1"/>
              <a:t>ms</a:t>
            </a:r>
            <a:r>
              <a:rPr lang="en-US" dirty="0"/>
              <a:t> </a:t>
            </a:r>
          </a:p>
        </p:txBody>
      </p:sp>
    </p:spTree>
    <p:extLst>
      <p:ext uri="{BB962C8B-B14F-4D97-AF65-F5344CB8AC3E}">
        <p14:creationId xmlns:p14="http://schemas.microsoft.com/office/powerpoint/2010/main" val="547157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6287-9926-476F-BF8B-38A403BF27DA}"/>
              </a:ext>
            </a:extLst>
          </p:cNvPr>
          <p:cNvSpPr>
            <a:spLocks noGrp="1"/>
          </p:cNvSpPr>
          <p:nvPr>
            <p:ph type="title"/>
          </p:nvPr>
        </p:nvSpPr>
        <p:spPr/>
        <p:txBody>
          <a:bodyPr/>
          <a:lstStyle/>
          <a:p>
            <a:pPr algn="ctr"/>
            <a:r>
              <a:rPr lang="en-US" dirty="0"/>
              <a:t>Transmission Schedule </a:t>
            </a:r>
            <a:br>
              <a:rPr lang="en-US" dirty="0"/>
            </a:br>
            <a:r>
              <a:rPr lang="en-US" dirty="0"/>
              <a:t>TA1 to GR1 RF Downlink</a:t>
            </a:r>
          </a:p>
        </p:txBody>
      </p:sp>
      <p:pic>
        <p:nvPicPr>
          <p:cNvPr id="4" name="Content Placeholder 3">
            <a:extLst>
              <a:ext uri="{FF2B5EF4-FFF2-40B4-BE49-F238E27FC236}">
                <a16:creationId xmlns:a16="http://schemas.microsoft.com/office/drawing/2014/main" id="{5899C407-4C75-4A8F-9188-22800FF3398C}"/>
              </a:ext>
            </a:extLst>
          </p:cNvPr>
          <p:cNvPicPr>
            <a:picLocks noGrp="1" noChangeAspect="1"/>
          </p:cNvPicPr>
          <p:nvPr>
            <p:ph idx="1"/>
          </p:nvPr>
        </p:nvPicPr>
        <p:blipFill>
          <a:blip r:embed="rId2"/>
          <a:stretch>
            <a:fillRect/>
          </a:stretch>
        </p:blipFill>
        <p:spPr>
          <a:xfrm>
            <a:off x="612909" y="1690688"/>
            <a:ext cx="6927581" cy="4351338"/>
          </a:xfrm>
          <a:prstGeom prst="rect">
            <a:avLst/>
          </a:prstGeom>
        </p:spPr>
      </p:pic>
      <p:sp>
        <p:nvSpPr>
          <p:cNvPr id="5" name="TextBox 4">
            <a:extLst>
              <a:ext uri="{FF2B5EF4-FFF2-40B4-BE49-F238E27FC236}">
                <a16:creationId xmlns:a16="http://schemas.microsoft.com/office/drawing/2014/main" id="{6A6948B1-0D97-464A-AACF-DC729076798D}"/>
              </a:ext>
            </a:extLst>
          </p:cNvPr>
          <p:cNvSpPr txBox="1"/>
          <p:nvPr/>
        </p:nvSpPr>
        <p:spPr>
          <a:xfrm>
            <a:off x="8594329" y="2086392"/>
            <a:ext cx="2673745" cy="2308324"/>
          </a:xfrm>
          <a:prstGeom prst="rect">
            <a:avLst/>
          </a:prstGeom>
          <a:noFill/>
        </p:spPr>
        <p:txBody>
          <a:bodyPr wrap="none" rtlCol="0">
            <a:spAutoFit/>
          </a:bodyPr>
          <a:lstStyle/>
          <a:p>
            <a:r>
              <a:rPr lang="en-US" dirty="0"/>
              <a:t>GR1-TA1: 0 </a:t>
            </a:r>
            <a:r>
              <a:rPr lang="en-US" dirty="0" err="1"/>
              <a:t>ms</a:t>
            </a:r>
            <a:r>
              <a:rPr lang="en-US" dirty="0"/>
              <a:t> – 11.5 </a:t>
            </a:r>
            <a:r>
              <a:rPr lang="en-US" dirty="0" err="1"/>
              <a:t>ms</a:t>
            </a:r>
            <a:endParaRPr lang="en-US" dirty="0"/>
          </a:p>
          <a:p>
            <a:r>
              <a:rPr lang="en-US" dirty="0"/>
              <a:t>TA1-TA2: 12.5 </a:t>
            </a:r>
            <a:r>
              <a:rPr lang="en-US" dirty="0" err="1"/>
              <a:t>ms</a:t>
            </a:r>
            <a:r>
              <a:rPr lang="en-US" dirty="0"/>
              <a:t> – 24 </a:t>
            </a:r>
            <a:r>
              <a:rPr lang="en-US" dirty="0" err="1"/>
              <a:t>ms</a:t>
            </a:r>
            <a:endParaRPr lang="en-US" dirty="0"/>
          </a:p>
          <a:p>
            <a:r>
              <a:rPr lang="en-US" dirty="0"/>
              <a:t>TA2-TA1: 25 </a:t>
            </a:r>
            <a:r>
              <a:rPr lang="en-US" dirty="0" err="1"/>
              <a:t>ms</a:t>
            </a:r>
            <a:r>
              <a:rPr lang="en-US" dirty="0"/>
              <a:t> – 36.5 </a:t>
            </a:r>
            <a:r>
              <a:rPr lang="en-US" dirty="0" err="1"/>
              <a:t>ms</a:t>
            </a:r>
            <a:endParaRPr lang="en-US" dirty="0"/>
          </a:p>
          <a:p>
            <a:r>
              <a:rPr lang="en-US" b="1" dirty="0">
                <a:solidFill>
                  <a:srgbClr val="FF0000"/>
                </a:solidFill>
              </a:rPr>
              <a:t>TA1-GR1: 37.5 </a:t>
            </a:r>
            <a:r>
              <a:rPr lang="en-US" b="1" dirty="0" err="1">
                <a:solidFill>
                  <a:srgbClr val="FF0000"/>
                </a:solidFill>
              </a:rPr>
              <a:t>ms</a:t>
            </a:r>
            <a:r>
              <a:rPr lang="en-US" b="1" dirty="0">
                <a:solidFill>
                  <a:srgbClr val="FF0000"/>
                </a:solidFill>
              </a:rPr>
              <a:t> – 49 </a:t>
            </a:r>
            <a:r>
              <a:rPr lang="en-US" b="1" dirty="0" err="1">
                <a:solidFill>
                  <a:srgbClr val="FF0000"/>
                </a:solidFill>
              </a:rPr>
              <a:t>ms</a:t>
            </a:r>
            <a:endParaRPr lang="en-US" b="1" dirty="0">
              <a:solidFill>
                <a:srgbClr val="FF0000"/>
              </a:solidFill>
            </a:endParaRPr>
          </a:p>
          <a:p>
            <a:r>
              <a:rPr lang="en-US" dirty="0"/>
              <a:t>GR1-TA1: 50 </a:t>
            </a:r>
            <a:r>
              <a:rPr lang="en-US" dirty="0" err="1"/>
              <a:t>ms</a:t>
            </a:r>
            <a:r>
              <a:rPr lang="en-US" dirty="0"/>
              <a:t> – 61.5 </a:t>
            </a:r>
            <a:r>
              <a:rPr lang="en-US" dirty="0" err="1"/>
              <a:t>ms</a:t>
            </a:r>
            <a:endParaRPr lang="en-US" dirty="0"/>
          </a:p>
          <a:p>
            <a:r>
              <a:rPr lang="en-US" dirty="0"/>
              <a:t>TA1-TA2: 62.5 </a:t>
            </a:r>
            <a:r>
              <a:rPr lang="en-US" dirty="0" err="1"/>
              <a:t>ms</a:t>
            </a:r>
            <a:r>
              <a:rPr lang="en-US" dirty="0"/>
              <a:t> – 74 </a:t>
            </a:r>
            <a:r>
              <a:rPr lang="en-US" dirty="0" err="1"/>
              <a:t>ms</a:t>
            </a:r>
            <a:endParaRPr lang="en-US" dirty="0"/>
          </a:p>
          <a:p>
            <a:r>
              <a:rPr lang="en-US" dirty="0"/>
              <a:t>TA2-TA1: 75 </a:t>
            </a:r>
            <a:r>
              <a:rPr lang="en-US" dirty="0" err="1"/>
              <a:t>ms</a:t>
            </a:r>
            <a:r>
              <a:rPr lang="en-US" dirty="0"/>
              <a:t> – 86.5 </a:t>
            </a:r>
            <a:r>
              <a:rPr lang="en-US" dirty="0" err="1"/>
              <a:t>ms</a:t>
            </a:r>
            <a:endParaRPr lang="en-US" dirty="0"/>
          </a:p>
          <a:p>
            <a:r>
              <a:rPr lang="en-US" dirty="0"/>
              <a:t>TA1-GR1: 89.5 </a:t>
            </a:r>
            <a:r>
              <a:rPr lang="en-US" dirty="0" err="1"/>
              <a:t>ms</a:t>
            </a:r>
            <a:r>
              <a:rPr lang="en-US" dirty="0"/>
              <a:t> – 99 </a:t>
            </a:r>
            <a:r>
              <a:rPr lang="en-US" dirty="0" err="1"/>
              <a:t>ms</a:t>
            </a:r>
            <a:r>
              <a:rPr lang="en-US" dirty="0"/>
              <a:t> </a:t>
            </a:r>
          </a:p>
        </p:txBody>
      </p:sp>
    </p:spTree>
    <p:extLst>
      <p:ext uri="{BB962C8B-B14F-4D97-AF65-F5344CB8AC3E}">
        <p14:creationId xmlns:p14="http://schemas.microsoft.com/office/powerpoint/2010/main" val="2403872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ABDA-730D-4844-93D9-05E81C287A7C}"/>
              </a:ext>
            </a:extLst>
          </p:cNvPr>
          <p:cNvSpPr>
            <a:spLocks noGrp="1"/>
          </p:cNvSpPr>
          <p:nvPr>
            <p:ph type="title"/>
          </p:nvPr>
        </p:nvSpPr>
        <p:spPr/>
        <p:txBody>
          <a:bodyPr/>
          <a:lstStyle/>
          <a:p>
            <a:r>
              <a:rPr lang="en-US" dirty="0"/>
              <a:t>MDL Configuration – After Adaptation</a:t>
            </a:r>
          </a:p>
        </p:txBody>
      </p:sp>
      <p:sp>
        <p:nvSpPr>
          <p:cNvPr id="10" name="Content Placeholder 2">
            <a:extLst>
              <a:ext uri="{FF2B5EF4-FFF2-40B4-BE49-F238E27FC236}">
                <a16:creationId xmlns:a16="http://schemas.microsoft.com/office/drawing/2014/main" id="{927821BE-39F5-4191-AA7F-ED3DA6D9CC9B}"/>
              </a:ext>
            </a:extLst>
          </p:cNvPr>
          <p:cNvSpPr txBox="1">
            <a:spLocks/>
          </p:cNvSpPr>
          <p:nvPr/>
        </p:nvSpPr>
        <p:spPr>
          <a:xfrm>
            <a:off x="493800" y="1795184"/>
            <a:ext cx="418147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Configure the Airship “Ground” Radio to transmit to TA2</a:t>
            </a:r>
          </a:p>
          <a:p>
            <a:pPr lvl="1"/>
            <a:r>
              <a:rPr lang="en-US" dirty="0"/>
              <a:t>Create RF links between GR1-BR-TA2</a:t>
            </a:r>
          </a:p>
          <a:p>
            <a:r>
              <a:rPr lang="en-US" dirty="0"/>
              <a:t>Reconfigure GR1 to STOP transmitting to TA1</a:t>
            </a:r>
          </a:p>
          <a:p>
            <a:pPr lvl="1"/>
            <a:r>
              <a:rPr lang="en-US" dirty="0"/>
              <a:t>Deactivate RF links between GR1-TA1-TA2</a:t>
            </a:r>
          </a:p>
          <a:p>
            <a:pPr marL="457200" lvl="1" indent="0">
              <a:buNone/>
            </a:pPr>
            <a:endParaRPr lang="en-US" dirty="0"/>
          </a:p>
          <a:p>
            <a:pPr marL="0" indent="0">
              <a:buNone/>
            </a:pPr>
            <a:r>
              <a:rPr lang="en-US" dirty="0">
                <a:sym typeface="Wingdings" panose="05000000000000000000" pitchFamily="2" charset="2"/>
              </a:rPr>
              <a:t> Airship “Ground” Radio is the Relay replacement</a:t>
            </a:r>
            <a:endParaRPr lang="en-US" dirty="0"/>
          </a:p>
        </p:txBody>
      </p:sp>
      <p:pic>
        <p:nvPicPr>
          <p:cNvPr id="9" name="Content Placeholder 8">
            <a:extLst>
              <a:ext uri="{FF2B5EF4-FFF2-40B4-BE49-F238E27FC236}">
                <a16:creationId xmlns:a16="http://schemas.microsoft.com/office/drawing/2014/main" id="{5B1AB5E6-D30B-49A7-96E5-CE4AE331BD9C}"/>
              </a:ext>
            </a:extLst>
          </p:cNvPr>
          <p:cNvPicPr>
            <a:picLocks noGrp="1" noChangeAspect="1"/>
          </p:cNvPicPr>
          <p:nvPr>
            <p:ph idx="1"/>
          </p:nvPr>
        </p:nvPicPr>
        <p:blipFill>
          <a:blip r:embed="rId2"/>
          <a:stretch>
            <a:fillRect/>
          </a:stretch>
        </p:blipFill>
        <p:spPr>
          <a:xfrm>
            <a:off x="5821327" y="1336034"/>
            <a:ext cx="5397280" cy="4810488"/>
          </a:xfrm>
          <a:prstGeom prst="rect">
            <a:avLst/>
          </a:prstGeom>
        </p:spPr>
      </p:pic>
    </p:spTree>
    <p:extLst>
      <p:ext uri="{BB962C8B-B14F-4D97-AF65-F5344CB8AC3E}">
        <p14:creationId xmlns:p14="http://schemas.microsoft.com/office/powerpoint/2010/main" val="484835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5871D4-C457-46C9-BB76-E97FD79A7150}"/>
              </a:ext>
            </a:extLst>
          </p:cNvPr>
          <p:cNvPicPr>
            <a:picLocks noGrp="1" noChangeAspect="1"/>
          </p:cNvPicPr>
          <p:nvPr>
            <p:ph idx="1"/>
          </p:nvPr>
        </p:nvPicPr>
        <p:blipFill>
          <a:blip r:embed="rId2"/>
          <a:stretch>
            <a:fillRect/>
          </a:stretch>
        </p:blipFill>
        <p:spPr>
          <a:xfrm>
            <a:off x="3371850" y="1569918"/>
            <a:ext cx="4478195" cy="4821524"/>
          </a:xfrm>
          <a:prstGeom prst="rect">
            <a:avLst/>
          </a:prstGeom>
        </p:spPr>
      </p:pic>
      <p:sp>
        <p:nvSpPr>
          <p:cNvPr id="2" name="Title 1">
            <a:extLst>
              <a:ext uri="{FF2B5EF4-FFF2-40B4-BE49-F238E27FC236}">
                <a16:creationId xmlns:a16="http://schemas.microsoft.com/office/drawing/2014/main" id="{20B60E51-80E5-449D-8274-07889F0727D5}"/>
              </a:ext>
            </a:extLst>
          </p:cNvPr>
          <p:cNvSpPr>
            <a:spLocks noGrp="1"/>
          </p:cNvSpPr>
          <p:nvPr>
            <p:ph type="title"/>
          </p:nvPr>
        </p:nvSpPr>
        <p:spPr>
          <a:xfrm>
            <a:off x="838200" y="244355"/>
            <a:ext cx="10515600" cy="1325563"/>
          </a:xfrm>
        </p:spPr>
        <p:txBody>
          <a:bodyPr/>
          <a:lstStyle/>
          <a:p>
            <a:pPr algn="ctr"/>
            <a:r>
              <a:rPr lang="en-US" dirty="0"/>
              <a:t>MDL Configuration – After Adaptation</a:t>
            </a:r>
          </a:p>
        </p:txBody>
      </p:sp>
      <p:sp>
        <p:nvSpPr>
          <p:cNvPr id="8" name="Rectangle 7">
            <a:extLst>
              <a:ext uri="{FF2B5EF4-FFF2-40B4-BE49-F238E27FC236}">
                <a16:creationId xmlns:a16="http://schemas.microsoft.com/office/drawing/2014/main" id="{FFEBF867-27F8-4A67-B91C-4390E8D4A156}"/>
              </a:ext>
            </a:extLst>
          </p:cNvPr>
          <p:cNvSpPr/>
          <p:nvPr/>
        </p:nvSpPr>
        <p:spPr>
          <a:xfrm>
            <a:off x="3371850" y="2567482"/>
            <a:ext cx="4035725" cy="65599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9A606D5-4CE2-410A-A000-9F105EA21454}"/>
              </a:ext>
            </a:extLst>
          </p:cNvPr>
          <p:cNvSpPr/>
          <p:nvPr/>
        </p:nvSpPr>
        <p:spPr>
          <a:xfrm>
            <a:off x="3999698" y="5801172"/>
            <a:ext cx="3972727" cy="4377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57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Isosceles Triangle 76">
            <a:extLst>
              <a:ext uri="{FF2B5EF4-FFF2-40B4-BE49-F238E27FC236}">
                <a16:creationId xmlns:a16="http://schemas.microsoft.com/office/drawing/2014/main" id="{63379941-AFC6-460F-B837-822ED8B205B2}"/>
              </a:ext>
            </a:extLst>
          </p:cNvPr>
          <p:cNvSpPr/>
          <p:nvPr/>
        </p:nvSpPr>
        <p:spPr>
          <a:xfrm rot="13315660">
            <a:off x="9049975" y="3602764"/>
            <a:ext cx="1583697" cy="2148481"/>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E023BFF-E5FA-4CAD-859B-89D2750A879B}"/>
              </a:ext>
            </a:extLst>
          </p:cNvPr>
          <p:cNvSpPr/>
          <p:nvPr/>
        </p:nvSpPr>
        <p:spPr>
          <a:xfrm rot="10800000">
            <a:off x="4257296" y="3046297"/>
            <a:ext cx="2552700" cy="2380797"/>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5E0474C-D5AE-41DE-8C81-8A79344662C6}"/>
              </a:ext>
            </a:extLst>
          </p:cNvPr>
          <p:cNvSpPr>
            <a:spLocks noGrp="1"/>
          </p:cNvSpPr>
          <p:nvPr>
            <p:ph type="title"/>
          </p:nvPr>
        </p:nvSpPr>
        <p:spPr/>
        <p:txBody>
          <a:bodyPr/>
          <a:lstStyle/>
          <a:p>
            <a:pPr algn="ctr"/>
            <a:r>
              <a:rPr lang="en-US" dirty="0"/>
              <a:t>Scenario Description</a:t>
            </a:r>
          </a:p>
        </p:txBody>
      </p:sp>
      <p:sp>
        <p:nvSpPr>
          <p:cNvPr id="8" name="TextBox 7">
            <a:extLst>
              <a:ext uri="{FF2B5EF4-FFF2-40B4-BE49-F238E27FC236}">
                <a16:creationId xmlns:a16="http://schemas.microsoft.com/office/drawing/2014/main" id="{25E6E4F1-4030-4BD2-8D51-023632AE47C9}"/>
              </a:ext>
            </a:extLst>
          </p:cNvPr>
          <p:cNvSpPr txBox="1"/>
          <p:nvPr/>
        </p:nvSpPr>
        <p:spPr>
          <a:xfrm>
            <a:off x="294114" y="1419253"/>
            <a:ext cx="3216459" cy="1200329"/>
          </a:xfrm>
          <a:prstGeom prst="rect">
            <a:avLst/>
          </a:prstGeom>
          <a:noFill/>
        </p:spPr>
        <p:txBody>
          <a:bodyPr wrap="square" rtlCol="0">
            <a:spAutoFit/>
          </a:bodyPr>
          <a:lstStyle/>
          <a:p>
            <a:r>
              <a:rPr lang="en-US" dirty="0"/>
              <a:t>TA1 is configured to be the relay when TA2 is out of range of the ground radio as shown here.</a:t>
            </a:r>
          </a:p>
          <a:p>
            <a:endParaRPr lang="en-US" dirty="0"/>
          </a:p>
        </p:txBody>
      </p:sp>
      <p:pic>
        <p:nvPicPr>
          <p:cNvPr id="68" name="Content Placeholder 67">
            <a:extLst>
              <a:ext uri="{FF2B5EF4-FFF2-40B4-BE49-F238E27FC236}">
                <a16:creationId xmlns:a16="http://schemas.microsoft.com/office/drawing/2014/main" id="{DF07590F-98C0-4851-8404-F7DFCDB257CF}"/>
              </a:ext>
            </a:extLst>
          </p:cNvPr>
          <p:cNvPicPr>
            <a:picLocks noGrp="1" noChangeAspect="1"/>
          </p:cNvPicPr>
          <p:nvPr>
            <p:ph idx="1"/>
          </p:nvPr>
        </p:nvPicPr>
        <p:blipFill>
          <a:blip r:embed="rId3"/>
          <a:stretch>
            <a:fillRect/>
          </a:stretch>
        </p:blipFill>
        <p:spPr>
          <a:xfrm>
            <a:off x="4669211" y="1545900"/>
            <a:ext cx="6097112" cy="4814876"/>
          </a:xfrm>
          <a:prstGeom prst="rect">
            <a:avLst/>
          </a:prstGeom>
        </p:spPr>
      </p:pic>
      <p:sp>
        <p:nvSpPr>
          <p:cNvPr id="76" name="TextBox 75">
            <a:extLst>
              <a:ext uri="{FF2B5EF4-FFF2-40B4-BE49-F238E27FC236}">
                <a16:creationId xmlns:a16="http://schemas.microsoft.com/office/drawing/2014/main" id="{F49F59A8-31D9-4A6D-9C55-03A2D52B52BD}"/>
              </a:ext>
            </a:extLst>
          </p:cNvPr>
          <p:cNvSpPr txBox="1"/>
          <p:nvPr/>
        </p:nvSpPr>
        <p:spPr>
          <a:xfrm>
            <a:off x="3638034" y="2676965"/>
            <a:ext cx="1494127" cy="369332"/>
          </a:xfrm>
          <a:prstGeom prst="rect">
            <a:avLst/>
          </a:prstGeom>
          <a:noFill/>
        </p:spPr>
        <p:txBody>
          <a:bodyPr wrap="none" rtlCol="0">
            <a:spAutoFit/>
          </a:bodyPr>
          <a:lstStyle/>
          <a:p>
            <a:r>
              <a:rPr lang="en-US" b="1" i="1" dirty="0"/>
              <a:t>Relay Aircraft</a:t>
            </a:r>
          </a:p>
        </p:txBody>
      </p:sp>
      <p:sp>
        <p:nvSpPr>
          <p:cNvPr id="79" name="TextBox 78">
            <a:extLst>
              <a:ext uri="{FF2B5EF4-FFF2-40B4-BE49-F238E27FC236}">
                <a16:creationId xmlns:a16="http://schemas.microsoft.com/office/drawing/2014/main" id="{5AF0A13D-F66F-4E1B-8D68-74E846A0E275}"/>
              </a:ext>
            </a:extLst>
          </p:cNvPr>
          <p:cNvSpPr txBox="1"/>
          <p:nvPr/>
        </p:nvSpPr>
        <p:spPr>
          <a:xfrm>
            <a:off x="9841823" y="1702632"/>
            <a:ext cx="1346010" cy="369332"/>
          </a:xfrm>
          <a:prstGeom prst="rect">
            <a:avLst/>
          </a:prstGeom>
          <a:noFill/>
        </p:spPr>
        <p:txBody>
          <a:bodyPr wrap="none" rtlCol="0">
            <a:spAutoFit/>
          </a:bodyPr>
          <a:lstStyle/>
          <a:p>
            <a:r>
              <a:rPr lang="en-US" b="1" i="1" dirty="0"/>
              <a:t>Test Aircraft</a:t>
            </a:r>
          </a:p>
        </p:txBody>
      </p:sp>
      <p:sp>
        <p:nvSpPr>
          <p:cNvPr id="80" name="TextBox 79">
            <a:extLst>
              <a:ext uri="{FF2B5EF4-FFF2-40B4-BE49-F238E27FC236}">
                <a16:creationId xmlns:a16="http://schemas.microsoft.com/office/drawing/2014/main" id="{52CC7F66-84DB-44D2-A432-3F212D520F3A}"/>
              </a:ext>
            </a:extLst>
          </p:cNvPr>
          <p:cNvSpPr txBox="1"/>
          <p:nvPr/>
        </p:nvSpPr>
        <p:spPr>
          <a:xfrm>
            <a:off x="7221912" y="2619582"/>
            <a:ext cx="1809395" cy="646331"/>
          </a:xfrm>
          <a:prstGeom prst="rect">
            <a:avLst/>
          </a:prstGeom>
          <a:noFill/>
        </p:spPr>
        <p:txBody>
          <a:bodyPr wrap="square" rtlCol="0">
            <a:spAutoFit/>
          </a:bodyPr>
          <a:lstStyle/>
          <a:p>
            <a:r>
              <a:rPr lang="en-US" b="1" i="1" dirty="0"/>
              <a:t>Other nearby resources</a:t>
            </a:r>
          </a:p>
        </p:txBody>
      </p:sp>
    </p:spTree>
    <p:extLst>
      <p:ext uri="{BB962C8B-B14F-4D97-AF65-F5344CB8AC3E}">
        <p14:creationId xmlns:p14="http://schemas.microsoft.com/office/powerpoint/2010/main" val="321902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a:extLst>
              <a:ext uri="{FF2B5EF4-FFF2-40B4-BE49-F238E27FC236}">
                <a16:creationId xmlns:a16="http://schemas.microsoft.com/office/drawing/2014/main" id="{63F24646-0B3F-441B-B6E4-208916239ADF}"/>
              </a:ext>
            </a:extLst>
          </p:cNvPr>
          <p:cNvSpPr/>
          <p:nvPr/>
        </p:nvSpPr>
        <p:spPr>
          <a:xfrm rot="14221887">
            <a:off x="9621130" y="3863674"/>
            <a:ext cx="1673223" cy="2413581"/>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42D6ABA-EE1B-4B28-905A-84E40661A2B5}"/>
              </a:ext>
            </a:extLst>
          </p:cNvPr>
          <p:cNvSpPr/>
          <p:nvPr/>
        </p:nvSpPr>
        <p:spPr>
          <a:xfrm rot="13692171">
            <a:off x="8138143" y="1439837"/>
            <a:ext cx="2040474" cy="2555915"/>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E31561A8-8747-4DA8-ABD8-32835DCCDECB}"/>
              </a:ext>
            </a:extLst>
          </p:cNvPr>
          <p:cNvSpPr/>
          <p:nvPr/>
        </p:nvSpPr>
        <p:spPr>
          <a:xfrm rot="13251441">
            <a:off x="5496320" y="2667276"/>
            <a:ext cx="2552700" cy="2408128"/>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7D0F7-ABA5-4E50-BB63-1E92E810F236}"/>
              </a:ext>
            </a:extLst>
          </p:cNvPr>
          <p:cNvSpPr>
            <a:spLocks noGrp="1"/>
          </p:cNvSpPr>
          <p:nvPr>
            <p:ph type="title"/>
          </p:nvPr>
        </p:nvSpPr>
        <p:spPr>
          <a:xfrm>
            <a:off x="275493" y="365124"/>
            <a:ext cx="10515600" cy="1325563"/>
          </a:xfrm>
        </p:spPr>
        <p:txBody>
          <a:bodyPr/>
          <a:lstStyle/>
          <a:p>
            <a:pPr algn="ctr"/>
            <a:r>
              <a:rPr lang="en-US" dirty="0"/>
              <a:t>Scenario Description</a:t>
            </a:r>
          </a:p>
        </p:txBody>
      </p:sp>
      <p:sp>
        <p:nvSpPr>
          <p:cNvPr id="5" name="TextBox 4">
            <a:extLst>
              <a:ext uri="{FF2B5EF4-FFF2-40B4-BE49-F238E27FC236}">
                <a16:creationId xmlns:a16="http://schemas.microsoft.com/office/drawing/2014/main" id="{83A9F464-1B75-476D-8C11-F23C0E5A2FF9}"/>
              </a:ext>
            </a:extLst>
          </p:cNvPr>
          <p:cNvSpPr txBox="1"/>
          <p:nvPr/>
        </p:nvSpPr>
        <p:spPr>
          <a:xfrm>
            <a:off x="324547" y="1234400"/>
            <a:ext cx="4876897" cy="5355312"/>
          </a:xfrm>
          <a:prstGeom prst="rect">
            <a:avLst/>
          </a:prstGeom>
          <a:noFill/>
        </p:spPr>
        <p:txBody>
          <a:bodyPr wrap="square" rtlCol="0">
            <a:spAutoFit/>
          </a:bodyPr>
          <a:lstStyle/>
          <a:p>
            <a:r>
              <a:rPr lang="en-US" dirty="0"/>
              <a:t>During the test, TA1 is re-assigned to another mission. How do we need to adapt to this change?</a:t>
            </a:r>
          </a:p>
          <a:p>
            <a:pPr marL="285750" indent="-285750">
              <a:buFont typeface="Wingdings" panose="05000000000000000000" pitchFamily="2" charset="2"/>
              <a:buChar char="à"/>
            </a:pPr>
            <a:r>
              <a:rPr lang="en-US" b="1" i="1" dirty="0">
                <a:sym typeface="Wingdings" panose="05000000000000000000" pitchFamily="2" charset="2"/>
              </a:rPr>
              <a:t>One adaptation</a:t>
            </a:r>
            <a:r>
              <a:rPr lang="en-US" dirty="0">
                <a:sym typeface="Wingdings" panose="05000000000000000000" pitchFamily="2" charset="2"/>
              </a:rPr>
              <a:t>: </a:t>
            </a:r>
          </a:p>
          <a:p>
            <a:r>
              <a:rPr lang="en-US" dirty="0">
                <a:sym typeface="Wingdings" panose="05000000000000000000" pitchFamily="2" charset="2"/>
              </a:rPr>
              <a:t>An operator on the MCR decides to re-allocate an available omni radio on a airship they used for other previous tests to be the new relay radio to preserve the transmission between TA2 and the ground. These are the steps the operator needs to follow to adapt: </a:t>
            </a:r>
            <a:endParaRPr lang="en-US" dirty="0"/>
          </a:p>
          <a:p>
            <a:pPr marL="285750" indent="-285750">
              <a:buFont typeface="Arial" panose="020B0604020202020204" pitchFamily="34" charset="0"/>
              <a:buChar char="•"/>
            </a:pPr>
            <a:r>
              <a:rPr lang="en-US" dirty="0"/>
              <a:t>Reconfigure Ground Station 1 so it stops transmitting to TA1 </a:t>
            </a:r>
          </a:p>
          <a:p>
            <a:pPr marL="285750" indent="-285750">
              <a:buFont typeface="Arial" panose="020B0604020202020204" pitchFamily="34" charset="0"/>
              <a:buChar char="•"/>
            </a:pPr>
            <a:r>
              <a:rPr lang="en-US" dirty="0"/>
              <a:t>Configure Airship “Ground” to transmit to TA2 when outside the transmission range</a:t>
            </a:r>
          </a:p>
          <a:p>
            <a:r>
              <a:rPr lang="en-US" dirty="0"/>
              <a:t>We are shifting role from Ground Station 1 to Airship “Ground” Station</a:t>
            </a:r>
          </a:p>
          <a:p>
            <a:pPr marL="285750" indent="-285750">
              <a:buFont typeface="Wingdings" panose="05000000000000000000" pitchFamily="2" charset="2"/>
              <a:buChar char="à"/>
            </a:pPr>
            <a:r>
              <a:rPr lang="en-US" b="1" i="1" dirty="0"/>
              <a:t>Another Adaptation is to land:</a:t>
            </a:r>
          </a:p>
          <a:p>
            <a:pPr marL="285750" indent="-285750">
              <a:buFont typeface="Wingdings" panose="05000000000000000000" pitchFamily="2" charset="2"/>
              <a:buChar char="à"/>
            </a:pPr>
            <a:endParaRPr lang="en-US" b="1" i="1" dirty="0"/>
          </a:p>
          <a:p>
            <a:pPr marL="285750" indent="-285750">
              <a:buFont typeface="Wingdings" panose="05000000000000000000" pitchFamily="2" charset="2"/>
              <a:buChar char="à"/>
            </a:pPr>
            <a:r>
              <a:rPr lang="en-US" b="1" i="1" dirty="0"/>
              <a:t>They can choose what is most valuable to them</a:t>
            </a:r>
          </a:p>
        </p:txBody>
      </p:sp>
      <p:grpSp>
        <p:nvGrpSpPr>
          <p:cNvPr id="3" name="Group 4">
            <a:extLst>
              <a:ext uri="{FF2B5EF4-FFF2-40B4-BE49-F238E27FC236}">
                <a16:creationId xmlns:a16="http://schemas.microsoft.com/office/drawing/2014/main" id="{D83AAE1C-621A-409E-AD23-D3867CEA6CAC}"/>
              </a:ext>
            </a:extLst>
          </p:cNvPr>
          <p:cNvGrpSpPr>
            <a:grpSpLocks noChangeAspect="1"/>
          </p:cNvGrpSpPr>
          <p:nvPr/>
        </p:nvGrpSpPr>
        <p:grpSpPr bwMode="auto">
          <a:xfrm>
            <a:off x="5019675" y="1392238"/>
            <a:ext cx="6388100" cy="5280024"/>
            <a:chOff x="3162" y="877"/>
            <a:chExt cx="4024" cy="3326"/>
          </a:xfrm>
        </p:grpSpPr>
        <p:sp>
          <p:nvSpPr>
            <p:cNvPr id="4" name="AutoShape 3">
              <a:extLst>
                <a:ext uri="{FF2B5EF4-FFF2-40B4-BE49-F238E27FC236}">
                  <a16:creationId xmlns:a16="http://schemas.microsoft.com/office/drawing/2014/main" id="{307E51EF-A750-460C-AD5C-17E5628172C6}"/>
                </a:ext>
              </a:extLst>
            </p:cNvPr>
            <p:cNvSpPr>
              <a:spLocks noChangeAspect="1" noChangeArrowheads="1" noTextEdit="1"/>
            </p:cNvSpPr>
            <p:nvPr/>
          </p:nvSpPr>
          <p:spPr bwMode="auto">
            <a:xfrm>
              <a:off x="3162" y="877"/>
              <a:ext cx="4024" cy="3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0E3CA831-C298-45E1-B378-9F158C053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5" y="1603"/>
              <a:ext cx="24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a:extLst>
                <a:ext uri="{FF2B5EF4-FFF2-40B4-BE49-F238E27FC236}">
                  <a16:creationId xmlns:a16="http://schemas.microsoft.com/office/drawing/2014/main" id="{A67CFDCE-B7C2-42BD-933B-D8F576A911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5" y="1603"/>
              <a:ext cx="24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a:extLst>
                <a:ext uri="{FF2B5EF4-FFF2-40B4-BE49-F238E27FC236}">
                  <a16:creationId xmlns:a16="http://schemas.microsoft.com/office/drawing/2014/main" id="{42D17755-8771-4DE9-B0F8-741DAF2C0C0E}"/>
                </a:ext>
              </a:extLst>
            </p:cNvPr>
            <p:cNvSpPr>
              <a:spLocks noChangeArrowheads="1"/>
            </p:cNvSpPr>
            <p:nvPr/>
          </p:nvSpPr>
          <p:spPr bwMode="auto">
            <a:xfrm>
              <a:off x="3249" y="1637"/>
              <a:ext cx="17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Calibri" panose="020F0502020204030204" pitchFamily="34" charset="0"/>
                </a:rPr>
                <a:t>TA1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7" name="Group 10">
              <a:extLst>
                <a:ext uri="{FF2B5EF4-FFF2-40B4-BE49-F238E27FC236}">
                  <a16:creationId xmlns:a16="http://schemas.microsoft.com/office/drawing/2014/main" id="{505AD0F2-3F18-47A3-8D33-0044997A8283}"/>
                </a:ext>
              </a:extLst>
            </p:cNvPr>
            <p:cNvGrpSpPr>
              <a:grpSpLocks/>
            </p:cNvGrpSpPr>
            <p:nvPr/>
          </p:nvGrpSpPr>
          <p:grpSpPr bwMode="auto">
            <a:xfrm>
              <a:off x="5940" y="882"/>
              <a:ext cx="378" cy="385"/>
              <a:chOff x="5940" y="882"/>
              <a:chExt cx="378" cy="385"/>
            </a:xfrm>
          </p:grpSpPr>
          <p:pic>
            <p:nvPicPr>
              <p:cNvPr id="2077" name="Picture 8">
                <a:extLst>
                  <a:ext uri="{FF2B5EF4-FFF2-40B4-BE49-F238E27FC236}">
                    <a16:creationId xmlns:a16="http://schemas.microsoft.com/office/drawing/2014/main" id="{781199B6-7025-4AA0-B10D-E120561C1F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 y="882"/>
                <a:ext cx="37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1" name="Picture 9">
                <a:extLst>
                  <a:ext uri="{FF2B5EF4-FFF2-40B4-BE49-F238E27FC236}">
                    <a16:creationId xmlns:a16="http://schemas.microsoft.com/office/drawing/2014/main" id="{2E9CF556-60BB-478B-9539-AEEE927A9C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 y="882"/>
                <a:ext cx="37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Line 11">
              <a:extLst>
                <a:ext uri="{FF2B5EF4-FFF2-40B4-BE49-F238E27FC236}">
                  <a16:creationId xmlns:a16="http://schemas.microsoft.com/office/drawing/2014/main" id="{19C153B7-88B2-4637-A1BD-336CC95B6AE4}"/>
                </a:ext>
              </a:extLst>
            </p:cNvPr>
            <p:cNvSpPr>
              <a:spLocks noChangeShapeType="1"/>
            </p:cNvSpPr>
            <p:nvPr/>
          </p:nvSpPr>
          <p:spPr bwMode="auto">
            <a:xfrm flipV="1">
              <a:off x="3639" y="1139"/>
              <a:ext cx="2228" cy="487"/>
            </a:xfrm>
            <a:prstGeom prst="line">
              <a:avLst/>
            </a:prstGeom>
            <a:noFill/>
            <a:ln w="14288"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13980A22-B6A2-472C-B51A-0A946B04C14A}"/>
                </a:ext>
              </a:extLst>
            </p:cNvPr>
            <p:cNvSpPr>
              <a:spLocks/>
            </p:cNvSpPr>
            <p:nvPr/>
          </p:nvSpPr>
          <p:spPr bwMode="auto">
            <a:xfrm>
              <a:off x="5855" y="1117"/>
              <a:ext cx="54" cy="48"/>
            </a:xfrm>
            <a:custGeom>
              <a:avLst/>
              <a:gdLst>
                <a:gd name="T0" fmla="*/ 0 w 54"/>
                <a:gd name="T1" fmla="*/ 0 h 48"/>
                <a:gd name="T2" fmla="*/ 54 w 54"/>
                <a:gd name="T3" fmla="*/ 13 h 48"/>
                <a:gd name="T4" fmla="*/ 11 w 54"/>
                <a:gd name="T5" fmla="*/ 48 h 48"/>
                <a:gd name="T6" fmla="*/ 0 w 54"/>
                <a:gd name="T7" fmla="*/ 0 h 48"/>
              </a:gdLst>
              <a:ahLst/>
              <a:cxnLst>
                <a:cxn ang="0">
                  <a:pos x="T0" y="T1"/>
                </a:cxn>
                <a:cxn ang="0">
                  <a:pos x="T2" y="T3"/>
                </a:cxn>
                <a:cxn ang="0">
                  <a:pos x="T4" y="T5"/>
                </a:cxn>
                <a:cxn ang="0">
                  <a:pos x="T6" y="T7"/>
                </a:cxn>
              </a:cxnLst>
              <a:rect l="0" t="0" r="r" b="b"/>
              <a:pathLst>
                <a:path w="54" h="48">
                  <a:moveTo>
                    <a:pt x="0" y="0"/>
                  </a:moveTo>
                  <a:lnTo>
                    <a:pt x="54" y="13"/>
                  </a:lnTo>
                  <a:lnTo>
                    <a:pt x="11" y="48"/>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CF4CFB86-3466-4FCB-8EFE-B341D2A42C77}"/>
                </a:ext>
              </a:extLst>
            </p:cNvPr>
            <p:cNvSpPr>
              <a:spLocks noEditPoints="1"/>
            </p:cNvSpPr>
            <p:nvPr/>
          </p:nvSpPr>
          <p:spPr bwMode="auto">
            <a:xfrm>
              <a:off x="3515" y="1042"/>
              <a:ext cx="2344" cy="524"/>
            </a:xfrm>
            <a:custGeom>
              <a:avLst/>
              <a:gdLst>
                <a:gd name="T0" fmla="*/ 7876 w 8128"/>
                <a:gd name="T1" fmla="*/ 70 h 1823"/>
                <a:gd name="T2" fmla="*/ 8107 w 8128"/>
                <a:gd name="T3" fmla="*/ 2 h 1823"/>
                <a:gd name="T4" fmla="*/ 7739 w 8128"/>
                <a:gd name="T5" fmla="*/ 116 h 1823"/>
                <a:gd name="T6" fmla="*/ 7513 w 8128"/>
                <a:gd name="T7" fmla="*/ 133 h 1823"/>
                <a:gd name="T8" fmla="*/ 7739 w 8128"/>
                <a:gd name="T9" fmla="*/ 116 h 1823"/>
                <a:gd name="T10" fmla="*/ 7126 w 8128"/>
                <a:gd name="T11" fmla="*/ 235 h 1823"/>
                <a:gd name="T12" fmla="*/ 7376 w 8128"/>
                <a:gd name="T13" fmla="*/ 180 h 1823"/>
                <a:gd name="T14" fmla="*/ 6770 w 8128"/>
                <a:gd name="T15" fmla="*/ 330 h 1823"/>
                <a:gd name="T16" fmla="*/ 6982 w 8128"/>
                <a:gd name="T17" fmla="*/ 251 h 1823"/>
                <a:gd name="T18" fmla="*/ 6614 w 8128"/>
                <a:gd name="T19" fmla="*/ 365 h 1823"/>
                <a:gd name="T20" fmla="*/ 6388 w 8128"/>
                <a:gd name="T21" fmla="*/ 382 h 1823"/>
                <a:gd name="T22" fmla="*/ 6614 w 8128"/>
                <a:gd name="T23" fmla="*/ 365 h 1823"/>
                <a:gd name="T24" fmla="*/ 6001 w 8128"/>
                <a:gd name="T25" fmla="*/ 484 h 1823"/>
                <a:gd name="T26" fmla="*/ 6251 w 8128"/>
                <a:gd name="T27" fmla="*/ 429 h 1823"/>
                <a:gd name="T28" fmla="*/ 5645 w 8128"/>
                <a:gd name="T29" fmla="*/ 579 h 1823"/>
                <a:gd name="T30" fmla="*/ 5857 w 8128"/>
                <a:gd name="T31" fmla="*/ 499 h 1823"/>
                <a:gd name="T32" fmla="*/ 5489 w 8128"/>
                <a:gd name="T33" fmla="*/ 613 h 1823"/>
                <a:gd name="T34" fmla="*/ 5263 w 8128"/>
                <a:gd name="T35" fmla="*/ 630 h 1823"/>
                <a:gd name="T36" fmla="*/ 5489 w 8128"/>
                <a:gd name="T37" fmla="*/ 613 h 1823"/>
                <a:gd name="T38" fmla="*/ 4876 w 8128"/>
                <a:gd name="T39" fmla="*/ 732 h 1823"/>
                <a:gd name="T40" fmla="*/ 5126 w 8128"/>
                <a:gd name="T41" fmla="*/ 677 h 1823"/>
                <a:gd name="T42" fmla="*/ 4520 w 8128"/>
                <a:gd name="T43" fmla="*/ 827 h 1823"/>
                <a:gd name="T44" fmla="*/ 4732 w 8128"/>
                <a:gd name="T45" fmla="*/ 748 h 1823"/>
                <a:gd name="T46" fmla="*/ 4364 w 8128"/>
                <a:gd name="T47" fmla="*/ 862 h 1823"/>
                <a:gd name="T48" fmla="*/ 4138 w 8128"/>
                <a:gd name="T49" fmla="*/ 879 h 1823"/>
                <a:gd name="T50" fmla="*/ 4364 w 8128"/>
                <a:gd name="T51" fmla="*/ 862 h 1823"/>
                <a:gd name="T52" fmla="*/ 3751 w 8128"/>
                <a:gd name="T53" fmla="*/ 981 h 1823"/>
                <a:gd name="T54" fmla="*/ 4001 w 8128"/>
                <a:gd name="T55" fmla="*/ 926 h 1823"/>
                <a:gd name="T56" fmla="*/ 3395 w 8128"/>
                <a:gd name="T57" fmla="*/ 1076 h 1823"/>
                <a:gd name="T58" fmla="*/ 3607 w 8128"/>
                <a:gd name="T59" fmla="*/ 996 h 1823"/>
                <a:gd name="T60" fmla="*/ 3239 w 8128"/>
                <a:gd name="T61" fmla="*/ 1110 h 1823"/>
                <a:gd name="T62" fmla="*/ 3013 w 8128"/>
                <a:gd name="T63" fmla="*/ 1127 h 1823"/>
                <a:gd name="T64" fmla="*/ 3239 w 8128"/>
                <a:gd name="T65" fmla="*/ 1110 h 1823"/>
                <a:gd name="T66" fmla="*/ 2626 w 8128"/>
                <a:gd name="T67" fmla="*/ 1229 h 1823"/>
                <a:gd name="T68" fmla="*/ 2876 w 8128"/>
                <a:gd name="T69" fmla="*/ 1174 h 1823"/>
                <a:gd name="T70" fmla="*/ 2270 w 8128"/>
                <a:gd name="T71" fmla="*/ 1324 h 1823"/>
                <a:gd name="T72" fmla="*/ 2482 w 8128"/>
                <a:gd name="T73" fmla="*/ 1245 h 1823"/>
                <a:gd name="T74" fmla="*/ 2114 w 8128"/>
                <a:gd name="T75" fmla="*/ 1359 h 1823"/>
                <a:gd name="T76" fmla="*/ 1889 w 8128"/>
                <a:gd name="T77" fmla="*/ 1376 h 1823"/>
                <a:gd name="T78" fmla="*/ 2114 w 8128"/>
                <a:gd name="T79" fmla="*/ 1359 h 1823"/>
                <a:gd name="T80" fmla="*/ 1501 w 8128"/>
                <a:gd name="T81" fmla="*/ 1478 h 1823"/>
                <a:gd name="T82" fmla="*/ 1751 w 8128"/>
                <a:gd name="T83" fmla="*/ 1423 h 1823"/>
                <a:gd name="T84" fmla="*/ 1145 w 8128"/>
                <a:gd name="T85" fmla="*/ 1573 h 1823"/>
                <a:gd name="T86" fmla="*/ 1357 w 8128"/>
                <a:gd name="T87" fmla="*/ 1493 h 1823"/>
                <a:gd name="T88" fmla="*/ 989 w 8128"/>
                <a:gd name="T89" fmla="*/ 1607 h 1823"/>
                <a:gd name="T90" fmla="*/ 764 w 8128"/>
                <a:gd name="T91" fmla="*/ 1624 h 1823"/>
                <a:gd name="T92" fmla="*/ 989 w 8128"/>
                <a:gd name="T93" fmla="*/ 1607 h 1823"/>
                <a:gd name="T94" fmla="*/ 376 w 8128"/>
                <a:gd name="T95" fmla="*/ 1726 h 1823"/>
                <a:gd name="T96" fmla="*/ 626 w 8128"/>
                <a:gd name="T97" fmla="*/ 1671 h 1823"/>
                <a:gd name="T98" fmla="*/ 21 w 8128"/>
                <a:gd name="T99" fmla="*/ 1821 h 1823"/>
                <a:gd name="T100" fmla="*/ 232 w 8128"/>
                <a:gd name="T101" fmla="*/ 1742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28" h="1823">
                  <a:moveTo>
                    <a:pt x="8113" y="33"/>
                  </a:moveTo>
                  <a:lnTo>
                    <a:pt x="7895" y="82"/>
                  </a:lnTo>
                  <a:cubicBezTo>
                    <a:pt x="7886" y="84"/>
                    <a:pt x="7878" y="78"/>
                    <a:pt x="7876" y="70"/>
                  </a:cubicBezTo>
                  <a:cubicBezTo>
                    <a:pt x="7874" y="61"/>
                    <a:pt x="7879" y="52"/>
                    <a:pt x="7888" y="51"/>
                  </a:cubicBezTo>
                  <a:lnTo>
                    <a:pt x="8107" y="2"/>
                  </a:lnTo>
                  <a:lnTo>
                    <a:pt x="8107" y="2"/>
                  </a:lnTo>
                  <a:cubicBezTo>
                    <a:pt x="8115" y="0"/>
                    <a:pt x="8124" y="6"/>
                    <a:pt x="8126" y="14"/>
                  </a:cubicBezTo>
                  <a:cubicBezTo>
                    <a:pt x="8128" y="23"/>
                    <a:pt x="8122" y="32"/>
                    <a:pt x="8113" y="33"/>
                  </a:cubicBezTo>
                  <a:close/>
                  <a:moveTo>
                    <a:pt x="7739" y="116"/>
                  </a:moveTo>
                  <a:lnTo>
                    <a:pt x="7520" y="165"/>
                  </a:lnTo>
                  <a:cubicBezTo>
                    <a:pt x="7511" y="167"/>
                    <a:pt x="7503" y="161"/>
                    <a:pt x="7501" y="152"/>
                  </a:cubicBezTo>
                  <a:cubicBezTo>
                    <a:pt x="7499" y="144"/>
                    <a:pt x="7504" y="135"/>
                    <a:pt x="7513" y="133"/>
                  </a:cubicBezTo>
                  <a:lnTo>
                    <a:pt x="7732" y="85"/>
                  </a:lnTo>
                  <a:cubicBezTo>
                    <a:pt x="7740" y="83"/>
                    <a:pt x="7749" y="89"/>
                    <a:pt x="7751" y="97"/>
                  </a:cubicBezTo>
                  <a:cubicBezTo>
                    <a:pt x="7753" y="106"/>
                    <a:pt x="7747" y="114"/>
                    <a:pt x="7739" y="116"/>
                  </a:cubicBezTo>
                  <a:close/>
                  <a:moveTo>
                    <a:pt x="7364" y="199"/>
                  </a:moveTo>
                  <a:lnTo>
                    <a:pt x="7145" y="247"/>
                  </a:lnTo>
                  <a:cubicBezTo>
                    <a:pt x="7136" y="249"/>
                    <a:pt x="7128" y="244"/>
                    <a:pt x="7126" y="235"/>
                  </a:cubicBezTo>
                  <a:cubicBezTo>
                    <a:pt x="7124" y="227"/>
                    <a:pt x="7129" y="218"/>
                    <a:pt x="7138" y="216"/>
                  </a:cubicBezTo>
                  <a:lnTo>
                    <a:pt x="7357" y="168"/>
                  </a:lnTo>
                  <a:cubicBezTo>
                    <a:pt x="7365" y="166"/>
                    <a:pt x="7374" y="171"/>
                    <a:pt x="7376" y="180"/>
                  </a:cubicBezTo>
                  <a:cubicBezTo>
                    <a:pt x="7378" y="189"/>
                    <a:pt x="7372" y="197"/>
                    <a:pt x="7364" y="199"/>
                  </a:cubicBezTo>
                  <a:close/>
                  <a:moveTo>
                    <a:pt x="6989" y="282"/>
                  </a:moveTo>
                  <a:lnTo>
                    <a:pt x="6770" y="330"/>
                  </a:lnTo>
                  <a:cubicBezTo>
                    <a:pt x="6761" y="332"/>
                    <a:pt x="6753" y="327"/>
                    <a:pt x="6751" y="318"/>
                  </a:cubicBezTo>
                  <a:cubicBezTo>
                    <a:pt x="6749" y="309"/>
                    <a:pt x="6754" y="301"/>
                    <a:pt x="6763" y="299"/>
                  </a:cubicBezTo>
                  <a:lnTo>
                    <a:pt x="6982" y="251"/>
                  </a:lnTo>
                  <a:cubicBezTo>
                    <a:pt x="6990" y="249"/>
                    <a:pt x="6999" y="254"/>
                    <a:pt x="7001" y="263"/>
                  </a:cubicBezTo>
                  <a:cubicBezTo>
                    <a:pt x="7003" y="272"/>
                    <a:pt x="6997" y="280"/>
                    <a:pt x="6989" y="282"/>
                  </a:cubicBezTo>
                  <a:close/>
                  <a:moveTo>
                    <a:pt x="6614" y="365"/>
                  </a:moveTo>
                  <a:lnTo>
                    <a:pt x="6395" y="413"/>
                  </a:lnTo>
                  <a:cubicBezTo>
                    <a:pt x="6386" y="415"/>
                    <a:pt x="6378" y="410"/>
                    <a:pt x="6376" y="401"/>
                  </a:cubicBezTo>
                  <a:cubicBezTo>
                    <a:pt x="6374" y="392"/>
                    <a:pt x="6379" y="384"/>
                    <a:pt x="6388" y="382"/>
                  </a:cubicBezTo>
                  <a:lnTo>
                    <a:pt x="6607" y="334"/>
                  </a:lnTo>
                  <a:cubicBezTo>
                    <a:pt x="6615" y="332"/>
                    <a:pt x="6624" y="337"/>
                    <a:pt x="6626" y="346"/>
                  </a:cubicBezTo>
                  <a:cubicBezTo>
                    <a:pt x="6628" y="354"/>
                    <a:pt x="6622" y="363"/>
                    <a:pt x="6614" y="365"/>
                  </a:cubicBezTo>
                  <a:close/>
                  <a:moveTo>
                    <a:pt x="6239" y="448"/>
                  </a:moveTo>
                  <a:lnTo>
                    <a:pt x="6020" y="496"/>
                  </a:lnTo>
                  <a:cubicBezTo>
                    <a:pt x="6011" y="498"/>
                    <a:pt x="6003" y="492"/>
                    <a:pt x="6001" y="484"/>
                  </a:cubicBezTo>
                  <a:cubicBezTo>
                    <a:pt x="5999" y="475"/>
                    <a:pt x="6004" y="467"/>
                    <a:pt x="6013" y="465"/>
                  </a:cubicBezTo>
                  <a:lnTo>
                    <a:pt x="6232" y="416"/>
                  </a:lnTo>
                  <a:cubicBezTo>
                    <a:pt x="6240" y="414"/>
                    <a:pt x="6249" y="420"/>
                    <a:pt x="6251" y="429"/>
                  </a:cubicBezTo>
                  <a:cubicBezTo>
                    <a:pt x="6253" y="437"/>
                    <a:pt x="6247" y="446"/>
                    <a:pt x="6239" y="448"/>
                  </a:cubicBezTo>
                  <a:close/>
                  <a:moveTo>
                    <a:pt x="5864" y="530"/>
                  </a:moveTo>
                  <a:lnTo>
                    <a:pt x="5645" y="579"/>
                  </a:lnTo>
                  <a:cubicBezTo>
                    <a:pt x="5636" y="581"/>
                    <a:pt x="5628" y="575"/>
                    <a:pt x="5626" y="567"/>
                  </a:cubicBezTo>
                  <a:cubicBezTo>
                    <a:pt x="5624" y="558"/>
                    <a:pt x="5629" y="549"/>
                    <a:pt x="5638" y="548"/>
                  </a:cubicBezTo>
                  <a:lnTo>
                    <a:pt x="5857" y="499"/>
                  </a:lnTo>
                  <a:cubicBezTo>
                    <a:pt x="5865" y="497"/>
                    <a:pt x="5874" y="503"/>
                    <a:pt x="5876" y="511"/>
                  </a:cubicBezTo>
                  <a:cubicBezTo>
                    <a:pt x="5878" y="520"/>
                    <a:pt x="5872" y="529"/>
                    <a:pt x="5864" y="530"/>
                  </a:cubicBezTo>
                  <a:close/>
                  <a:moveTo>
                    <a:pt x="5489" y="613"/>
                  </a:moveTo>
                  <a:lnTo>
                    <a:pt x="5270" y="662"/>
                  </a:lnTo>
                  <a:cubicBezTo>
                    <a:pt x="5261" y="664"/>
                    <a:pt x="5253" y="658"/>
                    <a:pt x="5251" y="649"/>
                  </a:cubicBezTo>
                  <a:cubicBezTo>
                    <a:pt x="5249" y="641"/>
                    <a:pt x="5254" y="632"/>
                    <a:pt x="5263" y="630"/>
                  </a:cubicBezTo>
                  <a:lnTo>
                    <a:pt x="5482" y="582"/>
                  </a:lnTo>
                  <a:cubicBezTo>
                    <a:pt x="5490" y="580"/>
                    <a:pt x="5499" y="586"/>
                    <a:pt x="5501" y="594"/>
                  </a:cubicBezTo>
                  <a:cubicBezTo>
                    <a:pt x="5503" y="603"/>
                    <a:pt x="5497" y="611"/>
                    <a:pt x="5489" y="613"/>
                  </a:cubicBezTo>
                  <a:close/>
                  <a:moveTo>
                    <a:pt x="5114" y="696"/>
                  </a:moveTo>
                  <a:lnTo>
                    <a:pt x="4895" y="744"/>
                  </a:lnTo>
                  <a:cubicBezTo>
                    <a:pt x="4886" y="746"/>
                    <a:pt x="4878" y="741"/>
                    <a:pt x="4876" y="732"/>
                  </a:cubicBezTo>
                  <a:cubicBezTo>
                    <a:pt x="4874" y="724"/>
                    <a:pt x="4880" y="715"/>
                    <a:pt x="4888" y="713"/>
                  </a:cubicBezTo>
                  <a:lnTo>
                    <a:pt x="5107" y="665"/>
                  </a:lnTo>
                  <a:cubicBezTo>
                    <a:pt x="5116" y="663"/>
                    <a:pt x="5124" y="668"/>
                    <a:pt x="5126" y="677"/>
                  </a:cubicBezTo>
                  <a:cubicBezTo>
                    <a:pt x="5128" y="686"/>
                    <a:pt x="5122" y="694"/>
                    <a:pt x="5114" y="696"/>
                  </a:cubicBezTo>
                  <a:close/>
                  <a:moveTo>
                    <a:pt x="4739" y="779"/>
                  </a:moveTo>
                  <a:lnTo>
                    <a:pt x="4520" y="827"/>
                  </a:lnTo>
                  <a:cubicBezTo>
                    <a:pt x="4511" y="829"/>
                    <a:pt x="4503" y="824"/>
                    <a:pt x="4501" y="815"/>
                  </a:cubicBezTo>
                  <a:cubicBezTo>
                    <a:pt x="4499" y="807"/>
                    <a:pt x="4505" y="798"/>
                    <a:pt x="4513" y="796"/>
                  </a:cubicBezTo>
                  <a:lnTo>
                    <a:pt x="4732" y="748"/>
                  </a:lnTo>
                  <a:cubicBezTo>
                    <a:pt x="4741" y="746"/>
                    <a:pt x="4749" y="751"/>
                    <a:pt x="4751" y="760"/>
                  </a:cubicBezTo>
                  <a:cubicBezTo>
                    <a:pt x="4753" y="769"/>
                    <a:pt x="4747" y="777"/>
                    <a:pt x="4739" y="779"/>
                  </a:cubicBezTo>
                  <a:close/>
                  <a:moveTo>
                    <a:pt x="4364" y="862"/>
                  </a:moveTo>
                  <a:lnTo>
                    <a:pt x="4145" y="910"/>
                  </a:lnTo>
                  <a:cubicBezTo>
                    <a:pt x="4137" y="912"/>
                    <a:pt x="4128" y="907"/>
                    <a:pt x="4126" y="898"/>
                  </a:cubicBezTo>
                  <a:cubicBezTo>
                    <a:pt x="4124" y="889"/>
                    <a:pt x="4130" y="881"/>
                    <a:pt x="4138" y="879"/>
                  </a:cubicBezTo>
                  <a:lnTo>
                    <a:pt x="4357" y="831"/>
                  </a:lnTo>
                  <a:cubicBezTo>
                    <a:pt x="4366" y="829"/>
                    <a:pt x="4374" y="834"/>
                    <a:pt x="4376" y="843"/>
                  </a:cubicBezTo>
                  <a:cubicBezTo>
                    <a:pt x="4378" y="851"/>
                    <a:pt x="4373" y="860"/>
                    <a:pt x="4364" y="862"/>
                  </a:cubicBezTo>
                  <a:close/>
                  <a:moveTo>
                    <a:pt x="3989" y="945"/>
                  </a:moveTo>
                  <a:lnTo>
                    <a:pt x="3770" y="993"/>
                  </a:lnTo>
                  <a:cubicBezTo>
                    <a:pt x="3762" y="995"/>
                    <a:pt x="3753" y="989"/>
                    <a:pt x="3751" y="981"/>
                  </a:cubicBezTo>
                  <a:cubicBezTo>
                    <a:pt x="3749" y="972"/>
                    <a:pt x="3755" y="964"/>
                    <a:pt x="3763" y="962"/>
                  </a:cubicBezTo>
                  <a:lnTo>
                    <a:pt x="3982" y="913"/>
                  </a:lnTo>
                  <a:cubicBezTo>
                    <a:pt x="3991" y="912"/>
                    <a:pt x="3999" y="917"/>
                    <a:pt x="4001" y="926"/>
                  </a:cubicBezTo>
                  <a:cubicBezTo>
                    <a:pt x="4003" y="934"/>
                    <a:pt x="3998" y="943"/>
                    <a:pt x="3989" y="945"/>
                  </a:cubicBezTo>
                  <a:close/>
                  <a:moveTo>
                    <a:pt x="3614" y="1028"/>
                  </a:moveTo>
                  <a:lnTo>
                    <a:pt x="3395" y="1076"/>
                  </a:lnTo>
                  <a:cubicBezTo>
                    <a:pt x="3387" y="1078"/>
                    <a:pt x="3378" y="1072"/>
                    <a:pt x="3376" y="1064"/>
                  </a:cubicBezTo>
                  <a:cubicBezTo>
                    <a:pt x="3374" y="1055"/>
                    <a:pt x="3380" y="1047"/>
                    <a:pt x="3388" y="1045"/>
                  </a:cubicBezTo>
                  <a:lnTo>
                    <a:pt x="3607" y="996"/>
                  </a:lnTo>
                  <a:cubicBezTo>
                    <a:pt x="3616" y="994"/>
                    <a:pt x="3624" y="1000"/>
                    <a:pt x="3626" y="1008"/>
                  </a:cubicBezTo>
                  <a:cubicBezTo>
                    <a:pt x="3628" y="1017"/>
                    <a:pt x="3623" y="1026"/>
                    <a:pt x="3614" y="1028"/>
                  </a:cubicBezTo>
                  <a:close/>
                  <a:moveTo>
                    <a:pt x="3239" y="1110"/>
                  </a:moveTo>
                  <a:lnTo>
                    <a:pt x="3020" y="1159"/>
                  </a:lnTo>
                  <a:cubicBezTo>
                    <a:pt x="3012" y="1161"/>
                    <a:pt x="3003" y="1155"/>
                    <a:pt x="3001" y="1147"/>
                  </a:cubicBezTo>
                  <a:cubicBezTo>
                    <a:pt x="2999" y="1138"/>
                    <a:pt x="3005" y="1129"/>
                    <a:pt x="3013" y="1127"/>
                  </a:cubicBezTo>
                  <a:lnTo>
                    <a:pt x="3232" y="1079"/>
                  </a:lnTo>
                  <a:cubicBezTo>
                    <a:pt x="3241" y="1077"/>
                    <a:pt x="3249" y="1083"/>
                    <a:pt x="3251" y="1091"/>
                  </a:cubicBezTo>
                  <a:cubicBezTo>
                    <a:pt x="3253" y="1100"/>
                    <a:pt x="3248" y="1108"/>
                    <a:pt x="3239" y="1110"/>
                  </a:cubicBezTo>
                  <a:close/>
                  <a:moveTo>
                    <a:pt x="2864" y="1193"/>
                  </a:moveTo>
                  <a:lnTo>
                    <a:pt x="2645" y="1242"/>
                  </a:lnTo>
                  <a:cubicBezTo>
                    <a:pt x="2637" y="1243"/>
                    <a:pt x="2628" y="1238"/>
                    <a:pt x="2626" y="1229"/>
                  </a:cubicBezTo>
                  <a:cubicBezTo>
                    <a:pt x="2624" y="1221"/>
                    <a:pt x="2630" y="1212"/>
                    <a:pt x="2638" y="1210"/>
                  </a:cubicBezTo>
                  <a:lnTo>
                    <a:pt x="2857" y="1162"/>
                  </a:lnTo>
                  <a:cubicBezTo>
                    <a:pt x="2866" y="1160"/>
                    <a:pt x="2874" y="1166"/>
                    <a:pt x="2876" y="1174"/>
                  </a:cubicBezTo>
                  <a:cubicBezTo>
                    <a:pt x="2878" y="1183"/>
                    <a:pt x="2873" y="1191"/>
                    <a:pt x="2864" y="1193"/>
                  </a:cubicBezTo>
                  <a:close/>
                  <a:moveTo>
                    <a:pt x="2489" y="1276"/>
                  </a:moveTo>
                  <a:lnTo>
                    <a:pt x="2270" y="1324"/>
                  </a:lnTo>
                  <a:cubicBezTo>
                    <a:pt x="2262" y="1326"/>
                    <a:pt x="2253" y="1321"/>
                    <a:pt x="2251" y="1312"/>
                  </a:cubicBezTo>
                  <a:cubicBezTo>
                    <a:pt x="2249" y="1304"/>
                    <a:pt x="2255" y="1295"/>
                    <a:pt x="2263" y="1293"/>
                  </a:cubicBezTo>
                  <a:lnTo>
                    <a:pt x="2482" y="1245"/>
                  </a:lnTo>
                  <a:cubicBezTo>
                    <a:pt x="2491" y="1243"/>
                    <a:pt x="2499" y="1248"/>
                    <a:pt x="2501" y="1257"/>
                  </a:cubicBezTo>
                  <a:cubicBezTo>
                    <a:pt x="2503" y="1266"/>
                    <a:pt x="2498" y="1274"/>
                    <a:pt x="2489" y="1276"/>
                  </a:cubicBezTo>
                  <a:close/>
                  <a:moveTo>
                    <a:pt x="2114" y="1359"/>
                  </a:moveTo>
                  <a:lnTo>
                    <a:pt x="1895" y="1407"/>
                  </a:lnTo>
                  <a:cubicBezTo>
                    <a:pt x="1887" y="1409"/>
                    <a:pt x="1878" y="1404"/>
                    <a:pt x="1876" y="1395"/>
                  </a:cubicBezTo>
                  <a:cubicBezTo>
                    <a:pt x="1874" y="1386"/>
                    <a:pt x="1880" y="1378"/>
                    <a:pt x="1889" y="1376"/>
                  </a:cubicBezTo>
                  <a:lnTo>
                    <a:pt x="2107" y="1328"/>
                  </a:lnTo>
                  <a:cubicBezTo>
                    <a:pt x="2116" y="1326"/>
                    <a:pt x="2124" y="1331"/>
                    <a:pt x="2126" y="1340"/>
                  </a:cubicBezTo>
                  <a:cubicBezTo>
                    <a:pt x="2128" y="1348"/>
                    <a:pt x="2123" y="1357"/>
                    <a:pt x="2114" y="1359"/>
                  </a:cubicBezTo>
                  <a:close/>
                  <a:moveTo>
                    <a:pt x="1739" y="1442"/>
                  </a:moveTo>
                  <a:lnTo>
                    <a:pt x="1520" y="1490"/>
                  </a:lnTo>
                  <a:cubicBezTo>
                    <a:pt x="1512" y="1492"/>
                    <a:pt x="1503" y="1487"/>
                    <a:pt x="1501" y="1478"/>
                  </a:cubicBezTo>
                  <a:cubicBezTo>
                    <a:pt x="1499" y="1469"/>
                    <a:pt x="1505" y="1461"/>
                    <a:pt x="1514" y="1459"/>
                  </a:cubicBezTo>
                  <a:lnTo>
                    <a:pt x="1732" y="1410"/>
                  </a:lnTo>
                  <a:cubicBezTo>
                    <a:pt x="1741" y="1409"/>
                    <a:pt x="1749" y="1414"/>
                    <a:pt x="1751" y="1423"/>
                  </a:cubicBezTo>
                  <a:cubicBezTo>
                    <a:pt x="1753" y="1431"/>
                    <a:pt x="1748" y="1440"/>
                    <a:pt x="1739" y="1442"/>
                  </a:cubicBezTo>
                  <a:close/>
                  <a:moveTo>
                    <a:pt x="1364" y="1525"/>
                  </a:moveTo>
                  <a:lnTo>
                    <a:pt x="1145" y="1573"/>
                  </a:lnTo>
                  <a:cubicBezTo>
                    <a:pt x="1137" y="1575"/>
                    <a:pt x="1128" y="1569"/>
                    <a:pt x="1126" y="1561"/>
                  </a:cubicBezTo>
                  <a:cubicBezTo>
                    <a:pt x="1125" y="1552"/>
                    <a:pt x="1130" y="1544"/>
                    <a:pt x="1139" y="1542"/>
                  </a:cubicBezTo>
                  <a:lnTo>
                    <a:pt x="1357" y="1493"/>
                  </a:lnTo>
                  <a:cubicBezTo>
                    <a:pt x="1366" y="1491"/>
                    <a:pt x="1374" y="1497"/>
                    <a:pt x="1376" y="1505"/>
                  </a:cubicBezTo>
                  <a:cubicBezTo>
                    <a:pt x="1378" y="1514"/>
                    <a:pt x="1373" y="1523"/>
                    <a:pt x="1364" y="1525"/>
                  </a:cubicBezTo>
                  <a:close/>
                  <a:moveTo>
                    <a:pt x="989" y="1607"/>
                  </a:moveTo>
                  <a:lnTo>
                    <a:pt x="771" y="1656"/>
                  </a:lnTo>
                  <a:cubicBezTo>
                    <a:pt x="762" y="1658"/>
                    <a:pt x="753" y="1652"/>
                    <a:pt x="751" y="1644"/>
                  </a:cubicBezTo>
                  <a:cubicBezTo>
                    <a:pt x="750" y="1635"/>
                    <a:pt x="755" y="1626"/>
                    <a:pt x="764" y="1624"/>
                  </a:cubicBezTo>
                  <a:lnTo>
                    <a:pt x="982" y="1576"/>
                  </a:lnTo>
                  <a:cubicBezTo>
                    <a:pt x="991" y="1574"/>
                    <a:pt x="1000" y="1580"/>
                    <a:pt x="1001" y="1588"/>
                  </a:cubicBezTo>
                  <a:cubicBezTo>
                    <a:pt x="1003" y="1597"/>
                    <a:pt x="998" y="1605"/>
                    <a:pt x="989" y="1607"/>
                  </a:cubicBezTo>
                  <a:close/>
                  <a:moveTo>
                    <a:pt x="614" y="1690"/>
                  </a:moveTo>
                  <a:lnTo>
                    <a:pt x="396" y="1739"/>
                  </a:lnTo>
                  <a:cubicBezTo>
                    <a:pt x="387" y="1740"/>
                    <a:pt x="378" y="1735"/>
                    <a:pt x="376" y="1726"/>
                  </a:cubicBezTo>
                  <a:cubicBezTo>
                    <a:pt x="375" y="1718"/>
                    <a:pt x="380" y="1709"/>
                    <a:pt x="389" y="1707"/>
                  </a:cubicBezTo>
                  <a:lnTo>
                    <a:pt x="607" y="1659"/>
                  </a:lnTo>
                  <a:cubicBezTo>
                    <a:pt x="616" y="1657"/>
                    <a:pt x="625" y="1663"/>
                    <a:pt x="626" y="1671"/>
                  </a:cubicBezTo>
                  <a:cubicBezTo>
                    <a:pt x="628" y="1680"/>
                    <a:pt x="623" y="1688"/>
                    <a:pt x="614" y="1690"/>
                  </a:cubicBezTo>
                  <a:close/>
                  <a:moveTo>
                    <a:pt x="239" y="1773"/>
                  </a:moveTo>
                  <a:lnTo>
                    <a:pt x="21" y="1821"/>
                  </a:lnTo>
                  <a:cubicBezTo>
                    <a:pt x="12" y="1823"/>
                    <a:pt x="3" y="1818"/>
                    <a:pt x="2" y="1809"/>
                  </a:cubicBezTo>
                  <a:cubicBezTo>
                    <a:pt x="0" y="1801"/>
                    <a:pt x="5" y="1792"/>
                    <a:pt x="14" y="1790"/>
                  </a:cubicBezTo>
                  <a:lnTo>
                    <a:pt x="232" y="1742"/>
                  </a:lnTo>
                  <a:cubicBezTo>
                    <a:pt x="241" y="1740"/>
                    <a:pt x="250" y="1745"/>
                    <a:pt x="252" y="1754"/>
                  </a:cubicBezTo>
                  <a:cubicBezTo>
                    <a:pt x="253" y="1763"/>
                    <a:pt x="248" y="1771"/>
                    <a:pt x="239" y="1773"/>
                  </a:cubicBezTo>
                  <a:close/>
                </a:path>
              </a:pathLst>
            </a:cu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4E6B82BE-FB62-4642-BFCD-AFDC94071A72}"/>
                </a:ext>
              </a:extLst>
            </p:cNvPr>
            <p:cNvSpPr>
              <a:spLocks/>
            </p:cNvSpPr>
            <p:nvPr/>
          </p:nvSpPr>
          <p:spPr bwMode="auto">
            <a:xfrm>
              <a:off x="3473" y="1537"/>
              <a:ext cx="53" cy="48"/>
            </a:xfrm>
            <a:custGeom>
              <a:avLst/>
              <a:gdLst>
                <a:gd name="T0" fmla="*/ 53 w 53"/>
                <a:gd name="T1" fmla="*/ 48 h 48"/>
                <a:gd name="T2" fmla="*/ 0 w 53"/>
                <a:gd name="T3" fmla="*/ 34 h 48"/>
                <a:gd name="T4" fmla="*/ 43 w 53"/>
                <a:gd name="T5" fmla="*/ 0 h 48"/>
                <a:gd name="T6" fmla="*/ 53 w 53"/>
                <a:gd name="T7" fmla="*/ 48 h 48"/>
              </a:gdLst>
              <a:ahLst/>
              <a:cxnLst>
                <a:cxn ang="0">
                  <a:pos x="T0" y="T1"/>
                </a:cxn>
                <a:cxn ang="0">
                  <a:pos x="T2" y="T3"/>
                </a:cxn>
                <a:cxn ang="0">
                  <a:pos x="T4" y="T5"/>
                </a:cxn>
                <a:cxn ang="0">
                  <a:pos x="T6" y="T7"/>
                </a:cxn>
              </a:cxnLst>
              <a:rect l="0" t="0" r="r" b="b"/>
              <a:pathLst>
                <a:path w="53" h="48">
                  <a:moveTo>
                    <a:pt x="53" y="48"/>
                  </a:moveTo>
                  <a:lnTo>
                    <a:pt x="0" y="34"/>
                  </a:lnTo>
                  <a:lnTo>
                    <a:pt x="43" y="0"/>
                  </a:lnTo>
                  <a:lnTo>
                    <a:pt x="53" y="4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3" name="Picture 15">
              <a:extLst>
                <a:ext uri="{FF2B5EF4-FFF2-40B4-BE49-F238E27FC236}">
                  <a16:creationId xmlns:a16="http://schemas.microsoft.com/office/drawing/2014/main" id="{CCCC08F7-F706-4038-97F6-90C3C139CC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5" y="3588"/>
              <a:ext cx="3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16">
              <a:extLst>
                <a:ext uri="{FF2B5EF4-FFF2-40B4-BE49-F238E27FC236}">
                  <a16:creationId xmlns:a16="http://schemas.microsoft.com/office/drawing/2014/main" id="{BF92EC86-1434-48FF-83C8-DBD83AF450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2" y="3344"/>
              <a:ext cx="91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17">
              <a:extLst>
                <a:ext uri="{FF2B5EF4-FFF2-40B4-BE49-F238E27FC236}">
                  <a16:creationId xmlns:a16="http://schemas.microsoft.com/office/drawing/2014/main" id="{5F757F4B-5758-4B17-A111-4EDFA050DC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2" y="3344"/>
              <a:ext cx="91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8">
              <a:extLst>
                <a:ext uri="{FF2B5EF4-FFF2-40B4-BE49-F238E27FC236}">
                  <a16:creationId xmlns:a16="http://schemas.microsoft.com/office/drawing/2014/main" id="{C51ADD4A-F841-46F7-A3D0-88633241FDC5}"/>
                </a:ext>
              </a:extLst>
            </p:cNvPr>
            <p:cNvSpPr>
              <a:spLocks noChangeArrowheads="1"/>
            </p:cNvSpPr>
            <p:nvPr/>
          </p:nvSpPr>
          <p:spPr bwMode="auto">
            <a:xfrm>
              <a:off x="3184" y="3357"/>
              <a:ext cx="858" cy="221"/>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9">
              <a:extLst>
                <a:ext uri="{FF2B5EF4-FFF2-40B4-BE49-F238E27FC236}">
                  <a16:creationId xmlns:a16="http://schemas.microsoft.com/office/drawing/2014/main" id="{AD3A0398-BADA-46A5-82B6-7805224B49EA}"/>
                </a:ext>
              </a:extLst>
            </p:cNvPr>
            <p:cNvSpPr>
              <a:spLocks noChangeArrowheads="1"/>
            </p:cNvSpPr>
            <p:nvPr/>
          </p:nvSpPr>
          <p:spPr bwMode="auto">
            <a:xfrm>
              <a:off x="3184" y="3357"/>
              <a:ext cx="858" cy="221"/>
            </a:xfrm>
            <a:prstGeom prst="rect">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20">
              <a:extLst>
                <a:ext uri="{FF2B5EF4-FFF2-40B4-BE49-F238E27FC236}">
                  <a16:creationId xmlns:a16="http://schemas.microsoft.com/office/drawing/2014/main" id="{F084ABDB-8AD4-4DA1-BBAF-DEF48F2B1EF1}"/>
                </a:ext>
              </a:extLst>
            </p:cNvPr>
            <p:cNvSpPr>
              <a:spLocks noChangeArrowheads="1"/>
            </p:cNvSpPr>
            <p:nvPr/>
          </p:nvSpPr>
          <p:spPr bwMode="auto">
            <a:xfrm>
              <a:off x="3424" y="3396"/>
              <a:ext cx="43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FEFFFF"/>
                  </a:solidFill>
                  <a:effectLst/>
                  <a:latin typeface="Calibri" panose="020F0502020204030204" pitchFamily="34" charset="0"/>
                </a:rPr>
                <a:t>Ground Station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1">
              <a:extLst>
                <a:ext uri="{FF2B5EF4-FFF2-40B4-BE49-F238E27FC236}">
                  <a16:creationId xmlns:a16="http://schemas.microsoft.com/office/drawing/2014/main" id="{46FB4D72-D381-4ECE-B53B-7AEA6EE6DB3A}"/>
                </a:ext>
              </a:extLst>
            </p:cNvPr>
            <p:cNvSpPr>
              <a:spLocks noChangeArrowheads="1"/>
            </p:cNvSpPr>
            <p:nvPr/>
          </p:nvSpPr>
          <p:spPr bwMode="auto">
            <a:xfrm>
              <a:off x="3545" y="3470"/>
              <a:ext cx="18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EFFFF"/>
                  </a:solidFill>
                  <a:effectLst/>
                  <a:latin typeface="Calibri" panose="020F0502020204030204" pitchFamily="34" charset="0"/>
                </a:rPr>
                <a:t>(GR1)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70" name="Picture 22">
              <a:extLst>
                <a:ext uri="{FF2B5EF4-FFF2-40B4-BE49-F238E27FC236}">
                  <a16:creationId xmlns:a16="http://schemas.microsoft.com/office/drawing/2014/main" id="{9F1B6E86-669A-4074-987C-870E1FF4D7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9" y="3574"/>
              <a:ext cx="549"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1" name="Picture 23">
              <a:extLst>
                <a:ext uri="{FF2B5EF4-FFF2-40B4-BE49-F238E27FC236}">
                  <a16:creationId xmlns:a16="http://schemas.microsoft.com/office/drawing/2014/main" id="{03D69A40-F7DC-4707-A594-068EBDC8E5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7" y="3923"/>
              <a:ext cx="91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2" name="Picture 24">
              <a:extLst>
                <a:ext uri="{FF2B5EF4-FFF2-40B4-BE49-F238E27FC236}">
                  <a16:creationId xmlns:a16="http://schemas.microsoft.com/office/drawing/2014/main" id="{C4C31923-76E4-4047-AB45-A5D4169BD7A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7" y="3923"/>
              <a:ext cx="91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5">
              <a:extLst>
                <a:ext uri="{FF2B5EF4-FFF2-40B4-BE49-F238E27FC236}">
                  <a16:creationId xmlns:a16="http://schemas.microsoft.com/office/drawing/2014/main" id="{C98D3F99-C95E-490A-AA6B-5C17437D7A44}"/>
                </a:ext>
              </a:extLst>
            </p:cNvPr>
            <p:cNvSpPr>
              <a:spLocks noChangeArrowheads="1"/>
            </p:cNvSpPr>
            <p:nvPr/>
          </p:nvSpPr>
          <p:spPr bwMode="auto">
            <a:xfrm>
              <a:off x="3959" y="3936"/>
              <a:ext cx="858" cy="22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6">
              <a:extLst>
                <a:ext uri="{FF2B5EF4-FFF2-40B4-BE49-F238E27FC236}">
                  <a16:creationId xmlns:a16="http://schemas.microsoft.com/office/drawing/2014/main" id="{E5E43C24-9BA5-4D2E-A0F7-0299A830E137}"/>
                </a:ext>
              </a:extLst>
            </p:cNvPr>
            <p:cNvSpPr>
              <a:spLocks noChangeArrowheads="1"/>
            </p:cNvSpPr>
            <p:nvPr/>
          </p:nvSpPr>
          <p:spPr bwMode="auto">
            <a:xfrm>
              <a:off x="3959" y="3936"/>
              <a:ext cx="858" cy="220"/>
            </a:xfrm>
            <a:prstGeom prst="rect">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7">
              <a:extLst>
                <a:ext uri="{FF2B5EF4-FFF2-40B4-BE49-F238E27FC236}">
                  <a16:creationId xmlns:a16="http://schemas.microsoft.com/office/drawing/2014/main" id="{3F602177-3B49-402B-AF81-09C92D1151B5}"/>
                </a:ext>
              </a:extLst>
            </p:cNvPr>
            <p:cNvSpPr>
              <a:spLocks noChangeArrowheads="1"/>
            </p:cNvSpPr>
            <p:nvPr/>
          </p:nvSpPr>
          <p:spPr bwMode="auto">
            <a:xfrm>
              <a:off x="4113" y="4012"/>
              <a:ext cx="6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EFFFF"/>
                  </a:solidFill>
                  <a:effectLst/>
                  <a:latin typeface="Calibri" panose="020F0502020204030204" pitchFamily="34" charset="0"/>
                </a:rPr>
                <a:t>Mission Control Room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Freeform 28">
              <a:extLst>
                <a:ext uri="{FF2B5EF4-FFF2-40B4-BE49-F238E27FC236}">
                  <a16:creationId xmlns:a16="http://schemas.microsoft.com/office/drawing/2014/main" id="{5B9A139E-9FD0-4644-AC7F-D2F84853711B}"/>
                </a:ext>
              </a:extLst>
            </p:cNvPr>
            <p:cNvSpPr>
              <a:spLocks noEditPoints="1"/>
            </p:cNvSpPr>
            <p:nvPr/>
          </p:nvSpPr>
          <p:spPr bwMode="auto">
            <a:xfrm>
              <a:off x="3615" y="1919"/>
              <a:ext cx="123" cy="1042"/>
            </a:xfrm>
            <a:custGeom>
              <a:avLst/>
              <a:gdLst>
                <a:gd name="T0" fmla="*/ 57 w 427"/>
                <a:gd name="T1" fmla="*/ 238 h 3628"/>
                <a:gd name="T2" fmla="*/ 25 w 427"/>
                <a:gd name="T3" fmla="*/ 241 h 3628"/>
                <a:gd name="T4" fmla="*/ 15 w 427"/>
                <a:gd name="T5" fmla="*/ 1 h 3628"/>
                <a:gd name="T6" fmla="*/ 75 w 427"/>
                <a:gd name="T7" fmla="*/ 397 h 3628"/>
                <a:gd name="T8" fmla="*/ 85 w 427"/>
                <a:gd name="T9" fmla="*/ 637 h 3628"/>
                <a:gd name="T10" fmla="*/ 43 w 427"/>
                <a:gd name="T11" fmla="*/ 400 h 3628"/>
                <a:gd name="T12" fmla="*/ 75 w 427"/>
                <a:gd name="T13" fmla="*/ 397 h 3628"/>
                <a:gd name="T14" fmla="*/ 141 w 427"/>
                <a:gd name="T15" fmla="*/ 1001 h 3628"/>
                <a:gd name="T16" fmla="*/ 109 w 427"/>
                <a:gd name="T17" fmla="*/ 1005 h 3628"/>
                <a:gd name="T18" fmla="*/ 99 w 427"/>
                <a:gd name="T19" fmla="*/ 764 h 3628"/>
                <a:gd name="T20" fmla="*/ 158 w 427"/>
                <a:gd name="T21" fmla="*/ 1160 h 3628"/>
                <a:gd name="T22" fmla="*/ 168 w 427"/>
                <a:gd name="T23" fmla="*/ 1400 h 3628"/>
                <a:gd name="T24" fmla="*/ 126 w 427"/>
                <a:gd name="T25" fmla="*/ 1164 h 3628"/>
                <a:gd name="T26" fmla="*/ 158 w 427"/>
                <a:gd name="T27" fmla="*/ 1160 h 3628"/>
                <a:gd name="T28" fmla="*/ 224 w 427"/>
                <a:gd name="T29" fmla="*/ 1764 h 3628"/>
                <a:gd name="T30" fmla="*/ 193 w 427"/>
                <a:gd name="T31" fmla="*/ 1768 h 3628"/>
                <a:gd name="T32" fmla="*/ 182 w 427"/>
                <a:gd name="T33" fmla="*/ 1528 h 3628"/>
                <a:gd name="T34" fmla="*/ 242 w 427"/>
                <a:gd name="T35" fmla="*/ 1924 h 3628"/>
                <a:gd name="T36" fmla="*/ 252 w 427"/>
                <a:gd name="T37" fmla="*/ 2164 h 3628"/>
                <a:gd name="T38" fmla="*/ 210 w 427"/>
                <a:gd name="T39" fmla="*/ 1927 h 3628"/>
                <a:gd name="T40" fmla="*/ 242 w 427"/>
                <a:gd name="T41" fmla="*/ 1924 h 3628"/>
                <a:gd name="T42" fmla="*/ 308 w 427"/>
                <a:gd name="T43" fmla="*/ 2528 h 3628"/>
                <a:gd name="T44" fmla="*/ 276 w 427"/>
                <a:gd name="T45" fmla="*/ 2531 h 3628"/>
                <a:gd name="T46" fmla="*/ 266 w 427"/>
                <a:gd name="T47" fmla="*/ 2291 h 3628"/>
                <a:gd name="T48" fmla="*/ 325 w 427"/>
                <a:gd name="T49" fmla="*/ 2687 h 3628"/>
                <a:gd name="T50" fmla="*/ 336 w 427"/>
                <a:gd name="T51" fmla="*/ 2927 h 3628"/>
                <a:gd name="T52" fmla="*/ 293 w 427"/>
                <a:gd name="T53" fmla="*/ 2690 h 3628"/>
                <a:gd name="T54" fmla="*/ 325 w 427"/>
                <a:gd name="T55" fmla="*/ 2687 h 3628"/>
                <a:gd name="T56" fmla="*/ 391 w 427"/>
                <a:gd name="T57" fmla="*/ 3291 h 3628"/>
                <a:gd name="T58" fmla="*/ 360 w 427"/>
                <a:gd name="T59" fmla="*/ 3295 h 3628"/>
                <a:gd name="T60" fmla="*/ 349 w 427"/>
                <a:gd name="T61" fmla="*/ 3055 h 3628"/>
                <a:gd name="T62" fmla="*/ 409 w 427"/>
                <a:gd name="T63" fmla="*/ 3450 h 3628"/>
                <a:gd name="T64" fmla="*/ 412 w 427"/>
                <a:gd name="T65" fmla="*/ 3628 h 3628"/>
                <a:gd name="T66" fmla="*/ 377 w 427"/>
                <a:gd name="T67" fmla="*/ 3454 h 3628"/>
                <a:gd name="T68" fmla="*/ 409 w 427"/>
                <a:gd name="T69" fmla="*/ 3450 h 3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7" h="3628">
                  <a:moveTo>
                    <a:pt x="33" y="15"/>
                  </a:moveTo>
                  <a:lnTo>
                    <a:pt x="57" y="238"/>
                  </a:lnTo>
                  <a:cubicBezTo>
                    <a:pt x="58" y="246"/>
                    <a:pt x="52" y="254"/>
                    <a:pt x="43" y="255"/>
                  </a:cubicBezTo>
                  <a:cubicBezTo>
                    <a:pt x="34" y="256"/>
                    <a:pt x="26" y="250"/>
                    <a:pt x="25" y="241"/>
                  </a:cubicBezTo>
                  <a:lnTo>
                    <a:pt x="1" y="18"/>
                  </a:lnTo>
                  <a:cubicBezTo>
                    <a:pt x="0" y="10"/>
                    <a:pt x="6" y="2"/>
                    <a:pt x="15" y="1"/>
                  </a:cubicBezTo>
                  <a:cubicBezTo>
                    <a:pt x="24" y="0"/>
                    <a:pt x="32" y="6"/>
                    <a:pt x="33" y="15"/>
                  </a:cubicBezTo>
                  <a:close/>
                  <a:moveTo>
                    <a:pt x="75" y="397"/>
                  </a:moveTo>
                  <a:lnTo>
                    <a:pt x="99" y="619"/>
                  </a:lnTo>
                  <a:cubicBezTo>
                    <a:pt x="100" y="628"/>
                    <a:pt x="94" y="636"/>
                    <a:pt x="85" y="637"/>
                  </a:cubicBezTo>
                  <a:cubicBezTo>
                    <a:pt x="76" y="638"/>
                    <a:pt x="68" y="632"/>
                    <a:pt x="67" y="623"/>
                  </a:cubicBezTo>
                  <a:lnTo>
                    <a:pt x="43" y="400"/>
                  </a:lnTo>
                  <a:cubicBezTo>
                    <a:pt x="42" y="391"/>
                    <a:pt x="48" y="383"/>
                    <a:pt x="57" y="382"/>
                  </a:cubicBezTo>
                  <a:cubicBezTo>
                    <a:pt x="66" y="382"/>
                    <a:pt x="74" y="388"/>
                    <a:pt x="75" y="397"/>
                  </a:cubicBezTo>
                  <a:close/>
                  <a:moveTo>
                    <a:pt x="116" y="778"/>
                  </a:moveTo>
                  <a:lnTo>
                    <a:pt x="141" y="1001"/>
                  </a:lnTo>
                  <a:cubicBezTo>
                    <a:pt x="142" y="1010"/>
                    <a:pt x="135" y="1018"/>
                    <a:pt x="127" y="1019"/>
                  </a:cubicBezTo>
                  <a:cubicBezTo>
                    <a:pt x="118" y="1020"/>
                    <a:pt x="110" y="1013"/>
                    <a:pt x="109" y="1005"/>
                  </a:cubicBezTo>
                  <a:lnTo>
                    <a:pt x="85" y="782"/>
                  </a:lnTo>
                  <a:cubicBezTo>
                    <a:pt x="84" y="773"/>
                    <a:pt x="90" y="765"/>
                    <a:pt x="99" y="764"/>
                  </a:cubicBezTo>
                  <a:cubicBezTo>
                    <a:pt x="108" y="763"/>
                    <a:pt x="115" y="770"/>
                    <a:pt x="116" y="778"/>
                  </a:cubicBezTo>
                  <a:close/>
                  <a:moveTo>
                    <a:pt x="158" y="1160"/>
                  </a:moveTo>
                  <a:lnTo>
                    <a:pt x="183" y="1383"/>
                  </a:lnTo>
                  <a:cubicBezTo>
                    <a:pt x="183" y="1392"/>
                    <a:pt x="177" y="1399"/>
                    <a:pt x="168" y="1400"/>
                  </a:cubicBezTo>
                  <a:cubicBezTo>
                    <a:pt x="160" y="1401"/>
                    <a:pt x="152" y="1395"/>
                    <a:pt x="151" y="1386"/>
                  </a:cubicBezTo>
                  <a:lnTo>
                    <a:pt x="126" y="1164"/>
                  </a:lnTo>
                  <a:cubicBezTo>
                    <a:pt x="125" y="1155"/>
                    <a:pt x="132" y="1147"/>
                    <a:pt x="141" y="1146"/>
                  </a:cubicBezTo>
                  <a:cubicBezTo>
                    <a:pt x="149" y="1145"/>
                    <a:pt x="157" y="1151"/>
                    <a:pt x="158" y="1160"/>
                  </a:cubicBezTo>
                  <a:close/>
                  <a:moveTo>
                    <a:pt x="200" y="1542"/>
                  </a:moveTo>
                  <a:lnTo>
                    <a:pt x="224" y="1764"/>
                  </a:lnTo>
                  <a:cubicBezTo>
                    <a:pt x="225" y="1773"/>
                    <a:pt x="219" y="1781"/>
                    <a:pt x="210" y="1782"/>
                  </a:cubicBezTo>
                  <a:cubicBezTo>
                    <a:pt x="201" y="1783"/>
                    <a:pt x="193" y="1777"/>
                    <a:pt x="193" y="1768"/>
                  </a:cubicBezTo>
                  <a:lnTo>
                    <a:pt x="168" y="1545"/>
                  </a:lnTo>
                  <a:cubicBezTo>
                    <a:pt x="167" y="1536"/>
                    <a:pt x="174" y="1529"/>
                    <a:pt x="182" y="1528"/>
                  </a:cubicBezTo>
                  <a:cubicBezTo>
                    <a:pt x="191" y="1527"/>
                    <a:pt x="199" y="1533"/>
                    <a:pt x="200" y="1542"/>
                  </a:cubicBezTo>
                  <a:close/>
                  <a:moveTo>
                    <a:pt x="242" y="1924"/>
                  </a:moveTo>
                  <a:lnTo>
                    <a:pt x="266" y="2146"/>
                  </a:lnTo>
                  <a:cubicBezTo>
                    <a:pt x="267" y="2155"/>
                    <a:pt x="261" y="2163"/>
                    <a:pt x="252" y="2164"/>
                  </a:cubicBezTo>
                  <a:cubicBezTo>
                    <a:pt x="243" y="2165"/>
                    <a:pt x="235" y="2158"/>
                    <a:pt x="234" y="2150"/>
                  </a:cubicBezTo>
                  <a:lnTo>
                    <a:pt x="210" y="1927"/>
                  </a:lnTo>
                  <a:cubicBezTo>
                    <a:pt x="209" y="1918"/>
                    <a:pt x="215" y="1910"/>
                    <a:pt x="224" y="1909"/>
                  </a:cubicBezTo>
                  <a:cubicBezTo>
                    <a:pt x="233" y="1908"/>
                    <a:pt x="241" y="1915"/>
                    <a:pt x="242" y="1924"/>
                  </a:cubicBezTo>
                  <a:close/>
                  <a:moveTo>
                    <a:pt x="284" y="2305"/>
                  </a:moveTo>
                  <a:lnTo>
                    <a:pt x="308" y="2528"/>
                  </a:lnTo>
                  <a:cubicBezTo>
                    <a:pt x="309" y="2537"/>
                    <a:pt x="303" y="2545"/>
                    <a:pt x="294" y="2546"/>
                  </a:cubicBezTo>
                  <a:cubicBezTo>
                    <a:pt x="285" y="2547"/>
                    <a:pt x="277" y="2540"/>
                    <a:pt x="276" y="2531"/>
                  </a:cubicBezTo>
                  <a:lnTo>
                    <a:pt x="252" y="2309"/>
                  </a:lnTo>
                  <a:cubicBezTo>
                    <a:pt x="251" y="2300"/>
                    <a:pt x="257" y="2292"/>
                    <a:pt x="266" y="2291"/>
                  </a:cubicBezTo>
                  <a:cubicBezTo>
                    <a:pt x="275" y="2290"/>
                    <a:pt x="283" y="2296"/>
                    <a:pt x="284" y="2305"/>
                  </a:cubicBezTo>
                  <a:close/>
                  <a:moveTo>
                    <a:pt x="325" y="2687"/>
                  </a:moveTo>
                  <a:lnTo>
                    <a:pt x="350" y="2910"/>
                  </a:lnTo>
                  <a:cubicBezTo>
                    <a:pt x="351" y="2918"/>
                    <a:pt x="344" y="2926"/>
                    <a:pt x="336" y="2927"/>
                  </a:cubicBezTo>
                  <a:cubicBezTo>
                    <a:pt x="327" y="2928"/>
                    <a:pt x="319" y="2922"/>
                    <a:pt x="318" y="2913"/>
                  </a:cubicBezTo>
                  <a:lnTo>
                    <a:pt x="293" y="2690"/>
                  </a:lnTo>
                  <a:cubicBezTo>
                    <a:pt x="293" y="2682"/>
                    <a:pt x="299" y="2674"/>
                    <a:pt x="308" y="2673"/>
                  </a:cubicBezTo>
                  <a:cubicBezTo>
                    <a:pt x="316" y="2672"/>
                    <a:pt x="324" y="2678"/>
                    <a:pt x="325" y="2687"/>
                  </a:cubicBezTo>
                  <a:close/>
                  <a:moveTo>
                    <a:pt x="367" y="3069"/>
                  </a:moveTo>
                  <a:lnTo>
                    <a:pt x="391" y="3291"/>
                  </a:lnTo>
                  <a:cubicBezTo>
                    <a:pt x="392" y="3300"/>
                    <a:pt x="386" y="3308"/>
                    <a:pt x="377" y="3309"/>
                  </a:cubicBezTo>
                  <a:cubicBezTo>
                    <a:pt x="369" y="3310"/>
                    <a:pt x="361" y="3304"/>
                    <a:pt x="360" y="3295"/>
                  </a:cubicBezTo>
                  <a:lnTo>
                    <a:pt x="335" y="3072"/>
                  </a:lnTo>
                  <a:cubicBezTo>
                    <a:pt x="334" y="3063"/>
                    <a:pt x="341" y="3055"/>
                    <a:pt x="349" y="3055"/>
                  </a:cubicBezTo>
                  <a:cubicBezTo>
                    <a:pt x="358" y="3054"/>
                    <a:pt x="366" y="3060"/>
                    <a:pt x="367" y="3069"/>
                  </a:cubicBezTo>
                  <a:close/>
                  <a:moveTo>
                    <a:pt x="409" y="3450"/>
                  </a:moveTo>
                  <a:lnTo>
                    <a:pt x="426" y="3610"/>
                  </a:lnTo>
                  <a:cubicBezTo>
                    <a:pt x="427" y="3619"/>
                    <a:pt x="421" y="3627"/>
                    <a:pt x="412" y="3628"/>
                  </a:cubicBezTo>
                  <a:cubicBezTo>
                    <a:pt x="403" y="3628"/>
                    <a:pt x="395" y="3622"/>
                    <a:pt x="395" y="3613"/>
                  </a:cubicBezTo>
                  <a:lnTo>
                    <a:pt x="377" y="3454"/>
                  </a:lnTo>
                  <a:cubicBezTo>
                    <a:pt x="376" y="3445"/>
                    <a:pt x="382" y="3437"/>
                    <a:pt x="391" y="3436"/>
                  </a:cubicBezTo>
                  <a:cubicBezTo>
                    <a:pt x="400" y="3435"/>
                    <a:pt x="408" y="3442"/>
                    <a:pt x="409" y="3450"/>
                  </a:cubicBezTo>
                  <a:close/>
                </a:path>
              </a:pathLst>
            </a:cu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9">
              <a:extLst>
                <a:ext uri="{FF2B5EF4-FFF2-40B4-BE49-F238E27FC236}">
                  <a16:creationId xmlns:a16="http://schemas.microsoft.com/office/drawing/2014/main" id="{9994C72A-E368-41ED-AF24-0343AEBCBC04}"/>
                </a:ext>
              </a:extLst>
            </p:cNvPr>
            <p:cNvSpPr>
              <a:spLocks/>
            </p:cNvSpPr>
            <p:nvPr/>
          </p:nvSpPr>
          <p:spPr bwMode="auto">
            <a:xfrm>
              <a:off x="3708" y="2947"/>
              <a:ext cx="49" cy="52"/>
            </a:xfrm>
            <a:custGeom>
              <a:avLst/>
              <a:gdLst>
                <a:gd name="T0" fmla="*/ 49 w 49"/>
                <a:gd name="T1" fmla="*/ 0 h 52"/>
                <a:gd name="T2" fmla="*/ 30 w 49"/>
                <a:gd name="T3" fmla="*/ 52 h 52"/>
                <a:gd name="T4" fmla="*/ 0 w 49"/>
                <a:gd name="T5" fmla="*/ 5 h 52"/>
                <a:gd name="T6" fmla="*/ 49 w 49"/>
                <a:gd name="T7" fmla="*/ 0 h 52"/>
              </a:gdLst>
              <a:ahLst/>
              <a:cxnLst>
                <a:cxn ang="0">
                  <a:pos x="T0" y="T1"/>
                </a:cxn>
                <a:cxn ang="0">
                  <a:pos x="T2" y="T3"/>
                </a:cxn>
                <a:cxn ang="0">
                  <a:pos x="T4" y="T5"/>
                </a:cxn>
                <a:cxn ang="0">
                  <a:pos x="T6" y="T7"/>
                </a:cxn>
              </a:cxnLst>
              <a:rect l="0" t="0" r="r" b="b"/>
              <a:pathLst>
                <a:path w="49" h="52">
                  <a:moveTo>
                    <a:pt x="49" y="0"/>
                  </a:moveTo>
                  <a:lnTo>
                    <a:pt x="30" y="52"/>
                  </a:lnTo>
                  <a:lnTo>
                    <a:pt x="0" y="5"/>
                  </a:lnTo>
                  <a:lnTo>
                    <a:pt x="49"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78" name="Picture 30">
              <a:extLst>
                <a:ext uri="{FF2B5EF4-FFF2-40B4-BE49-F238E27FC236}">
                  <a16:creationId xmlns:a16="http://schemas.microsoft.com/office/drawing/2014/main" id="{0A97760D-5D70-4149-A816-7A9DCEDCA8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 y="3027"/>
              <a:ext cx="3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33">
              <a:extLst>
                <a:ext uri="{FF2B5EF4-FFF2-40B4-BE49-F238E27FC236}">
                  <a16:creationId xmlns:a16="http://schemas.microsoft.com/office/drawing/2014/main" id="{90D3744F-2D13-40C6-A973-0728A5251B8C}"/>
                </a:ext>
              </a:extLst>
            </p:cNvPr>
            <p:cNvGrpSpPr>
              <a:grpSpLocks/>
            </p:cNvGrpSpPr>
            <p:nvPr/>
          </p:nvGrpSpPr>
          <p:grpSpPr bwMode="auto">
            <a:xfrm>
              <a:off x="3345" y="1688"/>
              <a:ext cx="398" cy="232"/>
              <a:chOff x="3345" y="1688"/>
              <a:chExt cx="398" cy="232"/>
            </a:xfrm>
          </p:grpSpPr>
          <p:pic>
            <p:nvPicPr>
              <p:cNvPr id="2079" name="Picture 31">
                <a:extLst>
                  <a:ext uri="{FF2B5EF4-FFF2-40B4-BE49-F238E27FC236}">
                    <a16:creationId xmlns:a16="http://schemas.microsoft.com/office/drawing/2014/main" id="{432D3768-33A0-4D12-A8DA-B2589E436F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5" y="1688"/>
                <a:ext cx="39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0" name="Picture 32">
                <a:extLst>
                  <a:ext uri="{FF2B5EF4-FFF2-40B4-BE49-F238E27FC236}">
                    <a16:creationId xmlns:a16="http://schemas.microsoft.com/office/drawing/2014/main" id="{08D9D8C6-1453-487E-A01A-5FA2BFCAA1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5" y="1688"/>
                <a:ext cx="39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82" name="Picture 34">
              <a:extLst>
                <a:ext uri="{FF2B5EF4-FFF2-40B4-BE49-F238E27FC236}">
                  <a16:creationId xmlns:a16="http://schemas.microsoft.com/office/drawing/2014/main" id="{3B7BCF3D-BBAD-4F40-9CDD-8673B7A78D5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86" y="3928"/>
              <a:ext cx="91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3" name="Picture 35">
              <a:extLst>
                <a:ext uri="{FF2B5EF4-FFF2-40B4-BE49-F238E27FC236}">
                  <a16:creationId xmlns:a16="http://schemas.microsoft.com/office/drawing/2014/main" id="{40DE81D5-4150-40D0-8FF4-625A99835AC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86" y="3928"/>
              <a:ext cx="91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36">
              <a:extLst>
                <a:ext uri="{FF2B5EF4-FFF2-40B4-BE49-F238E27FC236}">
                  <a16:creationId xmlns:a16="http://schemas.microsoft.com/office/drawing/2014/main" id="{D0C69C8D-D39E-4BC3-AE5A-28D8BCA5665C}"/>
                </a:ext>
              </a:extLst>
            </p:cNvPr>
            <p:cNvSpPr>
              <a:spLocks noChangeArrowheads="1"/>
            </p:cNvSpPr>
            <p:nvPr/>
          </p:nvSpPr>
          <p:spPr bwMode="auto">
            <a:xfrm>
              <a:off x="5411" y="3942"/>
              <a:ext cx="858" cy="221"/>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37">
              <a:extLst>
                <a:ext uri="{FF2B5EF4-FFF2-40B4-BE49-F238E27FC236}">
                  <a16:creationId xmlns:a16="http://schemas.microsoft.com/office/drawing/2014/main" id="{25636FC5-DB61-4020-86C3-DD843DC2E14E}"/>
                </a:ext>
              </a:extLst>
            </p:cNvPr>
            <p:cNvSpPr>
              <a:spLocks noChangeArrowheads="1"/>
            </p:cNvSpPr>
            <p:nvPr/>
          </p:nvSpPr>
          <p:spPr bwMode="auto">
            <a:xfrm>
              <a:off x="5411" y="3942"/>
              <a:ext cx="858" cy="221"/>
            </a:xfrm>
            <a:prstGeom prst="rect">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38">
              <a:extLst>
                <a:ext uri="{FF2B5EF4-FFF2-40B4-BE49-F238E27FC236}">
                  <a16:creationId xmlns:a16="http://schemas.microsoft.com/office/drawing/2014/main" id="{85B88578-4F4F-4DF4-AF6E-98A16FE862D6}"/>
                </a:ext>
              </a:extLst>
            </p:cNvPr>
            <p:cNvSpPr>
              <a:spLocks noChangeArrowheads="1"/>
            </p:cNvSpPr>
            <p:nvPr/>
          </p:nvSpPr>
          <p:spPr bwMode="auto">
            <a:xfrm>
              <a:off x="5544" y="3981"/>
              <a:ext cx="67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FEFFFF"/>
                  </a:solidFill>
                  <a:effectLst/>
                  <a:latin typeface="Calibri" panose="020F0502020204030204" pitchFamily="34" charset="0"/>
                </a:rPr>
                <a:t>Ground Station Used 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39">
              <a:extLst>
                <a:ext uri="{FF2B5EF4-FFF2-40B4-BE49-F238E27FC236}">
                  <a16:creationId xmlns:a16="http://schemas.microsoft.com/office/drawing/2014/main" id="{D6D23FC8-02E7-42AB-8141-C9D252D415A6}"/>
                </a:ext>
              </a:extLst>
            </p:cNvPr>
            <p:cNvSpPr>
              <a:spLocks noChangeArrowheads="1"/>
            </p:cNvSpPr>
            <p:nvPr/>
          </p:nvSpPr>
          <p:spPr bwMode="auto">
            <a:xfrm>
              <a:off x="5680" y="4055"/>
              <a:ext cx="37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EFFFF"/>
                  </a:solidFill>
                  <a:effectLst/>
                  <a:latin typeface="Calibri" panose="020F0502020204030204" pitchFamily="34" charset="0"/>
                </a:rPr>
                <a:t>Another Test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0" name="Group 42">
              <a:extLst>
                <a:ext uri="{FF2B5EF4-FFF2-40B4-BE49-F238E27FC236}">
                  <a16:creationId xmlns:a16="http://schemas.microsoft.com/office/drawing/2014/main" id="{3319A70C-E110-4D17-B6C0-33D59A8B63AD}"/>
                </a:ext>
              </a:extLst>
            </p:cNvPr>
            <p:cNvGrpSpPr>
              <a:grpSpLocks/>
            </p:cNvGrpSpPr>
            <p:nvPr/>
          </p:nvGrpSpPr>
          <p:grpSpPr bwMode="auto">
            <a:xfrm>
              <a:off x="6780" y="2995"/>
              <a:ext cx="401" cy="239"/>
              <a:chOff x="6780" y="2995"/>
              <a:chExt cx="401" cy="239"/>
            </a:xfrm>
          </p:grpSpPr>
          <p:pic>
            <p:nvPicPr>
              <p:cNvPr id="2088" name="Picture 40">
                <a:extLst>
                  <a:ext uri="{FF2B5EF4-FFF2-40B4-BE49-F238E27FC236}">
                    <a16:creationId xmlns:a16="http://schemas.microsoft.com/office/drawing/2014/main" id="{1EAA59E5-1026-4986-ACDA-A906118676F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80" y="2995"/>
                <a:ext cx="40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 name="Picture 41">
                <a:extLst>
                  <a:ext uri="{FF2B5EF4-FFF2-40B4-BE49-F238E27FC236}">
                    <a16:creationId xmlns:a16="http://schemas.microsoft.com/office/drawing/2014/main" id="{DB2352EA-9BD1-46EE-BF22-E4CF3CED285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80" y="2995"/>
                <a:ext cx="40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91" name="Picture 43">
              <a:extLst>
                <a:ext uri="{FF2B5EF4-FFF2-40B4-BE49-F238E27FC236}">
                  <a16:creationId xmlns:a16="http://schemas.microsoft.com/office/drawing/2014/main" id="{3DAFE33E-4AF5-43C0-8A68-076045074A6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06" y="2687"/>
              <a:ext cx="91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2" name="Picture 44">
              <a:extLst>
                <a:ext uri="{FF2B5EF4-FFF2-40B4-BE49-F238E27FC236}">
                  <a16:creationId xmlns:a16="http://schemas.microsoft.com/office/drawing/2014/main" id="{5E2D5D94-AD54-4D1F-877C-616C4CC404C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06" y="2687"/>
              <a:ext cx="91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45">
              <a:extLst>
                <a:ext uri="{FF2B5EF4-FFF2-40B4-BE49-F238E27FC236}">
                  <a16:creationId xmlns:a16="http://schemas.microsoft.com/office/drawing/2014/main" id="{73FC08B5-BB28-4942-BC85-6B5A8D63F056}"/>
                </a:ext>
              </a:extLst>
            </p:cNvPr>
            <p:cNvSpPr>
              <a:spLocks noChangeArrowheads="1"/>
            </p:cNvSpPr>
            <p:nvPr/>
          </p:nvSpPr>
          <p:spPr bwMode="auto">
            <a:xfrm>
              <a:off x="4631" y="2702"/>
              <a:ext cx="858" cy="22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8" name="Rectangle 46">
              <a:extLst>
                <a:ext uri="{FF2B5EF4-FFF2-40B4-BE49-F238E27FC236}">
                  <a16:creationId xmlns:a16="http://schemas.microsoft.com/office/drawing/2014/main" id="{AEA26FEF-33AC-4973-B8B3-DEBC8980A21A}"/>
                </a:ext>
              </a:extLst>
            </p:cNvPr>
            <p:cNvSpPr>
              <a:spLocks noChangeArrowheads="1"/>
            </p:cNvSpPr>
            <p:nvPr/>
          </p:nvSpPr>
          <p:spPr bwMode="auto">
            <a:xfrm>
              <a:off x="4631" y="2702"/>
              <a:ext cx="858" cy="220"/>
            </a:xfrm>
            <a:prstGeom prst="rect">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47">
              <a:extLst>
                <a:ext uri="{FF2B5EF4-FFF2-40B4-BE49-F238E27FC236}">
                  <a16:creationId xmlns:a16="http://schemas.microsoft.com/office/drawing/2014/main" id="{D6E28AB3-B40C-41A7-8315-DCDE7B170C8B}"/>
                </a:ext>
              </a:extLst>
            </p:cNvPr>
            <p:cNvSpPr>
              <a:spLocks noChangeArrowheads="1"/>
            </p:cNvSpPr>
            <p:nvPr/>
          </p:nvSpPr>
          <p:spPr bwMode="auto">
            <a:xfrm>
              <a:off x="4745" y="2777"/>
              <a:ext cx="19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800" dirty="0">
                  <a:solidFill>
                    <a:srgbClr val="FEFFFF"/>
                  </a:solidFill>
                  <a:latin typeface="Calibri" panose="020F0502020204030204" pitchFamily="34" charset="0"/>
                </a:rPr>
                <a:t>Airship</a:t>
              </a:r>
              <a:r>
                <a:rPr kumimoji="0" lang="en-US" altLang="en-US" sz="800" b="0" i="0" u="none" strike="noStrike" cap="none" normalizeH="0" baseline="0" dirty="0">
                  <a:ln>
                    <a:noFill/>
                  </a:ln>
                  <a:solidFill>
                    <a:srgbClr val="FEFFFF"/>
                  </a:solidFill>
                  <a:effectLst/>
                  <a:latin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50" name="Rectangle 48">
              <a:extLst>
                <a:ext uri="{FF2B5EF4-FFF2-40B4-BE49-F238E27FC236}">
                  <a16:creationId xmlns:a16="http://schemas.microsoft.com/office/drawing/2014/main" id="{D41242AA-DAFC-4E08-B8C2-1458521D50B9}"/>
                </a:ext>
              </a:extLst>
            </p:cNvPr>
            <p:cNvSpPr>
              <a:spLocks noChangeArrowheads="1"/>
            </p:cNvSpPr>
            <p:nvPr/>
          </p:nvSpPr>
          <p:spPr bwMode="auto">
            <a:xfrm>
              <a:off x="4947" y="277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51" name="Rectangle 49">
              <a:extLst>
                <a:ext uri="{FF2B5EF4-FFF2-40B4-BE49-F238E27FC236}">
                  <a16:creationId xmlns:a16="http://schemas.microsoft.com/office/drawing/2014/main" id="{8FFF1E20-53DC-49F5-A10A-8AB5A06AB9DE}"/>
                </a:ext>
              </a:extLst>
            </p:cNvPr>
            <p:cNvSpPr>
              <a:spLocks noChangeArrowheads="1"/>
            </p:cNvSpPr>
            <p:nvPr/>
          </p:nvSpPr>
          <p:spPr bwMode="auto">
            <a:xfrm>
              <a:off x="4973" y="2777"/>
              <a:ext cx="23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FEFFFF"/>
                  </a:solidFill>
                  <a:effectLst/>
                  <a:latin typeface="Calibri" panose="020F0502020204030204" pitchFamily="34" charset="0"/>
                </a:rPr>
                <a:t>Ground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2" name="Rectangle 50">
              <a:extLst>
                <a:ext uri="{FF2B5EF4-FFF2-40B4-BE49-F238E27FC236}">
                  <a16:creationId xmlns:a16="http://schemas.microsoft.com/office/drawing/2014/main" id="{310776C0-94F8-4282-88DC-176D6CF7918B}"/>
                </a:ext>
              </a:extLst>
            </p:cNvPr>
            <p:cNvSpPr>
              <a:spLocks noChangeArrowheads="1"/>
            </p:cNvSpPr>
            <p:nvPr/>
          </p:nvSpPr>
          <p:spPr bwMode="auto">
            <a:xfrm>
              <a:off x="5162" y="277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55" name="Rectangle 51">
              <a:extLst>
                <a:ext uri="{FF2B5EF4-FFF2-40B4-BE49-F238E27FC236}">
                  <a16:creationId xmlns:a16="http://schemas.microsoft.com/office/drawing/2014/main" id="{819E3CEB-DAA0-44D6-9600-EA9A974C3838}"/>
                </a:ext>
              </a:extLst>
            </p:cNvPr>
            <p:cNvSpPr>
              <a:spLocks noChangeArrowheads="1"/>
            </p:cNvSpPr>
            <p:nvPr/>
          </p:nvSpPr>
          <p:spPr bwMode="auto">
            <a:xfrm>
              <a:off x="5202" y="2777"/>
              <a:ext cx="2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FEFFFF"/>
                  </a:solidFill>
                  <a:effectLst/>
                  <a:latin typeface="Calibri" panose="020F0502020204030204" pitchFamily="34" charset="0"/>
                </a:rPr>
                <a:t>Station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6" name="Freeform 52">
              <a:extLst>
                <a:ext uri="{FF2B5EF4-FFF2-40B4-BE49-F238E27FC236}">
                  <a16:creationId xmlns:a16="http://schemas.microsoft.com/office/drawing/2014/main" id="{91EAE175-0641-4838-B827-3717BCB1DAD1}"/>
                </a:ext>
              </a:extLst>
            </p:cNvPr>
            <p:cNvSpPr>
              <a:spLocks noEditPoints="1"/>
            </p:cNvSpPr>
            <p:nvPr/>
          </p:nvSpPr>
          <p:spPr bwMode="auto">
            <a:xfrm>
              <a:off x="6109" y="3220"/>
              <a:ext cx="525" cy="267"/>
            </a:xfrm>
            <a:custGeom>
              <a:avLst/>
              <a:gdLst>
                <a:gd name="T0" fmla="*/ 11 w 1822"/>
                <a:gd name="T1" fmla="*/ 896 h 929"/>
                <a:gd name="T2" fmla="*/ 211 w 1822"/>
                <a:gd name="T3" fmla="*/ 796 h 929"/>
                <a:gd name="T4" fmla="*/ 233 w 1822"/>
                <a:gd name="T5" fmla="*/ 803 h 929"/>
                <a:gd name="T6" fmla="*/ 226 w 1822"/>
                <a:gd name="T7" fmla="*/ 825 h 929"/>
                <a:gd name="T8" fmla="*/ 25 w 1822"/>
                <a:gd name="T9" fmla="*/ 925 h 929"/>
                <a:gd name="T10" fmla="*/ 4 w 1822"/>
                <a:gd name="T11" fmla="*/ 918 h 929"/>
                <a:gd name="T12" fmla="*/ 11 w 1822"/>
                <a:gd name="T13" fmla="*/ 896 h 929"/>
                <a:gd name="T14" fmla="*/ 355 w 1822"/>
                <a:gd name="T15" fmla="*/ 725 h 929"/>
                <a:gd name="T16" fmla="*/ 555 w 1822"/>
                <a:gd name="T17" fmla="*/ 624 h 929"/>
                <a:gd name="T18" fmla="*/ 576 w 1822"/>
                <a:gd name="T19" fmla="*/ 632 h 929"/>
                <a:gd name="T20" fmla="*/ 569 w 1822"/>
                <a:gd name="T21" fmla="*/ 653 h 929"/>
                <a:gd name="T22" fmla="*/ 369 w 1822"/>
                <a:gd name="T23" fmla="*/ 753 h 929"/>
                <a:gd name="T24" fmla="*/ 347 w 1822"/>
                <a:gd name="T25" fmla="*/ 746 h 929"/>
                <a:gd name="T26" fmla="*/ 355 w 1822"/>
                <a:gd name="T27" fmla="*/ 725 h 929"/>
                <a:gd name="T28" fmla="*/ 698 w 1822"/>
                <a:gd name="T29" fmla="*/ 553 h 929"/>
                <a:gd name="T30" fmla="*/ 898 w 1822"/>
                <a:gd name="T31" fmla="*/ 453 h 929"/>
                <a:gd name="T32" fmla="*/ 920 w 1822"/>
                <a:gd name="T33" fmla="*/ 460 h 929"/>
                <a:gd name="T34" fmla="*/ 913 w 1822"/>
                <a:gd name="T35" fmla="*/ 481 h 929"/>
                <a:gd name="T36" fmla="*/ 712 w 1822"/>
                <a:gd name="T37" fmla="*/ 582 h 929"/>
                <a:gd name="T38" fmla="*/ 691 w 1822"/>
                <a:gd name="T39" fmla="*/ 574 h 929"/>
                <a:gd name="T40" fmla="*/ 698 w 1822"/>
                <a:gd name="T41" fmla="*/ 553 h 929"/>
                <a:gd name="T42" fmla="*/ 1041 w 1822"/>
                <a:gd name="T43" fmla="*/ 381 h 929"/>
                <a:gd name="T44" fmla="*/ 1242 w 1822"/>
                <a:gd name="T45" fmla="*/ 281 h 929"/>
                <a:gd name="T46" fmla="*/ 1263 w 1822"/>
                <a:gd name="T47" fmla="*/ 288 h 929"/>
                <a:gd name="T48" fmla="*/ 1256 w 1822"/>
                <a:gd name="T49" fmla="*/ 310 h 929"/>
                <a:gd name="T50" fmla="*/ 1056 w 1822"/>
                <a:gd name="T51" fmla="*/ 410 h 929"/>
                <a:gd name="T52" fmla="*/ 1034 w 1822"/>
                <a:gd name="T53" fmla="*/ 403 h 929"/>
                <a:gd name="T54" fmla="*/ 1041 w 1822"/>
                <a:gd name="T55" fmla="*/ 381 h 929"/>
                <a:gd name="T56" fmla="*/ 1385 w 1822"/>
                <a:gd name="T57" fmla="*/ 209 h 929"/>
                <a:gd name="T58" fmla="*/ 1585 w 1822"/>
                <a:gd name="T59" fmla="*/ 109 h 929"/>
                <a:gd name="T60" fmla="*/ 1607 w 1822"/>
                <a:gd name="T61" fmla="*/ 116 h 929"/>
                <a:gd name="T62" fmla="*/ 1600 w 1822"/>
                <a:gd name="T63" fmla="*/ 138 h 929"/>
                <a:gd name="T64" fmla="*/ 1399 w 1822"/>
                <a:gd name="T65" fmla="*/ 238 h 929"/>
                <a:gd name="T66" fmla="*/ 1378 w 1822"/>
                <a:gd name="T67" fmla="*/ 231 h 929"/>
                <a:gd name="T68" fmla="*/ 1385 w 1822"/>
                <a:gd name="T69" fmla="*/ 209 h 929"/>
                <a:gd name="T70" fmla="*/ 1728 w 1822"/>
                <a:gd name="T71" fmla="*/ 38 h 929"/>
                <a:gd name="T72" fmla="*/ 1797 w 1822"/>
                <a:gd name="T73" fmla="*/ 4 h 929"/>
                <a:gd name="T74" fmla="*/ 1818 w 1822"/>
                <a:gd name="T75" fmla="*/ 11 h 929"/>
                <a:gd name="T76" fmla="*/ 1811 w 1822"/>
                <a:gd name="T77" fmla="*/ 32 h 929"/>
                <a:gd name="T78" fmla="*/ 1743 w 1822"/>
                <a:gd name="T79" fmla="*/ 66 h 929"/>
                <a:gd name="T80" fmla="*/ 1721 w 1822"/>
                <a:gd name="T81" fmla="*/ 59 h 929"/>
                <a:gd name="T82" fmla="*/ 1728 w 1822"/>
                <a:gd name="T83" fmla="*/ 3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2" h="929">
                  <a:moveTo>
                    <a:pt x="11" y="896"/>
                  </a:moveTo>
                  <a:lnTo>
                    <a:pt x="211" y="796"/>
                  </a:lnTo>
                  <a:cubicBezTo>
                    <a:pt x="219" y="792"/>
                    <a:pt x="229" y="795"/>
                    <a:pt x="233" y="803"/>
                  </a:cubicBezTo>
                  <a:cubicBezTo>
                    <a:pt x="237" y="811"/>
                    <a:pt x="234" y="821"/>
                    <a:pt x="226" y="825"/>
                  </a:cubicBezTo>
                  <a:lnTo>
                    <a:pt x="25" y="925"/>
                  </a:lnTo>
                  <a:cubicBezTo>
                    <a:pt x="17" y="929"/>
                    <a:pt x="8" y="926"/>
                    <a:pt x="4" y="918"/>
                  </a:cubicBezTo>
                  <a:cubicBezTo>
                    <a:pt x="0" y="910"/>
                    <a:pt x="3" y="900"/>
                    <a:pt x="11" y="896"/>
                  </a:cubicBezTo>
                  <a:close/>
                  <a:moveTo>
                    <a:pt x="355" y="725"/>
                  </a:moveTo>
                  <a:lnTo>
                    <a:pt x="555" y="624"/>
                  </a:lnTo>
                  <a:cubicBezTo>
                    <a:pt x="563" y="621"/>
                    <a:pt x="572" y="624"/>
                    <a:pt x="576" y="632"/>
                  </a:cubicBezTo>
                  <a:cubicBezTo>
                    <a:pt x="580" y="640"/>
                    <a:pt x="577" y="649"/>
                    <a:pt x="569" y="653"/>
                  </a:cubicBezTo>
                  <a:lnTo>
                    <a:pt x="369" y="753"/>
                  </a:lnTo>
                  <a:cubicBezTo>
                    <a:pt x="361" y="757"/>
                    <a:pt x="351" y="754"/>
                    <a:pt x="347" y="746"/>
                  </a:cubicBezTo>
                  <a:cubicBezTo>
                    <a:pt x="343" y="738"/>
                    <a:pt x="347" y="729"/>
                    <a:pt x="355" y="725"/>
                  </a:cubicBezTo>
                  <a:close/>
                  <a:moveTo>
                    <a:pt x="698" y="553"/>
                  </a:moveTo>
                  <a:lnTo>
                    <a:pt x="898" y="453"/>
                  </a:lnTo>
                  <a:cubicBezTo>
                    <a:pt x="906" y="449"/>
                    <a:pt x="916" y="452"/>
                    <a:pt x="920" y="460"/>
                  </a:cubicBezTo>
                  <a:cubicBezTo>
                    <a:pt x="924" y="468"/>
                    <a:pt x="921" y="477"/>
                    <a:pt x="913" y="481"/>
                  </a:cubicBezTo>
                  <a:lnTo>
                    <a:pt x="712" y="582"/>
                  </a:lnTo>
                  <a:cubicBezTo>
                    <a:pt x="704" y="586"/>
                    <a:pt x="695" y="582"/>
                    <a:pt x="691" y="574"/>
                  </a:cubicBezTo>
                  <a:cubicBezTo>
                    <a:pt x="687" y="566"/>
                    <a:pt x="690" y="557"/>
                    <a:pt x="698" y="553"/>
                  </a:cubicBezTo>
                  <a:close/>
                  <a:moveTo>
                    <a:pt x="1041" y="381"/>
                  </a:moveTo>
                  <a:lnTo>
                    <a:pt x="1242" y="281"/>
                  </a:lnTo>
                  <a:cubicBezTo>
                    <a:pt x="1250" y="277"/>
                    <a:pt x="1259" y="280"/>
                    <a:pt x="1263" y="288"/>
                  </a:cubicBezTo>
                  <a:cubicBezTo>
                    <a:pt x="1267" y="296"/>
                    <a:pt x="1264" y="306"/>
                    <a:pt x="1256" y="310"/>
                  </a:cubicBezTo>
                  <a:lnTo>
                    <a:pt x="1056" y="410"/>
                  </a:lnTo>
                  <a:cubicBezTo>
                    <a:pt x="1048" y="414"/>
                    <a:pt x="1038" y="411"/>
                    <a:pt x="1034" y="403"/>
                  </a:cubicBezTo>
                  <a:cubicBezTo>
                    <a:pt x="1030" y="395"/>
                    <a:pt x="1034" y="385"/>
                    <a:pt x="1041" y="381"/>
                  </a:cubicBezTo>
                  <a:close/>
                  <a:moveTo>
                    <a:pt x="1385" y="209"/>
                  </a:moveTo>
                  <a:lnTo>
                    <a:pt x="1585" y="109"/>
                  </a:lnTo>
                  <a:cubicBezTo>
                    <a:pt x="1593" y="105"/>
                    <a:pt x="1603" y="109"/>
                    <a:pt x="1607" y="116"/>
                  </a:cubicBezTo>
                  <a:cubicBezTo>
                    <a:pt x="1611" y="124"/>
                    <a:pt x="1607" y="134"/>
                    <a:pt x="1600" y="138"/>
                  </a:cubicBezTo>
                  <a:lnTo>
                    <a:pt x="1399" y="238"/>
                  </a:lnTo>
                  <a:cubicBezTo>
                    <a:pt x="1391" y="242"/>
                    <a:pt x="1382" y="239"/>
                    <a:pt x="1378" y="231"/>
                  </a:cubicBezTo>
                  <a:cubicBezTo>
                    <a:pt x="1374" y="223"/>
                    <a:pt x="1377" y="213"/>
                    <a:pt x="1385" y="209"/>
                  </a:cubicBezTo>
                  <a:close/>
                  <a:moveTo>
                    <a:pt x="1728" y="38"/>
                  </a:moveTo>
                  <a:lnTo>
                    <a:pt x="1797" y="4"/>
                  </a:lnTo>
                  <a:cubicBezTo>
                    <a:pt x="1805" y="0"/>
                    <a:pt x="1814" y="3"/>
                    <a:pt x="1818" y="11"/>
                  </a:cubicBezTo>
                  <a:cubicBezTo>
                    <a:pt x="1822" y="19"/>
                    <a:pt x="1819" y="28"/>
                    <a:pt x="1811" y="32"/>
                  </a:cubicBezTo>
                  <a:lnTo>
                    <a:pt x="1743" y="66"/>
                  </a:lnTo>
                  <a:cubicBezTo>
                    <a:pt x="1735" y="70"/>
                    <a:pt x="1725" y="67"/>
                    <a:pt x="1721" y="59"/>
                  </a:cubicBezTo>
                  <a:cubicBezTo>
                    <a:pt x="1717" y="51"/>
                    <a:pt x="1720" y="42"/>
                    <a:pt x="1728" y="38"/>
                  </a:cubicBezTo>
                  <a:close/>
                </a:path>
              </a:pathLst>
            </a:custGeom>
            <a:solidFill>
              <a:srgbClr val="70AD47"/>
            </a:solidFill>
            <a:ln w="0" cap="flat">
              <a:solidFill>
                <a:srgbClr val="70AD4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7" name="Freeform 53">
              <a:extLst>
                <a:ext uri="{FF2B5EF4-FFF2-40B4-BE49-F238E27FC236}">
                  <a16:creationId xmlns:a16="http://schemas.microsoft.com/office/drawing/2014/main" id="{5CA8D33F-C7FA-4D1E-AFFD-D016AE75963C}"/>
                </a:ext>
              </a:extLst>
            </p:cNvPr>
            <p:cNvSpPr>
              <a:spLocks/>
            </p:cNvSpPr>
            <p:nvPr/>
          </p:nvSpPr>
          <p:spPr bwMode="auto">
            <a:xfrm>
              <a:off x="6075" y="3457"/>
              <a:ext cx="56" cy="44"/>
            </a:xfrm>
            <a:custGeom>
              <a:avLst/>
              <a:gdLst>
                <a:gd name="T0" fmla="*/ 56 w 56"/>
                <a:gd name="T1" fmla="*/ 44 h 44"/>
                <a:gd name="T2" fmla="*/ 0 w 56"/>
                <a:gd name="T3" fmla="*/ 44 h 44"/>
                <a:gd name="T4" fmla="*/ 33 w 56"/>
                <a:gd name="T5" fmla="*/ 0 h 44"/>
                <a:gd name="T6" fmla="*/ 56 w 56"/>
                <a:gd name="T7" fmla="*/ 44 h 44"/>
              </a:gdLst>
              <a:ahLst/>
              <a:cxnLst>
                <a:cxn ang="0">
                  <a:pos x="T0" y="T1"/>
                </a:cxn>
                <a:cxn ang="0">
                  <a:pos x="T2" y="T3"/>
                </a:cxn>
                <a:cxn ang="0">
                  <a:pos x="T4" y="T5"/>
                </a:cxn>
                <a:cxn ang="0">
                  <a:pos x="T6" y="T7"/>
                </a:cxn>
              </a:cxnLst>
              <a:rect l="0" t="0" r="r" b="b"/>
              <a:pathLst>
                <a:path w="56" h="44">
                  <a:moveTo>
                    <a:pt x="56" y="44"/>
                  </a:moveTo>
                  <a:lnTo>
                    <a:pt x="0" y="44"/>
                  </a:lnTo>
                  <a:lnTo>
                    <a:pt x="33" y="0"/>
                  </a:lnTo>
                  <a:lnTo>
                    <a:pt x="56" y="44"/>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Line 54">
              <a:extLst>
                <a:ext uri="{FF2B5EF4-FFF2-40B4-BE49-F238E27FC236}">
                  <a16:creationId xmlns:a16="http://schemas.microsoft.com/office/drawing/2014/main" id="{7DC721B2-D3EA-4357-A5F1-92F55CBBCBE3}"/>
                </a:ext>
              </a:extLst>
            </p:cNvPr>
            <p:cNvSpPr>
              <a:spLocks noChangeShapeType="1"/>
            </p:cNvSpPr>
            <p:nvPr/>
          </p:nvSpPr>
          <p:spPr bwMode="auto">
            <a:xfrm flipV="1">
              <a:off x="6186" y="3300"/>
              <a:ext cx="515" cy="256"/>
            </a:xfrm>
            <a:prstGeom prst="line">
              <a:avLst/>
            </a:prstGeom>
            <a:noFill/>
            <a:ln w="14288" cap="rnd">
              <a:solidFill>
                <a:srgbClr val="70AD4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9" name="Freeform 55">
              <a:extLst>
                <a:ext uri="{FF2B5EF4-FFF2-40B4-BE49-F238E27FC236}">
                  <a16:creationId xmlns:a16="http://schemas.microsoft.com/office/drawing/2014/main" id="{468327FB-8FCB-49CC-BC05-7CF8FF274FF7}"/>
                </a:ext>
              </a:extLst>
            </p:cNvPr>
            <p:cNvSpPr>
              <a:spLocks/>
            </p:cNvSpPr>
            <p:nvPr/>
          </p:nvSpPr>
          <p:spPr bwMode="auto">
            <a:xfrm>
              <a:off x="6684" y="3280"/>
              <a:ext cx="56" cy="44"/>
            </a:xfrm>
            <a:custGeom>
              <a:avLst/>
              <a:gdLst>
                <a:gd name="T0" fmla="*/ 0 w 56"/>
                <a:gd name="T1" fmla="*/ 0 h 44"/>
                <a:gd name="T2" fmla="*/ 56 w 56"/>
                <a:gd name="T3" fmla="*/ 0 h 44"/>
                <a:gd name="T4" fmla="*/ 23 w 56"/>
                <a:gd name="T5" fmla="*/ 44 h 44"/>
                <a:gd name="T6" fmla="*/ 0 w 56"/>
                <a:gd name="T7" fmla="*/ 0 h 44"/>
              </a:gdLst>
              <a:ahLst/>
              <a:cxnLst>
                <a:cxn ang="0">
                  <a:pos x="T0" y="T1"/>
                </a:cxn>
                <a:cxn ang="0">
                  <a:pos x="T2" y="T3"/>
                </a:cxn>
                <a:cxn ang="0">
                  <a:pos x="T4" y="T5"/>
                </a:cxn>
                <a:cxn ang="0">
                  <a:pos x="T6" y="T7"/>
                </a:cxn>
              </a:cxnLst>
              <a:rect l="0" t="0" r="r" b="b"/>
              <a:pathLst>
                <a:path w="56" h="44">
                  <a:moveTo>
                    <a:pt x="0" y="0"/>
                  </a:moveTo>
                  <a:lnTo>
                    <a:pt x="56" y="0"/>
                  </a:lnTo>
                  <a:lnTo>
                    <a:pt x="23" y="44"/>
                  </a:lnTo>
                  <a:lnTo>
                    <a:pt x="0" y="0"/>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Line 56">
              <a:extLst>
                <a:ext uri="{FF2B5EF4-FFF2-40B4-BE49-F238E27FC236}">
                  <a16:creationId xmlns:a16="http://schemas.microsoft.com/office/drawing/2014/main" id="{7FC064C5-E0D9-4865-98F1-98D51151C1DE}"/>
                </a:ext>
              </a:extLst>
            </p:cNvPr>
            <p:cNvSpPr>
              <a:spLocks noChangeShapeType="1"/>
            </p:cNvSpPr>
            <p:nvPr/>
          </p:nvSpPr>
          <p:spPr bwMode="auto">
            <a:xfrm>
              <a:off x="3533" y="2000"/>
              <a:ext cx="122" cy="1027"/>
            </a:xfrm>
            <a:prstGeom prst="line">
              <a:avLst/>
            </a:prstGeom>
            <a:noFill/>
            <a:ln w="14288"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Freeform 57">
              <a:extLst>
                <a:ext uri="{FF2B5EF4-FFF2-40B4-BE49-F238E27FC236}">
                  <a16:creationId xmlns:a16="http://schemas.microsoft.com/office/drawing/2014/main" id="{C9274735-4E16-470D-9153-85312D6358F0}"/>
                </a:ext>
              </a:extLst>
            </p:cNvPr>
            <p:cNvSpPr>
              <a:spLocks/>
            </p:cNvSpPr>
            <p:nvPr/>
          </p:nvSpPr>
          <p:spPr bwMode="auto">
            <a:xfrm>
              <a:off x="3509" y="1957"/>
              <a:ext cx="49" cy="52"/>
            </a:xfrm>
            <a:custGeom>
              <a:avLst/>
              <a:gdLst>
                <a:gd name="T0" fmla="*/ 0 w 49"/>
                <a:gd name="T1" fmla="*/ 52 h 52"/>
                <a:gd name="T2" fmla="*/ 19 w 49"/>
                <a:gd name="T3" fmla="*/ 0 h 52"/>
                <a:gd name="T4" fmla="*/ 49 w 49"/>
                <a:gd name="T5" fmla="*/ 46 h 52"/>
                <a:gd name="T6" fmla="*/ 0 w 49"/>
                <a:gd name="T7" fmla="*/ 52 h 52"/>
              </a:gdLst>
              <a:ahLst/>
              <a:cxnLst>
                <a:cxn ang="0">
                  <a:pos x="T0" y="T1"/>
                </a:cxn>
                <a:cxn ang="0">
                  <a:pos x="T2" y="T3"/>
                </a:cxn>
                <a:cxn ang="0">
                  <a:pos x="T4" y="T5"/>
                </a:cxn>
                <a:cxn ang="0">
                  <a:pos x="T6" y="T7"/>
                </a:cxn>
              </a:cxnLst>
              <a:rect l="0" t="0" r="r" b="b"/>
              <a:pathLst>
                <a:path w="49" h="52">
                  <a:moveTo>
                    <a:pt x="0" y="52"/>
                  </a:moveTo>
                  <a:lnTo>
                    <a:pt x="19" y="0"/>
                  </a:lnTo>
                  <a:lnTo>
                    <a:pt x="49" y="46"/>
                  </a:lnTo>
                  <a:lnTo>
                    <a:pt x="0"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06" name="Picture 58">
              <a:extLst>
                <a:ext uri="{FF2B5EF4-FFF2-40B4-BE49-F238E27FC236}">
                  <a16:creationId xmlns:a16="http://schemas.microsoft.com/office/drawing/2014/main" id="{E4AE08C0-47A8-46E9-BE90-829A075A85C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14" y="877"/>
              <a:ext cx="2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59">
              <a:extLst>
                <a:ext uri="{FF2B5EF4-FFF2-40B4-BE49-F238E27FC236}">
                  <a16:creationId xmlns:a16="http://schemas.microsoft.com/office/drawing/2014/main" id="{FE671FD3-A239-47A6-A5BB-EBE853BD5D6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14" y="877"/>
              <a:ext cx="2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Rectangle 60">
              <a:extLst>
                <a:ext uri="{FF2B5EF4-FFF2-40B4-BE49-F238E27FC236}">
                  <a16:creationId xmlns:a16="http://schemas.microsoft.com/office/drawing/2014/main" id="{1A6A4E4A-E27D-4380-AF01-5A4FA2CCE1D5}"/>
                </a:ext>
              </a:extLst>
            </p:cNvPr>
            <p:cNvSpPr>
              <a:spLocks noChangeArrowheads="1"/>
            </p:cNvSpPr>
            <p:nvPr/>
          </p:nvSpPr>
          <p:spPr bwMode="auto">
            <a:xfrm>
              <a:off x="6378" y="910"/>
              <a:ext cx="17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Calibri" panose="020F0502020204030204" pitchFamily="34" charset="0"/>
                </a:rPr>
                <a:t>TA2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6" name="Freeform 61">
              <a:extLst>
                <a:ext uri="{FF2B5EF4-FFF2-40B4-BE49-F238E27FC236}">
                  <a16:creationId xmlns:a16="http://schemas.microsoft.com/office/drawing/2014/main" id="{79CF960D-8FAB-4864-9D74-5A45A1A6A8CA}"/>
                </a:ext>
              </a:extLst>
            </p:cNvPr>
            <p:cNvSpPr>
              <a:spLocks noEditPoints="1"/>
            </p:cNvSpPr>
            <p:nvPr/>
          </p:nvSpPr>
          <p:spPr bwMode="auto">
            <a:xfrm>
              <a:off x="5431" y="1346"/>
              <a:ext cx="871" cy="802"/>
            </a:xfrm>
            <a:custGeom>
              <a:avLst/>
              <a:gdLst>
                <a:gd name="T0" fmla="*/ 2848 w 3020"/>
                <a:gd name="T1" fmla="*/ 182 h 2795"/>
                <a:gd name="T2" fmla="*/ 2827 w 3020"/>
                <a:gd name="T3" fmla="*/ 158 h 2795"/>
                <a:gd name="T4" fmla="*/ 2991 w 3020"/>
                <a:gd name="T5" fmla="*/ 6 h 2795"/>
                <a:gd name="T6" fmla="*/ 3013 w 3020"/>
                <a:gd name="T7" fmla="*/ 30 h 2795"/>
                <a:gd name="T8" fmla="*/ 2566 w 3020"/>
                <a:gd name="T9" fmla="*/ 442 h 2795"/>
                <a:gd name="T10" fmla="*/ 2545 w 3020"/>
                <a:gd name="T11" fmla="*/ 419 h 2795"/>
                <a:gd name="T12" fmla="*/ 2732 w 3020"/>
                <a:gd name="T13" fmla="*/ 268 h 2795"/>
                <a:gd name="T14" fmla="*/ 2449 w 3020"/>
                <a:gd name="T15" fmla="*/ 551 h 2795"/>
                <a:gd name="T16" fmla="*/ 2262 w 3020"/>
                <a:gd name="T17" fmla="*/ 702 h 2795"/>
                <a:gd name="T18" fmla="*/ 2427 w 3020"/>
                <a:gd name="T19" fmla="*/ 527 h 2795"/>
                <a:gd name="T20" fmla="*/ 2449 w 3020"/>
                <a:gd name="T21" fmla="*/ 551 h 2795"/>
                <a:gd name="T22" fmla="*/ 2003 w 3020"/>
                <a:gd name="T23" fmla="*/ 964 h 2795"/>
                <a:gd name="T24" fmla="*/ 1981 w 3020"/>
                <a:gd name="T25" fmla="*/ 940 h 2795"/>
                <a:gd name="T26" fmla="*/ 2168 w 3020"/>
                <a:gd name="T27" fmla="*/ 789 h 2795"/>
                <a:gd name="T28" fmla="*/ 1885 w 3020"/>
                <a:gd name="T29" fmla="*/ 1072 h 2795"/>
                <a:gd name="T30" fmla="*/ 1698 w 3020"/>
                <a:gd name="T31" fmla="*/ 1224 h 2795"/>
                <a:gd name="T32" fmla="*/ 1863 w 3020"/>
                <a:gd name="T33" fmla="*/ 1049 h 2795"/>
                <a:gd name="T34" fmla="*/ 1885 w 3020"/>
                <a:gd name="T35" fmla="*/ 1072 h 2795"/>
                <a:gd name="T36" fmla="*/ 1439 w 3020"/>
                <a:gd name="T37" fmla="*/ 1485 h 2795"/>
                <a:gd name="T38" fmla="*/ 1417 w 3020"/>
                <a:gd name="T39" fmla="*/ 1462 h 2795"/>
                <a:gd name="T40" fmla="*/ 1604 w 3020"/>
                <a:gd name="T41" fmla="*/ 1310 h 2795"/>
                <a:gd name="T42" fmla="*/ 1321 w 3020"/>
                <a:gd name="T43" fmla="*/ 1594 h 2795"/>
                <a:gd name="T44" fmla="*/ 1134 w 3020"/>
                <a:gd name="T45" fmla="*/ 1745 h 2795"/>
                <a:gd name="T46" fmla="*/ 1299 w 3020"/>
                <a:gd name="T47" fmla="*/ 1570 h 2795"/>
                <a:gd name="T48" fmla="*/ 1321 w 3020"/>
                <a:gd name="T49" fmla="*/ 1594 h 2795"/>
                <a:gd name="T50" fmla="*/ 875 w 3020"/>
                <a:gd name="T51" fmla="*/ 2007 h 2795"/>
                <a:gd name="T52" fmla="*/ 853 w 3020"/>
                <a:gd name="T53" fmla="*/ 1983 h 2795"/>
                <a:gd name="T54" fmla="*/ 1040 w 3020"/>
                <a:gd name="T55" fmla="*/ 1832 h 2795"/>
                <a:gd name="T56" fmla="*/ 757 w 3020"/>
                <a:gd name="T57" fmla="*/ 2115 h 2795"/>
                <a:gd name="T58" fmla="*/ 570 w 3020"/>
                <a:gd name="T59" fmla="*/ 2266 h 2795"/>
                <a:gd name="T60" fmla="*/ 736 w 3020"/>
                <a:gd name="T61" fmla="*/ 2092 h 2795"/>
                <a:gd name="T62" fmla="*/ 757 w 3020"/>
                <a:gd name="T63" fmla="*/ 2115 h 2795"/>
                <a:gd name="T64" fmla="*/ 311 w 3020"/>
                <a:gd name="T65" fmla="*/ 2528 h 2795"/>
                <a:gd name="T66" fmla="*/ 289 w 3020"/>
                <a:gd name="T67" fmla="*/ 2504 h 2795"/>
                <a:gd name="T68" fmla="*/ 476 w 3020"/>
                <a:gd name="T69" fmla="*/ 2353 h 2795"/>
                <a:gd name="T70" fmla="*/ 193 w 3020"/>
                <a:gd name="T71" fmla="*/ 2637 h 2795"/>
                <a:gd name="T72" fmla="*/ 6 w 3020"/>
                <a:gd name="T73" fmla="*/ 2788 h 2795"/>
                <a:gd name="T74" fmla="*/ 172 w 3020"/>
                <a:gd name="T75" fmla="*/ 2613 h 2795"/>
                <a:gd name="T76" fmla="*/ 193 w 3020"/>
                <a:gd name="T77" fmla="*/ 2637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20" h="2795">
                  <a:moveTo>
                    <a:pt x="3013" y="30"/>
                  </a:moveTo>
                  <a:lnTo>
                    <a:pt x="2848" y="182"/>
                  </a:lnTo>
                  <a:cubicBezTo>
                    <a:pt x="2842" y="188"/>
                    <a:pt x="2832" y="187"/>
                    <a:pt x="2826" y="181"/>
                  </a:cubicBezTo>
                  <a:cubicBezTo>
                    <a:pt x="2820" y="174"/>
                    <a:pt x="2820" y="164"/>
                    <a:pt x="2827" y="158"/>
                  </a:cubicBezTo>
                  <a:lnTo>
                    <a:pt x="2991" y="6"/>
                  </a:lnTo>
                  <a:lnTo>
                    <a:pt x="2991" y="6"/>
                  </a:lnTo>
                  <a:cubicBezTo>
                    <a:pt x="2998" y="0"/>
                    <a:pt x="3008" y="0"/>
                    <a:pt x="3014" y="7"/>
                  </a:cubicBezTo>
                  <a:cubicBezTo>
                    <a:pt x="3020" y="13"/>
                    <a:pt x="3019" y="24"/>
                    <a:pt x="3013" y="30"/>
                  </a:cubicBezTo>
                  <a:close/>
                  <a:moveTo>
                    <a:pt x="2731" y="290"/>
                  </a:moveTo>
                  <a:lnTo>
                    <a:pt x="2566" y="442"/>
                  </a:lnTo>
                  <a:cubicBezTo>
                    <a:pt x="2560" y="448"/>
                    <a:pt x="2550" y="448"/>
                    <a:pt x="2544" y="441"/>
                  </a:cubicBezTo>
                  <a:cubicBezTo>
                    <a:pt x="2538" y="435"/>
                    <a:pt x="2538" y="425"/>
                    <a:pt x="2545" y="419"/>
                  </a:cubicBezTo>
                  <a:lnTo>
                    <a:pt x="2709" y="267"/>
                  </a:lnTo>
                  <a:cubicBezTo>
                    <a:pt x="2716" y="261"/>
                    <a:pt x="2726" y="261"/>
                    <a:pt x="2732" y="268"/>
                  </a:cubicBezTo>
                  <a:cubicBezTo>
                    <a:pt x="2738" y="274"/>
                    <a:pt x="2737" y="284"/>
                    <a:pt x="2731" y="290"/>
                  </a:cubicBezTo>
                  <a:close/>
                  <a:moveTo>
                    <a:pt x="2449" y="551"/>
                  </a:moveTo>
                  <a:lnTo>
                    <a:pt x="2285" y="703"/>
                  </a:lnTo>
                  <a:cubicBezTo>
                    <a:pt x="2278" y="709"/>
                    <a:pt x="2268" y="709"/>
                    <a:pt x="2262" y="702"/>
                  </a:cubicBezTo>
                  <a:cubicBezTo>
                    <a:pt x="2256" y="696"/>
                    <a:pt x="2256" y="686"/>
                    <a:pt x="2263" y="680"/>
                  </a:cubicBezTo>
                  <a:lnTo>
                    <a:pt x="2427" y="527"/>
                  </a:lnTo>
                  <a:cubicBezTo>
                    <a:pt x="2434" y="521"/>
                    <a:pt x="2444" y="522"/>
                    <a:pt x="2450" y="528"/>
                  </a:cubicBezTo>
                  <a:cubicBezTo>
                    <a:pt x="2456" y="535"/>
                    <a:pt x="2455" y="545"/>
                    <a:pt x="2449" y="551"/>
                  </a:cubicBezTo>
                  <a:close/>
                  <a:moveTo>
                    <a:pt x="2167" y="812"/>
                  </a:moveTo>
                  <a:lnTo>
                    <a:pt x="2003" y="964"/>
                  </a:lnTo>
                  <a:cubicBezTo>
                    <a:pt x="1996" y="970"/>
                    <a:pt x="1986" y="969"/>
                    <a:pt x="1980" y="963"/>
                  </a:cubicBezTo>
                  <a:cubicBezTo>
                    <a:pt x="1974" y="956"/>
                    <a:pt x="1974" y="946"/>
                    <a:pt x="1981" y="940"/>
                  </a:cubicBezTo>
                  <a:lnTo>
                    <a:pt x="2145" y="788"/>
                  </a:lnTo>
                  <a:cubicBezTo>
                    <a:pt x="2152" y="782"/>
                    <a:pt x="2162" y="783"/>
                    <a:pt x="2168" y="789"/>
                  </a:cubicBezTo>
                  <a:cubicBezTo>
                    <a:pt x="2174" y="796"/>
                    <a:pt x="2174" y="806"/>
                    <a:pt x="2167" y="812"/>
                  </a:cubicBezTo>
                  <a:close/>
                  <a:moveTo>
                    <a:pt x="1885" y="1072"/>
                  </a:moveTo>
                  <a:lnTo>
                    <a:pt x="1721" y="1224"/>
                  </a:lnTo>
                  <a:cubicBezTo>
                    <a:pt x="1714" y="1230"/>
                    <a:pt x="1704" y="1230"/>
                    <a:pt x="1698" y="1224"/>
                  </a:cubicBezTo>
                  <a:cubicBezTo>
                    <a:pt x="1692" y="1217"/>
                    <a:pt x="1692" y="1207"/>
                    <a:pt x="1699" y="1201"/>
                  </a:cubicBezTo>
                  <a:lnTo>
                    <a:pt x="1863" y="1049"/>
                  </a:lnTo>
                  <a:cubicBezTo>
                    <a:pt x="1870" y="1043"/>
                    <a:pt x="1880" y="1043"/>
                    <a:pt x="1886" y="1050"/>
                  </a:cubicBezTo>
                  <a:cubicBezTo>
                    <a:pt x="1892" y="1056"/>
                    <a:pt x="1892" y="1066"/>
                    <a:pt x="1885" y="1072"/>
                  </a:cubicBezTo>
                  <a:close/>
                  <a:moveTo>
                    <a:pt x="1603" y="1333"/>
                  </a:moveTo>
                  <a:lnTo>
                    <a:pt x="1439" y="1485"/>
                  </a:lnTo>
                  <a:cubicBezTo>
                    <a:pt x="1432" y="1491"/>
                    <a:pt x="1422" y="1491"/>
                    <a:pt x="1416" y="1484"/>
                  </a:cubicBezTo>
                  <a:cubicBezTo>
                    <a:pt x="1410" y="1478"/>
                    <a:pt x="1410" y="1468"/>
                    <a:pt x="1417" y="1462"/>
                  </a:cubicBezTo>
                  <a:lnTo>
                    <a:pt x="1581" y="1310"/>
                  </a:lnTo>
                  <a:cubicBezTo>
                    <a:pt x="1588" y="1304"/>
                    <a:pt x="1598" y="1304"/>
                    <a:pt x="1604" y="1310"/>
                  </a:cubicBezTo>
                  <a:cubicBezTo>
                    <a:pt x="1610" y="1317"/>
                    <a:pt x="1610" y="1327"/>
                    <a:pt x="1603" y="1333"/>
                  </a:cubicBezTo>
                  <a:close/>
                  <a:moveTo>
                    <a:pt x="1321" y="1594"/>
                  </a:moveTo>
                  <a:lnTo>
                    <a:pt x="1157" y="1746"/>
                  </a:lnTo>
                  <a:cubicBezTo>
                    <a:pt x="1150" y="1752"/>
                    <a:pt x="1140" y="1751"/>
                    <a:pt x="1134" y="1745"/>
                  </a:cubicBezTo>
                  <a:cubicBezTo>
                    <a:pt x="1128" y="1738"/>
                    <a:pt x="1129" y="1728"/>
                    <a:pt x="1135" y="1722"/>
                  </a:cubicBezTo>
                  <a:lnTo>
                    <a:pt x="1299" y="1570"/>
                  </a:lnTo>
                  <a:cubicBezTo>
                    <a:pt x="1306" y="1564"/>
                    <a:pt x="1316" y="1565"/>
                    <a:pt x="1322" y="1571"/>
                  </a:cubicBezTo>
                  <a:cubicBezTo>
                    <a:pt x="1328" y="1578"/>
                    <a:pt x="1328" y="1588"/>
                    <a:pt x="1321" y="1594"/>
                  </a:cubicBezTo>
                  <a:close/>
                  <a:moveTo>
                    <a:pt x="1039" y="1854"/>
                  </a:moveTo>
                  <a:lnTo>
                    <a:pt x="875" y="2007"/>
                  </a:lnTo>
                  <a:cubicBezTo>
                    <a:pt x="868" y="2013"/>
                    <a:pt x="858" y="2012"/>
                    <a:pt x="852" y="2006"/>
                  </a:cubicBezTo>
                  <a:cubicBezTo>
                    <a:pt x="846" y="1999"/>
                    <a:pt x="847" y="1989"/>
                    <a:pt x="853" y="1983"/>
                  </a:cubicBezTo>
                  <a:lnTo>
                    <a:pt x="1018" y="1831"/>
                  </a:lnTo>
                  <a:cubicBezTo>
                    <a:pt x="1024" y="1825"/>
                    <a:pt x="1034" y="1825"/>
                    <a:pt x="1040" y="1832"/>
                  </a:cubicBezTo>
                  <a:cubicBezTo>
                    <a:pt x="1046" y="1838"/>
                    <a:pt x="1046" y="1848"/>
                    <a:pt x="1039" y="1854"/>
                  </a:cubicBezTo>
                  <a:close/>
                  <a:moveTo>
                    <a:pt x="757" y="2115"/>
                  </a:moveTo>
                  <a:lnTo>
                    <a:pt x="593" y="2267"/>
                  </a:lnTo>
                  <a:cubicBezTo>
                    <a:pt x="586" y="2273"/>
                    <a:pt x="576" y="2273"/>
                    <a:pt x="570" y="2266"/>
                  </a:cubicBezTo>
                  <a:cubicBezTo>
                    <a:pt x="564" y="2260"/>
                    <a:pt x="565" y="2250"/>
                    <a:pt x="571" y="2244"/>
                  </a:cubicBezTo>
                  <a:lnTo>
                    <a:pt x="736" y="2092"/>
                  </a:lnTo>
                  <a:cubicBezTo>
                    <a:pt x="742" y="2086"/>
                    <a:pt x="752" y="2086"/>
                    <a:pt x="758" y="2093"/>
                  </a:cubicBezTo>
                  <a:cubicBezTo>
                    <a:pt x="764" y="2099"/>
                    <a:pt x="764" y="2109"/>
                    <a:pt x="757" y="2115"/>
                  </a:cubicBezTo>
                  <a:close/>
                  <a:moveTo>
                    <a:pt x="475" y="2376"/>
                  </a:moveTo>
                  <a:lnTo>
                    <a:pt x="311" y="2528"/>
                  </a:lnTo>
                  <a:cubicBezTo>
                    <a:pt x="304" y="2534"/>
                    <a:pt x="294" y="2534"/>
                    <a:pt x="288" y="2527"/>
                  </a:cubicBezTo>
                  <a:cubicBezTo>
                    <a:pt x="282" y="2521"/>
                    <a:pt x="283" y="2510"/>
                    <a:pt x="289" y="2504"/>
                  </a:cubicBezTo>
                  <a:lnTo>
                    <a:pt x="454" y="2352"/>
                  </a:lnTo>
                  <a:cubicBezTo>
                    <a:pt x="460" y="2346"/>
                    <a:pt x="470" y="2347"/>
                    <a:pt x="476" y="2353"/>
                  </a:cubicBezTo>
                  <a:cubicBezTo>
                    <a:pt x="482" y="2360"/>
                    <a:pt x="482" y="2370"/>
                    <a:pt x="475" y="2376"/>
                  </a:cubicBezTo>
                  <a:close/>
                  <a:moveTo>
                    <a:pt x="193" y="2637"/>
                  </a:moveTo>
                  <a:lnTo>
                    <a:pt x="29" y="2789"/>
                  </a:lnTo>
                  <a:cubicBezTo>
                    <a:pt x="22" y="2795"/>
                    <a:pt x="12" y="2794"/>
                    <a:pt x="6" y="2788"/>
                  </a:cubicBezTo>
                  <a:cubicBezTo>
                    <a:pt x="0" y="2781"/>
                    <a:pt x="1" y="2771"/>
                    <a:pt x="7" y="2765"/>
                  </a:cubicBezTo>
                  <a:lnTo>
                    <a:pt x="172" y="2613"/>
                  </a:lnTo>
                  <a:cubicBezTo>
                    <a:pt x="178" y="2607"/>
                    <a:pt x="188" y="2607"/>
                    <a:pt x="194" y="2614"/>
                  </a:cubicBezTo>
                  <a:cubicBezTo>
                    <a:pt x="200" y="2620"/>
                    <a:pt x="200" y="2631"/>
                    <a:pt x="193" y="2637"/>
                  </a:cubicBezTo>
                  <a:close/>
                </a:path>
              </a:pathLst>
            </a:custGeom>
            <a:solidFill>
              <a:srgbClr val="70AD47"/>
            </a:solidFill>
            <a:ln w="0" cap="flat">
              <a:solidFill>
                <a:srgbClr val="70AD4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7" name="Freeform 62">
              <a:extLst>
                <a:ext uri="{FF2B5EF4-FFF2-40B4-BE49-F238E27FC236}">
                  <a16:creationId xmlns:a16="http://schemas.microsoft.com/office/drawing/2014/main" id="{330C761C-6086-445F-813C-793CDB3FC771}"/>
                </a:ext>
              </a:extLst>
            </p:cNvPr>
            <p:cNvSpPr>
              <a:spLocks/>
            </p:cNvSpPr>
            <p:nvPr/>
          </p:nvSpPr>
          <p:spPr bwMode="auto">
            <a:xfrm>
              <a:off x="5378" y="2144"/>
              <a:ext cx="54" cy="52"/>
            </a:xfrm>
            <a:custGeom>
              <a:avLst/>
              <a:gdLst>
                <a:gd name="T0" fmla="*/ 54 w 54"/>
                <a:gd name="T1" fmla="*/ 37 h 52"/>
                <a:gd name="T2" fmla="*/ 0 w 54"/>
                <a:gd name="T3" fmla="*/ 52 h 52"/>
                <a:gd name="T4" fmla="*/ 20 w 54"/>
                <a:gd name="T5" fmla="*/ 0 h 52"/>
                <a:gd name="T6" fmla="*/ 54 w 54"/>
                <a:gd name="T7" fmla="*/ 37 h 52"/>
              </a:gdLst>
              <a:ahLst/>
              <a:cxnLst>
                <a:cxn ang="0">
                  <a:pos x="T0" y="T1"/>
                </a:cxn>
                <a:cxn ang="0">
                  <a:pos x="T2" y="T3"/>
                </a:cxn>
                <a:cxn ang="0">
                  <a:pos x="T4" y="T5"/>
                </a:cxn>
                <a:cxn ang="0">
                  <a:pos x="T6" y="T7"/>
                </a:cxn>
              </a:cxnLst>
              <a:rect l="0" t="0" r="r" b="b"/>
              <a:pathLst>
                <a:path w="54" h="52">
                  <a:moveTo>
                    <a:pt x="54" y="37"/>
                  </a:moveTo>
                  <a:lnTo>
                    <a:pt x="0" y="52"/>
                  </a:lnTo>
                  <a:lnTo>
                    <a:pt x="20" y="0"/>
                  </a:lnTo>
                  <a:lnTo>
                    <a:pt x="54" y="37"/>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8" name="Line 63">
              <a:extLst>
                <a:ext uri="{FF2B5EF4-FFF2-40B4-BE49-F238E27FC236}">
                  <a16:creationId xmlns:a16="http://schemas.microsoft.com/office/drawing/2014/main" id="{B9201D4B-265A-4C1E-98A6-0A0A7CD6453B}"/>
                </a:ext>
              </a:extLst>
            </p:cNvPr>
            <p:cNvSpPr>
              <a:spLocks noChangeShapeType="1"/>
            </p:cNvSpPr>
            <p:nvPr/>
          </p:nvSpPr>
          <p:spPr bwMode="auto">
            <a:xfrm flipH="1">
              <a:off x="3860" y="2497"/>
              <a:ext cx="846" cy="337"/>
            </a:xfrm>
            <a:prstGeom prst="line">
              <a:avLst/>
            </a:prstGeom>
            <a:noFill/>
            <a:ln w="14288" cap="rnd">
              <a:solidFill>
                <a:srgbClr val="70AD4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9" name="Freeform 64">
              <a:extLst>
                <a:ext uri="{FF2B5EF4-FFF2-40B4-BE49-F238E27FC236}">
                  <a16:creationId xmlns:a16="http://schemas.microsoft.com/office/drawing/2014/main" id="{25F39EC0-70D6-460C-9643-D7CABCE998CA}"/>
                </a:ext>
              </a:extLst>
            </p:cNvPr>
            <p:cNvSpPr>
              <a:spLocks/>
            </p:cNvSpPr>
            <p:nvPr/>
          </p:nvSpPr>
          <p:spPr bwMode="auto">
            <a:xfrm>
              <a:off x="4691" y="2476"/>
              <a:ext cx="55" cy="46"/>
            </a:xfrm>
            <a:custGeom>
              <a:avLst/>
              <a:gdLst>
                <a:gd name="T0" fmla="*/ 0 w 55"/>
                <a:gd name="T1" fmla="*/ 0 h 46"/>
                <a:gd name="T2" fmla="*/ 55 w 55"/>
                <a:gd name="T3" fmla="*/ 5 h 46"/>
                <a:gd name="T4" fmla="*/ 19 w 55"/>
                <a:gd name="T5" fmla="*/ 46 h 46"/>
                <a:gd name="T6" fmla="*/ 0 w 55"/>
                <a:gd name="T7" fmla="*/ 0 h 46"/>
              </a:gdLst>
              <a:ahLst/>
              <a:cxnLst>
                <a:cxn ang="0">
                  <a:pos x="T0" y="T1"/>
                </a:cxn>
                <a:cxn ang="0">
                  <a:pos x="T2" y="T3"/>
                </a:cxn>
                <a:cxn ang="0">
                  <a:pos x="T4" y="T5"/>
                </a:cxn>
                <a:cxn ang="0">
                  <a:pos x="T6" y="T7"/>
                </a:cxn>
              </a:cxnLst>
              <a:rect l="0" t="0" r="r" b="b"/>
              <a:pathLst>
                <a:path w="55" h="46">
                  <a:moveTo>
                    <a:pt x="0" y="0"/>
                  </a:moveTo>
                  <a:lnTo>
                    <a:pt x="55" y="5"/>
                  </a:lnTo>
                  <a:lnTo>
                    <a:pt x="19" y="46"/>
                  </a:lnTo>
                  <a:lnTo>
                    <a:pt x="0" y="0"/>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Freeform 65">
              <a:extLst>
                <a:ext uri="{FF2B5EF4-FFF2-40B4-BE49-F238E27FC236}">
                  <a16:creationId xmlns:a16="http://schemas.microsoft.com/office/drawing/2014/main" id="{073903D1-14A7-47EB-9AAA-E210EFA5BFB1}"/>
                </a:ext>
              </a:extLst>
            </p:cNvPr>
            <p:cNvSpPr>
              <a:spLocks noEditPoints="1"/>
            </p:cNvSpPr>
            <p:nvPr/>
          </p:nvSpPr>
          <p:spPr bwMode="auto">
            <a:xfrm>
              <a:off x="3990" y="2559"/>
              <a:ext cx="789" cy="323"/>
            </a:xfrm>
            <a:custGeom>
              <a:avLst/>
              <a:gdLst>
                <a:gd name="T0" fmla="*/ 2725 w 2737"/>
                <a:gd name="T1" fmla="*/ 33 h 1125"/>
                <a:gd name="T2" fmla="*/ 2517 w 2737"/>
                <a:gd name="T3" fmla="*/ 116 h 1125"/>
                <a:gd name="T4" fmla="*/ 2496 w 2737"/>
                <a:gd name="T5" fmla="*/ 108 h 1125"/>
                <a:gd name="T6" fmla="*/ 2505 w 2737"/>
                <a:gd name="T7" fmla="*/ 87 h 1125"/>
                <a:gd name="T8" fmla="*/ 2713 w 2737"/>
                <a:gd name="T9" fmla="*/ 3 h 1125"/>
                <a:gd name="T10" fmla="*/ 2734 w 2737"/>
                <a:gd name="T11" fmla="*/ 12 h 1125"/>
                <a:gd name="T12" fmla="*/ 2725 w 2737"/>
                <a:gd name="T13" fmla="*/ 33 h 1125"/>
                <a:gd name="T14" fmla="*/ 2369 w 2737"/>
                <a:gd name="T15" fmla="*/ 176 h 1125"/>
                <a:gd name="T16" fmla="*/ 2161 w 2737"/>
                <a:gd name="T17" fmla="*/ 260 h 1125"/>
                <a:gd name="T18" fmla="*/ 2140 w 2737"/>
                <a:gd name="T19" fmla="*/ 251 h 1125"/>
                <a:gd name="T20" fmla="*/ 2149 w 2737"/>
                <a:gd name="T21" fmla="*/ 230 h 1125"/>
                <a:gd name="T22" fmla="*/ 2357 w 2737"/>
                <a:gd name="T23" fmla="*/ 147 h 1125"/>
                <a:gd name="T24" fmla="*/ 2378 w 2737"/>
                <a:gd name="T25" fmla="*/ 155 h 1125"/>
                <a:gd name="T26" fmla="*/ 2369 w 2737"/>
                <a:gd name="T27" fmla="*/ 176 h 1125"/>
                <a:gd name="T28" fmla="*/ 2013 w 2737"/>
                <a:gd name="T29" fmla="*/ 320 h 1125"/>
                <a:gd name="T30" fmla="*/ 1805 w 2737"/>
                <a:gd name="T31" fmla="*/ 404 h 1125"/>
                <a:gd name="T32" fmla="*/ 1784 w 2737"/>
                <a:gd name="T33" fmla="*/ 395 h 1125"/>
                <a:gd name="T34" fmla="*/ 1793 w 2737"/>
                <a:gd name="T35" fmla="*/ 374 h 1125"/>
                <a:gd name="T36" fmla="*/ 2001 w 2737"/>
                <a:gd name="T37" fmla="*/ 290 h 1125"/>
                <a:gd name="T38" fmla="*/ 2022 w 2737"/>
                <a:gd name="T39" fmla="*/ 299 h 1125"/>
                <a:gd name="T40" fmla="*/ 2013 w 2737"/>
                <a:gd name="T41" fmla="*/ 320 h 1125"/>
                <a:gd name="T42" fmla="*/ 1657 w 2737"/>
                <a:gd name="T43" fmla="*/ 463 h 1125"/>
                <a:gd name="T44" fmla="*/ 1449 w 2737"/>
                <a:gd name="T45" fmla="*/ 547 h 1125"/>
                <a:gd name="T46" fmla="*/ 1428 w 2737"/>
                <a:gd name="T47" fmla="*/ 538 h 1125"/>
                <a:gd name="T48" fmla="*/ 1437 w 2737"/>
                <a:gd name="T49" fmla="*/ 518 h 1125"/>
                <a:gd name="T50" fmla="*/ 1645 w 2737"/>
                <a:gd name="T51" fmla="*/ 434 h 1125"/>
                <a:gd name="T52" fmla="*/ 1665 w 2737"/>
                <a:gd name="T53" fmla="*/ 443 h 1125"/>
                <a:gd name="T54" fmla="*/ 1657 w 2737"/>
                <a:gd name="T55" fmla="*/ 463 h 1125"/>
                <a:gd name="T56" fmla="*/ 1300 w 2737"/>
                <a:gd name="T57" fmla="*/ 607 h 1125"/>
                <a:gd name="T58" fmla="*/ 1093 w 2737"/>
                <a:gd name="T59" fmla="*/ 691 h 1125"/>
                <a:gd name="T60" fmla="*/ 1072 w 2737"/>
                <a:gd name="T61" fmla="*/ 682 h 1125"/>
                <a:gd name="T62" fmla="*/ 1081 w 2737"/>
                <a:gd name="T63" fmla="*/ 661 h 1125"/>
                <a:gd name="T64" fmla="*/ 1288 w 2737"/>
                <a:gd name="T65" fmla="*/ 577 h 1125"/>
                <a:gd name="T66" fmla="*/ 1309 w 2737"/>
                <a:gd name="T67" fmla="*/ 586 h 1125"/>
                <a:gd name="T68" fmla="*/ 1300 w 2737"/>
                <a:gd name="T69" fmla="*/ 607 h 1125"/>
                <a:gd name="T70" fmla="*/ 944 w 2737"/>
                <a:gd name="T71" fmla="*/ 751 h 1125"/>
                <a:gd name="T72" fmla="*/ 737 w 2737"/>
                <a:gd name="T73" fmla="*/ 834 h 1125"/>
                <a:gd name="T74" fmla="*/ 716 w 2737"/>
                <a:gd name="T75" fmla="*/ 826 h 1125"/>
                <a:gd name="T76" fmla="*/ 725 w 2737"/>
                <a:gd name="T77" fmla="*/ 805 h 1125"/>
                <a:gd name="T78" fmla="*/ 932 w 2737"/>
                <a:gd name="T79" fmla="*/ 721 h 1125"/>
                <a:gd name="T80" fmla="*/ 953 w 2737"/>
                <a:gd name="T81" fmla="*/ 730 h 1125"/>
                <a:gd name="T82" fmla="*/ 944 w 2737"/>
                <a:gd name="T83" fmla="*/ 751 h 1125"/>
                <a:gd name="T84" fmla="*/ 588 w 2737"/>
                <a:gd name="T85" fmla="*/ 894 h 1125"/>
                <a:gd name="T86" fmla="*/ 380 w 2737"/>
                <a:gd name="T87" fmla="*/ 978 h 1125"/>
                <a:gd name="T88" fmla="*/ 360 w 2737"/>
                <a:gd name="T89" fmla="*/ 969 h 1125"/>
                <a:gd name="T90" fmla="*/ 368 w 2737"/>
                <a:gd name="T91" fmla="*/ 948 h 1125"/>
                <a:gd name="T92" fmla="*/ 576 w 2737"/>
                <a:gd name="T93" fmla="*/ 865 h 1125"/>
                <a:gd name="T94" fmla="*/ 597 w 2737"/>
                <a:gd name="T95" fmla="*/ 873 h 1125"/>
                <a:gd name="T96" fmla="*/ 588 w 2737"/>
                <a:gd name="T97" fmla="*/ 894 h 1125"/>
                <a:gd name="T98" fmla="*/ 232 w 2737"/>
                <a:gd name="T99" fmla="*/ 1038 h 1125"/>
                <a:gd name="T100" fmla="*/ 24 w 2737"/>
                <a:gd name="T101" fmla="*/ 1122 h 1125"/>
                <a:gd name="T102" fmla="*/ 3 w 2737"/>
                <a:gd name="T103" fmla="*/ 1113 h 1125"/>
                <a:gd name="T104" fmla="*/ 12 w 2737"/>
                <a:gd name="T105" fmla="*/ 1092 h 1125"/>
                <a:gd name="T106" fmla="*/ 220 w 2737"/>
                <a:gd name="T107" fmla="*/ 1008 h 1125"/>
                <a:gd name="T108" fmla="*/ 241 w 2737"/>
                <a:gd name="T109" fmla="*/ 1017 h 1125"/>
                <a:gd name="T110" fmla="*/ 232 w 2737"/>
                <a:gd name="T111" fmla="*/ 1038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37" h="1125">
                  <a:moveTo>
                    <a:pt x="2725" y="33"/>
                  </a:moveTo>
                  <a:lnTo>
                    <a:pt x="2517" y="116"/>
                  </a:lnTo>
                  <a:cubicBezTo>
                    <a:pt x="2509" y="120"/>
                    <a:pt x="2500" y="116"/>
                    <a:pt x="2496" y="108"/>
                  </a:cubicBezTo>
                  <a:cubicBezTo>
                    <a:pt x="2493" y="99"/>
                    <a:pt x="2497" y="90"/>
                    <a:pt x="2505" y="87"/>
                  </a:cubicBezTo>
                  <a:lnTo>
                    <a:pt x="2713" y="3"/>
                  </a:lnTo>
                  <a:cubicBezTo>
                    <a:pt x="2721" y="0"/>
                    <a:pt x="2731" y="4"/>
                    <a:pt x="2734" y="12"/>
                  </a:cubicBezTo>
                  <a:cubicBezTo>
                    <a:pt x="2737" y="20"/>
                    <a:pt x="2733" y="29"/>
                    <a:pt x="2725" y="33"/>
                  </a:cubicBezTo>
                  <a:close/>
                  <a:moveTo>
                    <a:pt x="2369" y="176"/>
                  </a:moveTo>
                  <a:lnTo>
                    <a:pt x="2161" y="260"/>
                  </a:lnTo>
                  <a:cubicBezTo>
                    <a:pt x="2153" y="263"/>
                    <a:pt x="2144" y="259"/>
                    <a:pt x="2140" y="251"/>
                  </a:cubicBezTo>
                  <a:cubicBezTo>
                    <a:pt x="2137" y="243"/>
                    <a:pt x="2141" y="234"/>
                    <a:pt x="2149" y="230"/>
                  </a:cubicBezTo>
                  <a:lnTo>
                    <a:pt x="2357" y="147"/>
                  </a:lnTo>
                  <a:cubicBezTo>
                    <a:pt x="2365" y="143"/>
                    <a:pt x="2374" y="147"/>
                    <a:pt x="2378" y="155"/>
                  </a:cubicBezTo>
                  <a:cubicBezTo>
                    <a:pt x="2381" y="164"/>
                    <a:pt x="2377" y="173"/>
                    <a:pt x="2369" y="176"/>
                  </a:cubicBezTo>
                  <a:close/>
                  <a:moveTo>
                    <a:pt x="2013" y="320"/>
                  </a:moveTo>
                  <a:lnTo>
                    <a:pt x="1805" y="404"/>
                  </a:lnTo>
                  <a:cubicBezTo>
                    <a:pt x="1797" y="407"/>
                    <a:pt x="1787" y="403"/>
                    <a:pt x="1784" y="395"/>
                  </a:cubicBezTo>
                  <a:cubicBezTo>
                    <a:pt x="1781" y="387"/>
                    <a:pt x="1785" y="377"/>
                    <a:pt x="1793" y="374"/>
                  </a:cubicBezTo>
                  <a:lnTo>
                    <a:pt x="2001" y="290"/>
                  </a:lnTo>
                  <a:cubicBezTo>
                    <a:pt x="2009" y="287"/>
                    <a:pt x="2018" y="291"/>
                    <a:pt x="2022" y="299"/>
                  </a:cubicBezTo>
                  <a:cubicBezTo>
                    <a:pt x="2025" y="307"/>
                    <a:pt x="2021" y="317"/>
                    <a:pt x="2013" y="320"/>
                  </a:cubicBezTo>
                  <a:close/>
                  <a:moveTo>
                    <a:pt x="1657" y="463"/>
                  </a:moveTo>
                  <a:lnTo>
                    <a:pt x="1449" y="547"/>
                  </a:lnTo>
                  <a:cubicBezTo>
                    <a:pt x="1441" y="551"/>
                    <a:pt x="1431" y="547"/>
                    <a:pt x="1428" y="538"/>
                  </a:cubicBezTo>
                  <a:cubicBezTo>
                    <a:pt x="1425" y="530"/>
                    <a:pt x="1429" y="521"/>
                    <a:pt x="1437" y="518"/>
                  </a:cubicBezTo>
                  <a:lnTo>
                    <a:pt x="1645" y="434"/>
                  </a:lnTo>
                  <a:cubicBezTo>
                    <a:pt x="1653" y="430"/>
                    <a:pt x="1662" y="434"/>
                    <a:pt x="1665" y="443"/>
                  </a:cubicBezTo>
                  <a:cubicBezTo>
                    <a:pt x="1669" y="451"/>
                    <a:pt x="1665" y="460"/>
                    <a:pt x="1657" y="463"/>
                  </a:cubicBezTo>
                  <a:close/>
                  <a:moveTo>
                    <a:pt x="1300" y="607"/>
                  </a:moveTo>
                  <a:lnTo>
                    <a:pt x="1093" y="691"/>
                  </a:lnTo>
                  <a:cubicBezTo>
                    <a:pt x="1085" y="694"/>
                    <a:pt x="1075" y="690"/>
                    <a:pt x="1072" y="682"/>
                  </a:cubicBezTo>
                  <a:cubicBezTo>
                    <a:pt x="1069" y="674"/>
                    <a:pt x="1073" y="664"/>
                    <a:pt x="1081" y="661"/>
                  </a:cubicBezTo>
                  <a:lnTo>
                    <a:pt x="1288" y="577"/>
                  </a:lnTo>
                  <a:cubicBezTo>
                    <a:pt x="1297" y="574"/>
                    <a:pt x="1306" y="578"/>
                    <a:pt x="1309" y="586"/>
                  </a:cubicBezTo>
                  <a:cubicBezTo>
                    <a:pt x="1313" y="594"/>
                    <a:pt x="1309" y="604"/>
                    <a:pt x="1300" y="607"/>
                  </a:cubicBezTo>
                  <a:close/>
                  <a:moveTo>
                    <a:pt x="944" y="751"/>
                  </a:moveTo>
                  <a:lnTo>
                    <a:pt x="737" y="834"/>
                  </a:lnTo>
                  <a:cubicBezTo>
                    <a:pt x="728" y="838"/>
                    <a:pt x="719" y="834"/>
                    <a:pt x="716" y="826"/>
                  </a:cubicBezTo>
                  <a:cubicBezTo>
                    <a:pt x="712" y="817"/>
                    <a:pt x="716" y="808"/>
                    <a:pt x="725" y="805"/>
                  </a:cubicBezTo>
                  <a:lnTo>
                    <a:pt x="932" y="721"/>
                  </a:lnTo>
                  <a:cubicBezTo>
                    <a:pt x="941" y="718"/>
                    <a:pt x="950" y="722"/>
                    <a:pt x="953" y="730"/>
                  </a:cubicBezTo>
                  <a:cubicBezTo>
                    <a:pt x="956" y="738"/>
                    <a:pt x="953" y="747"/>
                    <a:pt x="944" y="751"/>
                  </a:cubicBezTo>
                  <a:close/>
                  <a:moveTo>
                    <a:pt x="588" y="894"/>
                  </a:moveTo>
                  <a:lnTo>
                    <a:pt x="380" y="978"/>
                  </a:lnTo>
                  <a:cubicBezTo>
                    <a:pt x="372" y="981"/>
                    <a:pt x="363" y="977"/>
                    <a:pt x="360" y="969"/>
                  </a:cubicBezTo>
                  <a:cubicBezTo>
                    <a:pt x="356" y="961"/>
                    <a:pt x="360" y="952"/>
                    <a:pt x="368" y="948"/>
                  </a:cubicBezTo>
                  <a:lnTo>
                    <a:pt x="576" y="865"/>
                  </a:lnTo>
                  <a:cubicBezTo>
                    <a:pt x="584" y="861"/>
                    <a:pt x="594" y="865"/>
                    <a:pt x="597" y="873"/>
                  </a:cubicBezTo>
                  <a:cubicBezTo>
                    <a:pt x="600" y="882"/>
                    <a:pt x="596" y="891"/>
                    <a:pt x="588" y="894"/>
                  </a:cubicBezTo>
                  <a:close/>
                  <a:moveTo>
                    <a:pt x="232" y="1038"/>
                  </a:moveTo>
                  <a:lnTo>
                    <a:pt x="24" y="1122"/>
                  </a:lnTo>
                  <a:cubicBezTo>
                    <a:pt x="16" y="1125"/>
                    <a:pt x="7" y="1121"/>
                    <a:pt x="3" y="1113"/>
                  </a:cubicBezTo>
                  <a:cubicBezTo>
                    <a:pt x="0" y="1105"/>
                    <a:pt x="4" y="1095"/>
                    <a:pt x="12" y="1092"/>
                  </a:cubicBezTo>
                  <a:lnTo>
                    <a:pt x="220" y="1008"/>
                  </a:lnTo>
                  <a:cubicBezTo>
                    <a:pt x="228" y="1005"/>
                    <a:pt x="238" y="1009"/>
                    <a:pt x="241" y="1017"/>
                  </a:cubicBezTo>
                  <a:cubicBezTo>
                    <a:pt x="244" y="1025"/>
                    <a:pt x="240" y="1035"/>
                    <a:pt x="232" y="1038"/>
                  </a:cubicBezTo>
                  <a:close/>
                </a:path>
              </a:pathLst>
            </a:custGeom>
            <a:solidFill>
              <a:srgbClr val="70AD47"/>
            </a:solidFill>
            <a:ln w="0" cap="flat">
              <a:solidFill>
                <a:srgbClr val="70AD47"/>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4" name="Freeform 66">
              <a:extLst>
                <a:ext uri="{FF2B5EF4-FFF2-40B4-BE49-F238E27FC236}">
                  <a16:creationId xmlns:a16="http://schemas.microsoft.com/office/drawing/2014/main" id="{8DFF0629-B9F5-4FB1-A40F-A97D817A7F92}"/>
                </a:ext>
              </a:extLst>
            </p:cNvPr>
            <p:cNvSpPr>
              <a:spLocks/>
            </p:cNvSpPr>
            <p:nvPr/>
          </p:nvSpPr>
          <p:spPr bwMode="auto">
            <a:xfrm>
              <a:off x="3916" y="2867"/>
              <a:ext cx="55" cy="46"/>
            </a:xfrm>
            <a:custGeom>
              <a:avLst/>
              <a:gdLst>
                <a:gd name="T0" fmla="*/ 55 w 55"/>
                <a:gd name="T1" fmla="*/ 46 h 46"/>
                <a:gd name="T2" fmla="*/ 0 w 55"/>
                <a:gd name="T3" fmla="*/ 41 h 46"/>
                <a:gd name="T4" fmla="*/ 36 w 55"/>
                <a:gd name="T5" fmla="*/ 0 h 46"/>
                <a:gd name="T6" fmla="*/ 55 w 55"/>
                <a:gd name="T7" fmla="*/ 46 h 46"/>
              </a:gdLst>
              <a:ahLst/>
              <a:cxnLst>
                <a:cxn ang="0">
                  <a:pos x="T0" y="T1"/>
                </a:cxn>
                <a:cxn ang="0">
                  <a:pos x="T2" y="T3"/>
                </a:cxn>
                <a:cxn ang="0">
                  <a:pos x="T4" y="T5"/>
                </a:cxn>
                <a:cxn ang="0">
                  <a:pos x="T6" y="T7"/>
                </a:cxn>
              </a:cxnLst>
              <a:rect l="0" t="0" r="r" b="b"/>
              <a:pathLst>
                <a:path w="55" h="46">
                  <a:moveTo>
                    <a:pt x="55" y="46"/>
                  </a:moveTo>
                  <a:lnTo>
                    <a:pt x="0" y="41"/>
                  </a:lnTo>
                  <a:lnTo>
                    <a:pt x="36" y="0"/>
                  </a:lnTo>
                  <a:lnTo>
                    <a:pt x="55" y="46"/>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Line 69">
              <a:extLst>
                <a:ext uri="{FF2B5EF4-FFF2-40B4-BE49-F238E27FC236}">
                  <a16:creationId xmlns:a16="http://schemas.microsoft.com/office/drawing/2014/main" id="{9ED72EE3-CC94-41E6-B7A7-E07DCD9FB516}"/>
                </a:ext>
              </a:extLst>
            </p:cNvPr>
            <p:cNvSpPr>
              <a:spLocks noChangeShapeType="1"/>
            </p:cNvSpPr>
            <p:nvPr/>
          </p:nvSpPr>
          <p:spPr bwMode="auto">
            <a:xfrm flipH="1">
              <a:off x="5300" y="1352"/>
              <a:ext cx="798" cy="716"/>
            </a:xfrm>
            <a:prstGeom prst="line">
              <a:avLst/>
            </a:prstGeom>
            <a:noFill/>
            <a:ln w="14288" cap="rnd">
              <a:solidFill>
                <a:srgbClr val="70AD4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6" name="Freeform 70">
              <a:extLst>
                <a:ext uri="{FF2B5EF4-FFF2-40B4-BE49-F238E27FC236}">
                  <a16:creationId xmlns:a16="http://schemas.microsoft.com/office/drawing/2014/main" id="{CE85A471-2898-4E97-B1B7-08B5A1BA8BE1}"/>
                </a:ext>
              </a:extLst>
            </p:cNvPr>
            <p:cNvSpPr>
              <a:spLocks/>
            </p:cNvSpPr>
            <p:nvPr/>
          </p:nvSpPr>
          <p:spPr bwMode="auto">
            <a:xfrm>
              <a:off x="6077" y="1323"/>
              <a:ext cx="54" cy="51"/>
            </a:xfrm>
            <a:custGeom>
              <a:avLst/>
              <a:gdLst>
                <a:gd name="T0" fmla="*/ 0 w 54"/>
                <a:gd name="T1" fmla="*/ 15 h 51"/>
                <a:gd name="T2" fmla="*/ 54 w 54"/>
                <a:gd name="T3" fmla="*/ 0 h 51"/>
                <a:gd name="T4" fmla="*/ 33 w 54"/>
                <a:gd name="T5" fmla="*/ 51 h 51"/>
                <a:gd name="T6" fmla="*/ 0 w 54"/>
                <a:gd name="T7" fmla="*/ 15 h 51"/>
              </a:gdLst>
              <a:ahLst/>
              <a:cxnLst>
                <a:cxn ang="0">
                  <a:pos x="T0" y="T1"/>
                </a:cxn>
                <a:cxn ang="0">
                  <a:pos x="T2" y="T3"/>
                </a:cxn>
                <a:cxn ang="0">
                  <a:pos x="T4" y="T5"/>
                </a:cxn>
                <a:cxn ang="0">
                  <a:pos x="T6" y="T7"/>
                </a:cxn>
              </a:cxnLst>
              <a:rect l="0" t="0" r="r" b="b"/>
              <a:pathLst>
                <a:path w="54" h="51">
                  <a:moveTo>
                    <a:pt x="0" y="15"/>
                  </a:moveTo>
                  <a:lnTo>
                    <a:pt x="54" y="0"/>
                  </a:lnTo>
                  <a:lnTo>
                    <a:pt x="33" y="51"/>
                  </a:lnTo>
                  <a:lnTo>
                    <a:pt x="0" y="15"/>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6" name="Content Placeholder 22">
            <a:extLst>
              <a:ext uri="{FF2B5EF4-FFF2-40B4-BE49-F238E27FC236}">
                <a16:creationId xmlns:a16="http://schemas.microsoft.com/office/drawing/2014/main" id="{A5114DDA-26F8-4B6E-8D4D-C6C92F3D1DB5}"/>
              </a:ext>
            </a:extLst>
          </p:cNvPr>
          <p:cNvPicPr>
            <a:picLocks noGrp="1" noChangeAspect="1"/>
          </p:cNvPicPr>
          <p:nvPr>
            <p:ph idx="1"/>
          </p:nvPr>
        </p:nvPicPr>
        <p:blipFill>
          <a:blip r:embed="rId23">
            <a:extLst>
              <a:ext uri="{28A0092B-C50C-407E-A947-70E740481C1C}">
                <a14:useLocalDpi xmlns:a14="http://schemas.microsoft.com/office/drawing/2010/main" val="0"/>
              </a:ext>
            </a:extLst>
          </a:blip>
          <a:stretch>
            <a:fillRect/>
          </a:stretch>
        </p:blipFill>
        <p:spPr>
          <a:xfrm>
            <a:off x="7666336" y="3541450"/>
            <a:ext cx="897462" cy="897462"/>
          </a:xfrm>
          <a:prstGeom prst="rect">
            <a:avLst/>
          </a:prstGeom>
        </p:spPr>
      </p:pic>
    </p:spTree>
    <p:extLst>
      <p:ext uri="{BB962C8B-B14F-4D97-AF65-F5344CB8AC3E}">
        <p14:creationId xmlns:p14="http://schemas.microsoft.com/office/powerpoint/2010/main" val="375821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C8E7D2-559E-4F6E-A926-7F677218668A}"/>
              </a:ext>
            </a:extLst>
          </p:cNvPr>
          <p:cNvSpPr>
            <a:spLocks noGrp="1"/>
          </p:cNvSpPr>
          <p:nvPr>
            <p:ph type="title"/>
          </p:nvPr>
        </p:nvSpPr>
        <p:spPr/>
        <p:txBody>
          <a:bodyPr/>
          <a:lstStyle/>
          <a:p>
            <a:pPr algn="ctr"/>
            <a:r>
              <a:rPr lang="en-US" dirty="0"/>
              <a:t>Test Article</a:t>
            </a:r>
          </a:p>
        </p:txBody>
      </p:sp>
      <p:sp>
        <p:nvSpPr>
          <p:cNvPr id="6" name="Content Placeholder 5">
            <a:extLst>
              <a:ext uri="{FF2B5EF4-FFF2-40B4-BE49-F238E27FC236}">
                <a16:creationId xmlns:a16="http://schemas.microsoft.com/office/drawing/2014/main" id="{4ABE23FB-604D-400A-B6A3-43AFA81DBCC6}"/>
              </a:ext>
            </a:extLst>
          </p:cNvPr>
          <p:cNvSpPr>
            <a:spLocks noGrp="1"/>
          </p:cNvSpPr>
          <p:nvPr>
            <p:ph sz="half" idx="1"/>
          </p:nvPr>
        </p:nvSpPr>
        <p:spPr/>
        <p:txBody>
          <a:bodyPr/>
          <a:lstStyle/>
          <a:p>
            <a:r>
              <a:rPr lang="en-US" dirty="0"/>
              <a:t>Aircraft: B-2 Bomber</a:t>
            </a:r>
          </a:p>
        </p:txBody>
      </p:sp>
      <p:pic>
        <p:nvPicPr>
          <p:cNvPr id="10" name="Content Placeholder 9">
            <a:extLst>
              <a:ext uri="{FF2B5EF4-FFF2-40B4-BE49-F238E27FC236}">
                <a16:creationId xmlns:a16="http://schemas.microsoft.com/office/drawing/2014/main" id="{29A141FA-777E-4B8F-98D5-E6ABE0F0824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29000" y="2391507"/>
            <a:ext cx="7297423" cy="3544462"/>
          </a:xfrm>
        </p:spPr>
      </p:pic>
      <p:sp>
        <p:nvSpPr>
          <p:cNvPr id="2" name="Rectangle 1">
            <a:extLst>
              <a:ext uri="{FF2B5EF4-FFF2-40B4-BE49-F238E27FC236}">
                <a16:creationId xmlns:a16="http://schemas.microsoft.com/office/drawing/2014/main" id="{FA757A19-3685-49B8-A6FB-464BAC9455E8}"/>
              </a:ext>
            </a:extLst>
          </p:cNvPr>
          <p:cNvSpPr/>
          <p:nvPr/>
        </p:nvSpPr>
        <p:spPr>
          <a:xfrm>
            <a:off x="3429000" y="4925153"/>
            <a:ext cx="7297423" cy="1146468"/>
          </a:xfrm>
          <a:prstGeom prst="rect">
            <a:avLst/>
          </a:prstGeom>
        </p:spPr>
        <p:txBody>
          <a:bodyPr wrap="square">
            <a:spAutoFit/>
          </a:bodyPr>
          <a:lstStyle/>
          <a:p>
            <a:r>
              <a:rPr lang="en-US" sz="1100" b="1" dirty="0">
                <a:solidFill>
                  <a:schemeClr val="bg1"/>
                </a:solidFill>
              </a:rPr>
              <a:t>U.S. Stealth Bomber Makes Test Flight Without Mishap</a:t>
            </a:r>
          </a:p>
          <a:p>
            <a:r>
              <a:rPr lang="en-US" sz="700" b="1" dirty="0">
                <a:solidFill>
                  <a:schemeClr val="bg1"/>
                </a:solidFill>
              </a:rPr>
              <a:t>By RICHARD W. STEVENSON, Special to The New York Times </a:t>
            </a:r>
          </a:p>
          <a:p>
            <a:r>
              <a:rPr lang="en-US" sz="700" b="1" dirty="0">
                <a:solidFill>
                  <a:schemeClr val="bg1"/>
                </a:solidFill>
              </a:rPr>
              <a:t>Published: July 18, 1989</a:t>
            </a:r>
            <a:endParaRPr lang="en-US" sz="1000" b="1" dirty="0">
              <a:solidFill>
                <a:schemeClr val="bg1"/>
              </a:solidFill>
            </a:endParaRPr>
          </a:p>
          <a:p>
            <a:r>
              <a:rPr lang="en-US" sz="1100" b="1" dirty="0">
                <a:solidFill>
                  <a:schemeClr val="bg1"/>
                </a:solidFill>
              </a:rPr>
              <a:t>EDWARDS AIR FORCE BASE, Calif., July 17— </a:t>
            </a:r>
            <a:r>
              <a:rPr lang="en-US" sz="1100" dirty="0">
                <a:solidFill>
                  <a:schemeClr val="bg1"/>
                </a:solidFill>
              </a:rPr>
              <a:t>After a decade of development and $22 billion in expenditures, the B-2 Stealth bomber got off the ground for the first time today, making a two-hour test flight over the California desert.  </a:t>
            </a:r>
            <a:r>
              <a:rPr lang="en-US" sz="1050" u="sng" dirty="0">
                <a:hlinkClick r:id="rId4"/>
              </a:rPr>
              <a:t>http://www.nytimes.com/1989/07/18/us/us-stealth-bomber-makes-test-flight-without-mishap.html</a:t>
            </a:r>
            <a:endParaRPr lang="en-US" sz="1050" dirty="0"/>
          </a:p>
          <a:p>
            <a:endParaRPr lang="en-US" sz="1100" dirty="0">
              <a:solidFill>
                <a:schemeClr val="bg1"/>
              </a:solidFill>
            </a:endParaRPr>
          </a:p>
        </p:txBody>
      </p:sp>
    </p:spTree>
    <p:extLst>
      <p:ext uri="{BB962C8B-B14F-4D97-AF65-F5344CB8AC3E}">
        <p14:creationId xmlns:p14="http://schemas.microsoft.com/office/powerpoint/2010/main" val="330571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7BD4-44F9-47AC-A90A-39A8A1FE770F}"/>
              </a:ext>
            </a:extLst>
          </p:cNvPr>
          <p:cNvSpPr>
            <a:spLocks noGrp="1"/>
          </p:cNvSpPr>
          <p:nvPr>
            <p:ph type="title"/>
          </p:nvPr>
        </p:nvSpPr>
        <p:spPr/>
        <p:txBody>
          <a:bodyPr/>
          <a:lstStyle/>
          <a:p>
            <a:pPr algn="ctr"/>
            <a:r>
              <a:rPr lang="en-US" dirty="0"/>
              <a:t>Range Infrastructure</a:t>
            </a:r>
          </a:p>
        </p:txBody>
      </p:sp>
      <p:sp>
        <p:nvSpPr>
          <p:cNvPr id="3" name="Content Placeholder 2">
            <a:extLst>
              <a:ext uri="{FF2B5EF4-FFF2-40B4-BE49-F238E27FC236}">
                <a16:creationId xmlns:a16="http://schemas.microsoft.com/office/drawing/2014/main" id="{773E4CD7-DAE4-497F-9722-031EEFA9F1FD}"/>
              </a:ext>
            </a:extLst>
          </p:cNvPr>
          <p:cNvSpPr>
            <a:spLocks noGrp="1"/>
          </p:cNvSpPr>
          <p:nvPr>
            <p:ph idx="1"/>
          </p:nvPr>
        </p:nvSpPr>
        <p:spPr>
          <a:xfrm>
            <a:off x="838200" y="1825625"/>
            <a:ext cx="5885329" cy="4351338"/>
          </a:xfrm>
        </p:spPr>
        <p:txBody>
          <a:bodyPr/>
          <a:lstStyle/>
          <a:p>
            <a:r>
              <a:rPr lang="en-US" dirty="0"/>
              <a:t>Range Network: Typical large military range </a:t>
            </a:r>
            <a:r>
              <a:rPr lang="en-US" sz="2000" dirty="0"/>
              <a:t>e.g. Edwards Air Force Flight Test Center</a:t>
            </a:r>
          </a:p>
          <a:p>
            <a:r>
              <a:rPr lang="en-US" dirty="0"/>
              <a:t>Equipment Used: </a:t>
            </a:r>
          </a:p>
          <a:p>
            <a:pPr lvl="1"/>
            <a:r>
              <a:rPr lang="en-US" dirty="0"/>
              <a:t>Ground Station Tracking Antenna and related network infrastructure</a:t>
            </a:r>
          </a:p>
          <a:p>
            <a:pPr lvl="1"/>
            <a:r>
              <a:rPr lang="en-US" dirty="0"/>
              <a:t>MCR processing live data</a:t>
            </a:r>
          </a:p>
          <a:p>
            <a:r>
              <a:rPr lang="en-US" dirty="0"/>
              <a:t>Equipment Available: </a:t>
            </a:r>
          </a:p>
          <a:p>
            <a:pPr lvl="1"/>
            <a:r>
              <a:rPr lang="en-US" dirty="0"/>
              <a:t>Airship “Ground” Station</a:t>
            </a:r>
          </a:p>
          <a:p>
            <a:pPr lvl="1"/>
            <a:r>
              <a:rPr lang="en-US" dirty="0"/>
              <a:t>Others are all in use </a:t>
            </a:r>
          </a:p>
        </p:txBody>
      </p:sp>
    </p:spTree>
    <p:extLst>
      <p:ext uri="{BB962C8B-B14F-4D97-AF65-F5344CB8AC3E}">
        <p14:creationId xmlns:p14="http://schemas.microsoft.com/office/powerpoint/2010/main" val="248055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BE68-3083-4504-9063-2983F74B589D}"/>
              </a:ext>
            </a:extLst>
          </p:cNvPr>
          <p:cNvSpPr>
            <a:spLocks noGrp="1"/>
          </p:cNvSpPr>
          <p:nvPr>
            <p:ph type="title"/>
          </p:nvPr>
        </p:nvSpPr>
        <p:spPr/>
        <p:txBody>
          <a:bodyPr/>
          <a:lstStyle/>
          <a:p>
            <a:pPr algn="ctr"/>
            <a:r>
              <a:rPr lang="en-US" dirty="0"/>
              <a:t>Flight Test Operation Flow</a:t>
            </a:r>
          </a:p>
        </p:txBody>
      </p:sp>
      <p:pic>
        <p:nvPicPr>
          <p:cNvPr id="6" name="Content Placeholder 5">
            <a:extLst>
              <a:ext uri="{FF2B5EF4-FFF2-40B4-BE49-F238E27FC236}">
                <a16:creationId xmlns:a16="http://schemas.microsoft.com/office/drawing/2014/main" id="{863E53F3-6238-4086-8512-C4B2DA20345D}"/>
              </a:ext>
            </a:extLst>
          </p:cNvPr>
          <p:cNvPicPr>
            <a:picLocks noGrp="1" noChangeAspect="1"/>
          </p:cNvPicPr>
          <p:nvPr>
            <p:ph idx="1"/>
          </p:nvPr>
        </p:nvPicPr>
        <p:blipFill>
          <a:blip r:embed="rId3"/>
          <a:stretch>
            <a:fillRect/>
          </a:stretch>
        </p:blipFill>
        <p:spPr>
          <a:xfrm>
            <a:off x="2467897" y="1690688"/>
            <a:ext cx="6394976" cy="4373810"/>
          </a:xfrm>
          <a:prstGeom prst="rect">
            <a:avLst/>
          </a:prstGeom>
        </p:spPr>
      </p:pic>
    </p:spTree>
    <p:extLst>
      <p:ext uri="{BB962C8B-B14F-4D97-AF65-F5344CB8AC3E}">
        <p14:creationId xmlns:p14="http://schemas.microsoft.com/office/powerpoint/2010/main" val="423760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7422-3669-439A-81A1-8A57CCF36C95}"/>
              </a:ext>
            </a:extLst>
          </p:cNvPr>
          <p:cNvSpPr>
            <a:spLocks noGrp="1"/>
          </p:cNvSpPr>
          <p:nvPr>
            <p:ph type="title"/>
          </p:nvPr>
        </p:nvSpPr>
        <p:spPr/>
        <p:txBody>
          <a:bodyPr/>
          <a:lstStyle/>
          <a:p>
            <a:pPr algn="ctr"/>
            <a:r>
              <a:rPr lang="en-US" dirty="0"/>
              <a:t>Static Scheduling</a:t>
            </a:r>
          </a:p>
        </p:txBody>
      </p:sp>
      <p:sp>
        <p:nvSpPr>
          <p:cNvPr id="3" name="Content Placeholder 2">
            <a:extLst>
              <a:ext uri="{FF2B5EF4-FFF2-40B4-BE49-F238E27FC236}">
                <a16:creationId xmlns:a16="http://schemas.microsoft.com/office/drawing/2014/main" id="{2B95231B-EFA2-4438-8BE3-8956792CC858}"/>
              </a:ext>
            </a:extLst>
          </p:cNvPr>
          <p:cNvSpPr>
            <a:spLocks noGrp="1"/>
          </p:cNvSpPr>
          <p:nvPr>
            <p:ph idx="1"/>
          </p:nvPr>
        </p:nvSpPr>
        <p:spPr>
          <a:xfrm>
            <a:off x="838200" y="1514168"/>
            <a:ext cx="10515600" cy="4662795"/>
          </a:xfrm>
        </p:spPr>
        <p:txBody>
          <a:bodyPr>
            <a:normAutofit/>
          </a:bodyPr>
          <a:lstStyle/>
          <a:p>
            <a:r>
              <a:rPr lang="en-US" dirty="0"/>
              <a:t>Before the start of the mission the radios are individually configured for the described test mission with the following </a:t>
            </a:r>
            <a:r>
              <a:rPr lang="en-US" dirty="0" err="1"/>
              <a:t>QoS</a:t>
            </a:r>
            <a:r>
              <a:rPr lang="en-US" dirty="0"/>
              <a:t> (Quality of Service)</a:t>
            </a:r>
          </a:p>
          <a:p>
            <a:pPr lvl="1"/>
            <a:r>
              <a:rPr lang="en-US" dirty="0"/>
              <a:t>Voice: 50 </a:t>
            </a:r>
            <a:r>
              <a:rPr lang="en-US" dirty="0" err="1"/>
              <a:t>Kb</a:t>
            </a:r>
            <a:r>
              <a:rPr lang="en-US" dirty="0"/>
              <a:t>/s</a:t>
            </a:r>
          </a:p>
          <a:p>
            <a:pPr lvl="1"/>
            <a:r>
              <a:rPr lang="en-US" dirty="0"/>
              <a:t>Safety: 100 </a:t>
            </a:r>
            <a:r>
              <a:rPr lang="en-US" dirty="0" err="1"/>
              <a:t>Kb</a:t>
            </a:r>
            <a:r>
              <a:rPr lang="en-US" dirty="0"/>
              <a:t>/s</a:t>
            </a:r>
          </a:p>
          <a:p>
            <a:pPr lvl="1"/>
            <a:r>
              <a:rPr lang="en-US" dirty="0"/>
              <a:t>Bulk: 1000 </a:t>
            </a:r>
            <a:r>
              <a:rPr lang="en-US" dirty="0" err="1"/>
              <a:t>Kb</a:t>
            </a:r>
            <a:r>
              <a:rPr lang="en-US" dirty="0"/>
              <a:t>/s</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127168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61EC-DEB2-4CC0-B079-EE00D6B2AB59}"/>
              </a:ext>
            </a:extLst>
          </p:cNvPr>
          <p:cNvSpPr>
            <a:spLocks noGrp="1"/>
          </p:cNvSpPr>
          <p:nvPr>
            <p:ph type="title"/>
          </p:nvPr>
        </p:nvSpPr>
        <p:spPr/>
        <p:txBody>
          <a:bodyPr/>
          <a:lstStyle/>
          <a:p>
            <a:pPr algn="ctr"/>
            <a:r>
              <a:rPr lang="en-US" dirty="0"/>
              <a:t>Transmission Schedule</a:t>
            </a:r>
          </a:p>
        </p:txBody>
      </p:sp>
      <p:pic>
        <p:nvPicPr>
          <p:cNvPr id="4" name="Content Placeholder 3">
            <a:extLst>
              <a:ext uri="{FF2B5EF4-FFF2-40B4-BE49-F238E27FC236}">
                <a16:creationId xmlns:a16="http://schemas.microsoft.com/office/drawing/2014/main" id="{ADB73997-53F5-4991-B4F4-5D0F018012D5}"/>
              </a:ext>
            </a:extLst>
          </p:cNvPr>
          <p:cNvPicPr>
            <a:picLocks noGrp="1" noChangeAspect="1"/>
          </p:cNvPicPr>
          <p:nvPr>
            <p:ph idx="1"/>
          </p:nvPr>
        </p:nvPicPr>
        <p:blipFill>
          <a:blip r:embed="rId3"/>
          <a:stretch>
            <a:fillRect/>
          </a:stretch>
        </p:blipFill>
        <p:spPr>
          <a:xfrm>
            <a:off x="792752" y="2095500"/>
            <a:ext cx="7470898" cy="1181235"/>
          </a:xfrm>
          <a:prstGeom prst="rect">
            <a:avLst/>
          </a:prstGeom>
        </p:spPr>
      </p:pic>
      <p:cxnSp>
        <p:nvCxnSpPr>
          <p:cNvPr id="6" name="Straight Arrow Connector 5">
            <a:extLst>
              <a:ext uri="{FF2B5EF4-FFF2-40B4-BE49-F238E27FC236}">
                <a16:creationId xmlns:a16="http://schemas.microsoft.com/office/drawing/2014/main" id="{77E5BE99-541C-4DCF-AFB2-3560C5343C0F}"/>
              </a:ext>
            </a:extLst>
          </p:cNvPr>
          <p:cNvCxnSpPr/>
          <p:nvPr/>
        </p:nvCxnSpPr>
        <p:spPr>
          <a:xfrm>
            <a:off x="866774" y="3743325"/>
            <a:ext cx="7406640"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5D0C48-61F8-4C11-8A97-BCAF035D7FE9}"/>
              </a:ext>
            </a:extLst>
          </p:cNvPr>
          <p:cNvSpPr txBox="1"/>
          <p:nvPr/>
        </p:nvSpPr>
        <p:spPr>
          <a:xfrm>
            <a:off x="3586684" y="3743325"/>
            <a:ext cx="1966820" cy="369332"/>
          </a:xfrm>
          <a:prstGeom prst="rect">
            <a:avLst/>
          </a:prstGeom>
          <a:noFill/>
        </p:spPr>
        <p:txBody>
          <a:bodyPr wrap="none" rtlCol="0">
            <a:spAutoFit/>
          </a:bodyPr>
          <a:lstStyle/>
          <a:p>
            <a:r>
              <a:rPr lang="en-US" i="1" dirty="0"/>
              <a:t>Epoch Size: 100 </a:t>
            </a:r>
            <a:r>
              <a:rPr lang="en-US" i="1" dirty="0" err="1"/>
              <a:t>ms</a:t>
            </a:r>
            <a:endParaRPr lang="en-US" i="1" dirty="0"/>
          </a:p>
        </p:txBody>
      </p:sp>
      <p:sp>
        <p:nvSpPr>
          <p:cNvPr id="9" name="Content Placeholder 2">
            <a:extLst>
              <a:ext uri="{FF2B5EF4-FFF2-40B4-BE49-F238E27FC236}">
                <a16:creationId xmlns:a16="http://schemas.microsoft.com/office/drawing/2014/main" id="{AE455B80-7792-4182-B32C-DE75BE8BBCD7}"/>
              </a:ext>
            </a:extLst>
          </p:cNvPr>
          <p:cNvSpPr txBox="1">
            <a:spLocks/>
          </p:cNvSpPr>
          <p:nvPr/>
        </p:nvSpPr>
        <p:spPr>
          <a:xfrm>
            <a:off x="457200" y="4476884"/>
            <a:ext cx="5124450" cy="1562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Symmetric schedule</a:t>
            </a:r>
          </a:p>
          <a:p>
            <a:r>
              <a:rPr lang="en-US" sz="2200" dirty="0"/>
              <a:t>Requirement: 50ms latency</a:t>
            </a:r>
          </a:p>
          <a:p>
            <a:r>
              <a:rPr lang="en-US" sz="2200" dirty="0"/>
              <a:t>Epoch size: 100 </a:t>
            </a:r>
            <a:r>
              <a:rPr lang="en-US" sz="2200" dirty="0" err="1"/>
              <a:t>ms</a:t>
            </a:r>
            <a:endParaRPr lang="en-US" sz="2200" dirty="0"/>
          </a:p>
          <a:p>
            <a:pPr marL="457200" lvl="1" indent="0">
              <a:buFont typeface="Arial" panose="020B0604020202020204" pitchFamily="34" charset="0"/>
              <a:buNone/>
            </a:pPr>
            <a:endParaRPr lang="en-US" sz="1800" dirty="0"/>
          </a:p>
          <a:p>
            <a:pPr lvl="1"/>
            <a:endParaRPr lang="en-US" sz="1800" dirty="0"/>
          </a:p>
        </p:txBody>
      </p:sp>
      <p:sp>
        <p:nvSpPr>
          <p:cNvPr id="10" name="TextBox 9">
            <a:extLst>
              <a:ext uri="{FF2B5EF4-FFF2-40B4-BE49-F238E27FC236}">
                <a16:creationId xmlns:a16="http://schemas.microsoft.com/office/drawing/2014/main" id="{30E04D18-5F6C-436B-B1CE-1F986148DF49}"/>
              </a:ext>
            </a:extLst>
          </p:cNvPr>
          <p:cNvSpPr txBox="1"/>
          <p:nvPr/>
        </p:nvSpPr>
        <p:spPr>
          <a:xfrm>
            <a:off x="4381499" y="4476884"/>
            <a:ext cx="7077075" cy="1723549"/>
          </a:xfrm>
          <a:prstGeom prst="rect">
            <a:avLst/>
          </a:prstGeom>
          <a:noFill/>
        </p:spPr>
        <p:txBody>
          <a:bodyPr wrap="square" rtlCol="0">
            <a:spAutoFit/>
          </a:bodyPr>
          <a:lstStyle/>
          <a:p>
            <a:pPr>
              <a:buFont typeface="Wingdings" panose="05000000000000000000" pitchFamily="2" charset="2"/>
              <a:buChar char="à"/>
            </a:pPr>
            <a:r>
              <a:rPr lang="en-US" dirty="0">
                <a:sym typeface="Wingdings" panose="05000000000000000000" pitchFamily="2" charset="2"/>
              </a:rPr>
              <a:t> 100 </a:t>
            </a:r>
            <a:r>
              <a:rPr lang="en-US" dirty="0" err="1">
                <a:sym typeface="Wingdings" panose="05000000000000000000" pitchFamily="2" charset="2"/>
              </a:rPr>
              <a:t>ms</a:t>
            </a:r>
            <a:r>
              <a:rPr lang="en-US" dirty="0">
                <a:sym typeface="Wingdings" panose="05000000000000000000" pitchFamily="2" charset="2"/>
              </a:rPr>
              <a:t>/ 50 </a:t>
            </a:r>
            <a:r>
              <a:rPr lang="en-US" dirty="0" err="1">
                <a:sym typeface="Wingdings" panose="05000000000000000000" pitchFamily="2" charset="2"/>
              </a:rPr>
              <a:t>ms</a:t>
            </a:r>
            <a:r>
              <a:rPr lang="en-US" dirty="0">
                <a:sym typeface="Wingdings" panose="05000000000000000000" pitchFamily="2" charset="2"/>
              </a:rPr>
              <a:t> = 2 transmission per link (at a minimum)</a:t>
            </a:r>
          </a:p>
          <a:p>
            <a:pPr lvl="1">
              <a:buFont typeface="Wingdings" panose="05000000000000000000" pitchFamily="2" charset="2"/>
              <a:buChar char="à"/>
            </a:pPr>
            <a:r>
              <a:rPr lang="en-US" dirty="0">
                <a:sym typeface="Wingdings" panose="05000000000000000000" pitchFamily="2" charset="2"/>
              </a:rPr>
              <a:t> 50 </a:t>
            </a:r>
            <a:r>
              <a:rPr lang="en-US" dirty="0" err="1">
                <a:sym typeface="Wingdings" panose="05000000000000000000" pitchFamily="2" charset="2"/>
              </a:rPr>
              <a:t>ms</a:t>
            </a:r>
            <a:r>
              <a:rPr lang="en-US" dirty="0">
                <a:sym typeface="Wingdings" panose="05000000000000000000" pitchFamily="2" charset="2"/>
              </a:rPr>
              <a:t> – 4 </a:t>
            </a:r>
            <a:r>
              <a:rPr lang="en-US" dirty="0" err="1">
                <a:sym typeface="Wingdings" panose="05000000000000000000" pitchFamily="2" charset="2"/>
              </a:rPr>
              <a:t>ms</a:t>
            </a:r>
            <a:r>
              <a:rPr lang="en-US" dirty="0">
                <a:sym typeface="Wingdings" panose="05000000000000000000" pitchFamily="2" charset="2"/>
              </a:rPr>
              <a:t> (4 Guard Band with 1 </a:t>
            </a:r>
            <a:r>
              <a:rPr lang="en-US" dirty="0" err="1">
                <a:sym typeface="Wingdings" panose="05000000000000000000" pitchFamily="2" charset="2"/>
              </a:rPr>
              <a:t>ms</a:t>
            </a:r>
            <a:r>
              <a:rPr lang="en-US" dirty="0">
                <a:sym typeface="Wingdings" panose="05000000000000000000" pitchFamily="2" charset="2"/>
              </a:rPr>
              <a:t> each) = 46 </a:t>
            </a:r>
            <a:r>
              <a:rPr lang="en-US" dirty="0" err="1">
                <a:sym typeface="Wingdings" panose="05000000000000000000" pitchFamily="2" charset="2"/>
              </a:rPr>
              <a:t>ms</a:t>
            </a:r>
            <a:r>
              <a:rPr lang="en-US" dirty="0">
                <a:sym typeface="Wingdings" panose="05000000000000000000" pitchFamily="2" charset="2"/>
              </a:rPr>
              <a:t> </a:t>
            </a:r>
          </a:p>
          <a:p>
            <a:pPr lvl="2">
              <a:buFont typeface="Wingdings" panose="05000000000000000000" pitchFamily="2" charset="2"/>
              <a:buChar char="à"/>
            </a:pPr>
            <a:r>
              <a:rPr lang="en-US" sz="1600" dirty="0">
                <a:sym typeface="Wingdings" panose="05000000000000000000" pitchFamily="2" charset="2"/>
              </a:rPr>
              <a:t> We have 46 </a:t>
            </a:r>
            <a:r>
              <a:rPr lang="en-US" sz="1600" dirty="0" err="1">
                <a:sym typeface="Wingdings" panose="05000000000000000000" pitchFamily="2" charset="2"/>
              </a:rPr>
              <a:t>ms</a:t>
            </a:r>
            <a:r>
              <a:rPr lang="en-US" sz="1600" dirty="0">
                <a:sym typeface="Wingdings" panose="05000000000000000000" pitchFamily="2" charset="2"/>
              </a:rPr>
              <a:t> we can use for transmission</a:t>
            </a:r>
            <a:endParaRPr lang="en-US" sz="1600" dirty="0"/>
          </a:p>
          <a:p>
            <a:pPr lvl="1"/>
            <a:endParaRPr lang="en-US" dirty="0"/>
          </a:p>
          <a:p>
            <a:pPr lvl="1"/>
            <a:endParaRPr lang="en-US" dirty="0"/>
          </a:p>
          <a:p>
            <a:endParaRPr lang="en-US" dirty="0"/>
          </a:p>
        </p:txBody>
      </p:sp>
      <p:sp>
        <p:nvSpPr>
          <p:cNvPr id="11" name="TextBox 10">
            <a:extLst>
              <a:ext uri="{FF2B5EF4-FFF2-40B4-BE49-F238E27FC236}">
                <a16:creationId xmlns:a16="http://schemas.microsoft.com/office/drawing/2014/main" id="{96607240-8693-4407-858A-10CD7ED9F826}"/>
              </a:ext>
            </a:extLst>
          </p:cNvPr>
          <p:cNvSpPr txBox="1"/>
          <p:nvPr/>
        </p:nvSpPr>
        <p:spPr>
          <a:xfrm>
            <a:off x="8784829" y="1619667"/>
            <a:ext cx="2673745" cy="2308324"/>
          </a:xfrm>
          <a:prstGeom prst="rect">
            <a:avLst/>
          </a:prstGeom>
          <a:noFill/>
        </p:spPr>
        <p:txBody>
          <a:bodyPr wrap="none" rtlCol="0">
            <a:spAutoFit/>
          </a:bodyPr>
          <a:lstStyle/>
          <a:p>
            <a:r>
              <a:rPr lang="en-US" dirty="0"/>
              <a:t>GR1-TA1: 0 </a:t>
            </a:r>
            <a:r>
              <a:rPr lang="en-US" dirty="0" err="1"/>
              <a:t>ms</a:t>
            </a:r>
            <a:r>
              <a:rPr lang="en-US" dirty="0"/>
              <a:t> – 11.5 </a:t>
            </a:r>
            <a:r>
              <a:rPr lang="en-US" dirty="0" err="1"/>
              <a:t>ms</a:t>
            </a:r>
            <a:endParaRPr lang="en-US" dirty="0"/>
          </a:p>
          <a:p>
            <a:r>
              <a:rPr lang="en-US" dirty="0"/>
              <a:t>TA1-TA2: 12.5 </a:t>
            </a:r>
            <a:r>
              <a:rPr lang="en-US" dirty="0" err="1"/>
              <a:t>ms</a:t>
            </a:r>
            <a:r>
              <a:rPr lang="en-US" dirty="0"/>
              <a:t> – 24 </a:t>
            </a:r>
            <a:r>
              <a:rPr lang="en-US" dirty="0" err="1"/>
              <a:t>ms</a:t>
            </a:r>
            <a:endParaRPr lang="en-US" dirty="0"/>
          </a:p>
          <a:p>
            <a:r>
              <a:rPr lang="en-US" dirty="0"/>
              <a:t>TA2-TA1: 25 </a:t>
            </a:r>
            <a:r>
              <a:rPr lang="en-US" dirty="0" err="1"/>
              <a:t>ms</a:t>
            </a:r>
            <a:r>
              <a:rPr lang="en-US" dirty="0"/>
              <a:t> – 36.5 </a:t>
            </a:r>
            <a:r>
              <a:rPr lang="en-US" dirty="0" err="1"/>
              <a:t>ms</a:t>
            </a:r>
            <a:endParaRPr lang="en-US" dirty="0"/>
          </a:p>
          <a:p>
            <a:r>
              <a:rPr lang="en-US" dirty="0"/>
              <a:t>TA1-GR1: 37.5 </a:t>
            </a:r>
            <a:r>
              <a:rPr lang="en-US" dirty="0" err="1"/>
              <a:t>ms</a:t>
            </a:r>
            <a:r>
              <a:rPr lang="en-US" dirty="0"/>
              <a:t> – 49 </a:t>
            </a:r>
            <a:r>
              <a:rPr lang="en-US" dirty="0" err="1"/>
              <a:t>ms</a:t>
            </a:r>
            <a:endParaRPr lang="en-US" dirty="0"/>
          </a:p>
          <a:p>
            <a:r>
              <a:rPr lang="en-US" dirty="0"/>
              <a:t>GR1-TA1: 50 </a:t>
            </a:r>
            <a:r>
              <a:rPr lang="en-US" dirty="0" err="1"/>
              <a:t>ms</a:t>
            </a:r>
            <a:r>
              <a:rPr lang="en-US" dirty="0"/>
              <a:t> – 61.5 </a:t>
            </a:r>
            <a:r>
              <a:rPr lang="en-US" dirty="0" err="1"/>
              <a:t>ms</a:t>
            </a:r>
            <a:endParaRPr lang="en-US" dirty="0"/>
          </a:p>
          <a:p>
            <a:r>
              <a:rPr lang="en-US" dirty="0"/>
              <a:t>TA1-TA2: 62.5 </a:t>
            </a:r>
            <a:r>
              <a:rPr lang="en-US" dirty="0" err="1"/>
              <a:t>ms</a:t>
            </a:r>
            <a:r>
              <a:rPr lang="en-US" dirty="0"/>
              <a:t> – 74 </a:t>
            </a:r>
            <a:r>
              <a:rPr lang="en-US" dirty="0" err="1"/>
              <a:t>ms</a:t>
            </a:r>
            <a:endParaRPr lang="en-US" dirty="0"/>
          </a:p>
          <a:p>
            <a:r>
              <a:rPr lang="en-US" dirty="0"/>
              <a:t>TA2-TA1: 75 </a:t>
            </a:r>
            <a:r>
              <a:rPr lang="en-US" dirty="0" err="1"/>
              <a:t>ms</a:t>
            </a:r>
            <a:r>
              <a:rPr lang="en-US" dirty="0"/>
              <a:t> – 86.5 </a:t>
            </a:r>
            <a:r>
              <a:rPr lang="en-US" dirty="0" err="1"/>
              <a:t>ms</a:t>
            </a:r>
            <a:endParaRPr lang="en-US" dirty="0"/>
          </a:p>
          <a:p>
            <a:r>
              <a:rPr lang="en-US" dirty="0"/>
              <a:t>TA1-GR1: 89.5 </a:t>
            </a:r>
            <a:r>
              <a:rPr lang="en-US" dirty="0" err="1"/>
              <a:t>ms</a:t>
            </a:r>
            <a:r>
              <a:rPr lang="en-US" dirty="0"/>
              <a:t> – 99 </a:t>
            </a:r>
            <a:r>
              <a:rPr lang="en-US" dirty="0" err="1"/>
              <a:t>ms</a:t>
            </a:r>
            <a:r>
              <a:rPr lang="en-US" dirty="0"/>
              <a:t> </a:t>
            </a:r>
          </a:p>
        </p:txBody>
      </p:sp>
    </p:spTree>
    <p:extLst>
      <p:ext uri="{BB962C8B-B14F-4D97-AF65-F5344CB8AC3E}">
        <p14:creationId xmlns:p14="http://schemas.microsoft.com/office/powerpoint/2010/main" val="201820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42989</TotalTime>
  <Words>1329</Words>
  <Application>Microsoft Office PowerPoint</Application>
  <PresentationFormat>Widescreen</PresentationFormat>
  <Paragraphs>209</Paragraphs>
  <Slides>29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Wingdings</vt:lpstr>
      <vt:lpstr>Office Theme</vt:lpstr>
      <vt:lpstr>BRASS  Scenario 4</vt:lpstr>
      <vt:lpstr>Scenario #4 – Brief Description</vt:lpstr>
      <vt:lpstr>Scenario Description</vt:lpstr>
      <vt:lpstr>Scenario Description</vt:lpstr>
      <vt:lpstr>Test Article</vt:lpstr>
      <vt:lpstr>Range Infrastructure</vt:lpstr>
      <vt:lpstr>Flight Test Operation Flow</vt:lpstr>
      <vt:lpstr>Static Scheduling</vt:lpstr>
      <vt:lpstr>Transmission Schedule</vt:lpstr>
      <vt:lpstr>Associated Constraints</vt:lpstr>
      <vt:lpstr>Cost Metrics </vt:lpstr>
      <vt:lpstr>Cost Metric Instantaneous Cost</vt:lpstr>
      <vt:lpstr>Cost Metric Cumulative Cost</vt:lpstr>
      <vt:lpstr>Program Value Function Component Instantaneous Value</vt:lpstr>
      <vt:lpstr>Program Value Function Component Cumulative Value</vt:lpstr>
      <vt:lpstr>Program Value Function Total Instantaneous Value</vt:lpstr>
      <vt:lpstr>Program Value Function Total Cumulative Value</vt:lpstr>
      <vt:lpstr>Risk Metric</vt:lpstr>
      <vt:lpstr>Risk Metric Instantaneous Risk </vt:lpstr>
      <vt:lpstr>Risk Metric Cumulative Risk</vt:lpstr>
      <vt:lpstr>Classic Solution</vt:lpstr>
      <vt:lpstr>Suggested Solution</vt:lpstr>
      <vt:lpstr>MDL Configuration – Before Adaptation</vt:lpstr>
      <vt:lpstr>Transmission Schedule GR1 to TA1 RF Uplink </vt:lpstr>
      <vt:lpstr>Transmission Schedule TA1 to TA2 RF Uplink</vt:lpstr>
      <vt:lpstr>Transmission Schedule TA2 to TA1 RF Downlink</vt:lpstr>
      <vt:lpstr>Transmission Schedule  TA1 to GR1 RF Downlink</vt:lpstr>
      <vt:lpstr>MDL Configuration – After Adaptation</vt:lpstr>
      <vt:lpstr>MDL Configuration – After Adaptation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1</dc:title>
  <dc:creator>Ibaroudene, Hakima</dc:creator>
  <cp:lastModifiedBy>Ibaroudene, Hakima</cp:lastModifiedBy>
  <cp:revision>407</cp:revision>
  <cp:lastPrinted>2018-03-06T16:35:24Z</cp:lastPrinted>
  <dcterms:created xsi:type="dcterms:W3CDTF">2017-12-12T23:21:14Z</dcterms:created>
  <dcterms:modified xsi:type="dcterms:W3CDTF">2018-03-06T19:48:04Z</dcterms:modified>
</cp:coreProperties>
</file>