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92" r:id="rId4"/>
    <p:sldId id="273" r:id="rId5"/>
    <p:sldId id="258" r:id="rId6"/>
    <p:sldId id="260" r:id="rId7"/>
    <p:sldId id="289" r:id="rId8"/>
    <p:sldId id="301" r:id="rId9"/>
    <p:sldId id="305" r:id="rId10"/>
    <p:sldId id="304" r:id="rId11"/>
    <p:sldId id="299" r:id="rId12"/>
    <p:sldId id="306" r:id="rId13"/>
    <p:sldId id="307" r:id="rId14"/>
    <p:sldId id="308" r:id="rId15"/>
    <p:sldId id="309" r:id="rId16"/>
    <p:sldId id="318" r:id="rId17"/>
    <p:sldId id="311" r:id="rId18"/>
    <p:sldId id="317" r:id="rId19"/>
    <p:sldId id="314" r:id="rId20"/>
    <p:sldId id="316" r:id="rId21"/>
    <p:sldId id="313" r:id="rId22"/>
    <p:sldId id="320" r:id="rId23"/>
    <p:sldId id="262" r:id="rId24"/>
    <p:sldId id="26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88" autoAdjust="0"/>
    <p:restoredTop sz="83114" autoAdjust="0"/>
  </p:normalViewPr>
  <p:slideViewPr>
    <p:cSldViewPr snapToGrid="0">
      <p:cViewPr varScale="1">
        <p:scale>
          <a:sx n="59" d="100"/>
          <a:sy n="59" d="100"/>
        </p:scale>
        <p:origin x="102" y="8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F9247E-3C48-4204-8241-F0E71B9DBEFA}" type="datetimeFigureOut">
              <a:rPr lang="en-US" smtClean="0"/>
              <a:t>4/6/2018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FC828B-22D7-4F93-A875-6EEC830C330D}" type="slidenum">
              <a:rPr lang="en-US" smtClean="0"/>
              <a:t>‹#›</a:t>
            </a:fld>
            <a:endParaRPr lang="en-US"/>
          </a:p>
        </p:txBody>
      </p:sp>
    </p:spTree>
    <p:extLst>
      <p:ext uri="{BB962C8B-B14F-4D97-AF65-F5344CB8AC3E}">
        <p14:creationId xmlns:p14="http://schemas.microsoft.com/office/powerpoint/2010/main" val="3253416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1</a:t>
            </a:fld>
            <a:endParaRPr lang="en-US"/>
          </a:p>
        </p:txBody>
      </p:sp>
    </p:spTree>
    <p:extLst>
      <p:ext uri="{BB962C8B-B14F-4D97-AF65-F5344CB8AC3E}">
        <p14:creationId xmlns:p14="http://schemas.microsoft.com/office/powerpoint/2010/main" val="1981048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20</a:t>
            </a:fld>
            <a:endParaRPr lang="en-US"/>
          </a:p>
        </p:txBody>
      </p:sp>
    </p:spTree>
    <p:extLst>
      <p:ext uri="{BB962C8B-B14F-4D97-AF65-F5344CB8AC3E}">
        <p14:creationId xmlns:p14="http://schemas.microsoft.com/office/powerpoint/2010/main" val="1248084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21</a:t>
            </a:fld>
            <a:endParaRPr lang="en-US"/>
          </a:p>
        </p:txBody>
      </p:sp>
    </p:spTree>
    <p:extLst>
      <p:ext uri="{BB962C8B-B14F-4D97-AF65-F5344CB8AC3E}">
        <p14:creationId xmlns:p14="http://schemas.microsoft.com/office/powerpoint/2010/main" val="1171455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2</a:t>
            </a:fld>
            <a:endParaRPr lang="en-US"/>
          </a:p>
        </p:txBody>
      </p:sp>
    </p:spTree>
    <p:extLst>
      <p:ext uri="{BB962C8B-B14F-4D97-AF65-F5344CB8AC3E}">
        <p14:creationId xmlns:p14="http://schemas.microsoft.com/office/powerpoint/2010/main" val="2727327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3</a:t>
            </a:fld>
            <a:endParaRPr lang="en-US"/>
          </a:p>
        </p:txBody>
      </p:sp>
    </p:spTree>
    <p:extLst>
      <p:ext uri="{BB962C8B-B14F-4D97-AF65-F5344CB8AC3E}">
        <p14:creationId xmlns:p14="http://schemas.microsoft.com/office/powerpoint/2010/main" val="3953430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4</a:t>
            </a:fld>
            <a:endParaRPr lang="en-US"/>
          </a:p>
        </p:txBody>
      </p:sp>
    </p:spTree>
    <p:extLst>
      <p:ext uri="{BB962C8B-B14F-4D97-AF65-F5344CB8AC3E}">
        <p14:creationId xmlns:p14="http://schemas.microsoft.com/office/powerpoint/2010/main" val="3779790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5</a:t>
            </a:fld>
            <a:endParaRPr lang="en-US"/>
          </a:p>
        </p:txBody>
      </p:sp>
    </p:spTree>
    <p:extLst>
      <p:ext uri="{BB962C8B-B14F-4D97-AF65-F5344CB8AC3E}">
        <p14:creationId xmlns:p14="http://schemas.microsoft.com/office/powerpoint/2010/main" val="897351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7</a:t>
            </a:fld>
            <a:endParaRPr lang="en-US"/>
          </a:p>
        </p:txBody>
      </p:sp>
    </p:spTree>
    <p:extLst>
      <p:ext uri="{BB962C8B-B14F-4D97-AF65-F5344CB8AC3E}">
        <p14:creationId xmlns:p14="http://schemas.microsoft.com/office/powerpoint/2010/main" val="2139797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8</a:t>
            </a:fld>
            <a:endParaRPr lang="en-US"/>
          </a:p>
        </p:txBody>
      </p:sp>
    </p:spTree>
    <p:extLst>
      <p:ext uri="{BB962C8B-B14F-4D97-AF65-F5344CB8AC3E}">
        <p14:creationId xmlns:p14="http://schemas.microsoft.com/office/powerpoint/2010/main" val="1881457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9</a:t>
            </a:fld>
            <a:endParaRPr lang="en-US"/>
          </a:p>
        </p:txBody>
      </p:sp>
    </p:spTree>
    <p:extLst>
      <p:ext uri="{BB962C8B-B14F-4D97-AF65-F5344CB8AC3E}">
        <p14:creationId xmlns:p14="http://schemas.microsoft.com/office/powerpoint/2010/main" val="4069354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19</a:t>
            </a:fld>
            <a:endParaRPr lang="en-US"/>
          </a:p>
        </p:txBody>
      </p:sp>
    </p:spTree>
    <p:extLst>
      <p:ext uri="{BB962C8B-B14F-4D97-AF65-F5344CB8AC3E}">
        <p14:creationId xmlns:p14="http://schemas.microsoft.com/office/powerpoint/2010/main" val="1321288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623D7-F8C0-407A-A544-B1039701E0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B24009-13A1-4F1B-91F9-502824EF3F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4F2D08-40C5-4DB6-B131-66351688E608}"/>
              </a:ext>
            </a:extLst>
          </p:cNvPr>
          <p:cNvSpPr>
            <a:spLocks noGrp="1"/>
          </p:cNvSpPr>
          <p:nvPr>
            <p:ph type="dt" sz="half" idx="10"/>
          </p:nvPr>
        </p:nvSpPr>
        <p:spPr/>
        <p:txBody>
          <a:bodyPr/>
          <a:lstStyle/>
          <a:p>
            <a:fld id="{8D855500-DB08-4EE8-9353-A18F31B6B401}" type="datetimeFigureOut">
              <a:rPr lang="en-US" smtClean="0"/>
              <a:t>4/6/2018</a:t>
            </a:fld>
            <a:endParaRPr lang="en-US"/>
          </a:p>
        </p:txBody>
      </p:sp>
      <p:sp>
        <p:nvSpPr>
          <p:cNvPr id="5" name="Footer Placeholder 4">
            <a:extLst>
              <a:ext uri="{FF2B5EF4-FFF2-40B4-BE49-F238E27FC236}">
                <a16:creationId xmlns:a16="http://schemas.microsoft.com/office/drawing/2014/main" id="{A157796C-E28B-476F-816F-2AD0DF12ED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563D6-1085-42C1-8208-1F7E49857710}"/>
              </a:ext>
            </a:extLst>
          </p:cNvPr>
          <p:cNvSpPr>
            <a:spLocks noGrp="1"/>
          </p:cNvSpPr>
          <p:nvPr>
            <p:ph type="sldNum" sz="quarter" idx="12"/>
          </p:nvPr>
        </p:nvSpPr>
        <p:spPr/>
        <p:txBody>
          <a:bodyPr/>
          <a:lstStyle/>
          <a:p>
            <a:fld id="{867B3E1D-5B64-4851-9831-C612FFDC02EE}" type="slidenum">
              <a:rPr lang="en-US" smtClean="0"/>
              <a:t>‹#›</a:t>
            </a:fld>
            <a:endParaRPr lang="en-US"/>
          </a:p>
        </p:txBody>
      </p:sp>
    </p:spTree>
    <p:extLst>
      <p:ext uri="{BB962C8B-B14F-4D97-AF65-F5344CB8AC3E}">
        <p14:creationId xmlns:p14="http://schemas.microsoft.com/office/powerpoint/2010/main" val="2973005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5FFA2-26BE-4ACD-8F2D-4743C13DAD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101E85-6E78-422F-BA2A-919D539678C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FF8F36-ADCE-4AFA-9068-01335AAF7C06}"/>
              </a:ext>
            </a:extLst>
          </p:cNvPr>
          <p:cNvSpPr>
            <a:spLocks noGrp="1"/>
          </p:cNvSpPr>
          <p:nvPr>
            <p:ph type="dt" sz="half" idx="10"/>
          </p:nvPr>
        </p:nvSpPr>
        <p:spPr/>
        <p:txBody>
          <a:bodyPr/>
          <a:lstStyle/>
          <a:p>
            <a:fld id="{8D855500-DB08-4EE8-9353-A18F31B6B401}" type="datetimeFigureOut">
              <a:rPr lang="en-US" smtClean="0"/>
              <a:t>4/6/2018</a:t>
            </a:fld>
            <a:endParaRPr lang="en-US"/>
          </a:p>
        </p:txBody>
      </p:sp>
      <p:sp>
        <p:nvSpPr>
          <p:cNvPr id="5" name="Footer Placeholder 4">
            <a:extLst>
              <a:ext uri="{FF2B5EF4-FFF2-40B4-BE49-F238E27FC236}">
                <a16:creationId xmlns:a16="http://schemas.microsoft.com/office/drawing/2014/main" id="{01A9DCE8-FA28-4531-B017-79C10E8B9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2EAC7-8981-4EBB-AA50-0F86333EE93E}"/>
              </a:ext>
            </a:extLst>
          </p:cNvPr>
          <p:cNvSpPr>
            <a:spLocks noGrp="1"/>
          </p:cNvSpPr>
          <p:nvPr>
            <p:ph type="sldNum" sz="quarter" idx="12"/>
          </p:nvPr>
        </p:nvSpPr>
        <p:spPr/>
        <p:txBody>
          <a:bodyPr/>
          <a:lstStyle/>
          <a:p>
            <a:fld id="{867B3E1D-5B64-4851-9831-C612FFDC02EE}" type="slidenum">
              <a:rPr lang="en-US" smtClean="0"/>
              <a:t>‹#›</a:t>
            </a:fld>
            <a:endParaRPr lang="en-US"/>
          </a:p>
        </p:txBody>
      </p:sp>
    </p:spTree>
    <p:extLst>
      <p:ext uri="{BB962C8B-B14F-4D97-AF65-F5344CB8AC3E}">
        <p14:creationId xmlns:p14="http://schemas.microsoft.com/office/powerpoint/2010/main" val="3072345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FB3E53-BF2D-4F94-89A8-AF2C1BCAFA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1DB577-E00C-4746-8023-E0BAA2CA4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1895BF-36AA-4900-B3CD-BE31163F86BF}"/>
              </a:ext>
            </a:extLst>
          </p:cNvPr>
          <p:cNvSpPr>
            <a:spLocks noGrp="1"/>
          </p:cNvSpPr>
          <p:nvPr>
            <p:ph type="dt" sz="half" idx="10"/>
          </p:nvPr>
        </p:nvSpPr>
        <p:spPr/>
        <p:txBody>
          <a:bodyPr/>
          <a:lstStyle/>
          <a:p>
            <a:fld id="{8D855500-DB08-4EE8-9353-A18F31B6B401}" type="datetimeFigureOut">
              <a:rPr lang="en-US" smtClean="0"/>
              <a:t>4/6/2018</a:t>
            </a:fld>
            <a:endParaRPr lang="en-US"/>
          </a:p>
        </p:txBody>
      </p:sp>
      <p:sp>
        <p:nvSpPr>
          <p:cNvPr id="5" name="Footer Placeholder 4">
            <a:extLst>
              <a:ext uri="{FF2B5EF4-FFF2-40B4-BE49-F238E27FC236}">
                <a16:creationId xmlns:a16="http://schemas.microsoft.com/office/drawing/2014/main" id="{E28AE522-EAE4-4EEB-B77B-393153C568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691A8-8EEF-4187-A6F6-CDBBDF791AD7}"/>
              </a:ext>
            </a:extLst>
          </p:cNvPr>
          <p:cNvSpPr>
            <a:spLocks noGrp="1"/>
          </p:cNvSpPr>
          <p:nvPr>
            <p:ph type="sldNum" sz="quarter" idx="12"/>
          </p:nvPr>
        </p:nvSpPr>
        <p:spPr/>
        <p:txBody>
          <a:bodyPr/>
          <a:lstStyle/>
          <a:p>
            <a:fld id="{867B3E1D-5B64-4851-9831-C612FFDC02EE}" type="slidenum">
              <a:rPr lang="en-US" smtClean="0"/>
              <a:t>‹#›</a:t>
            </a:fld>
            <a:endParaRPr lang="en-US"/>
          </a:p>
        </p:txBody>
      </p:sp>
    </p:spTree>
    <p:extLst>
      <p:ext uri="{BB962C8B-B14F-4D97-AF65-F5344CB8AC3E}">
        <p14:creationId xmlns:p14="http://schemas.microsoft.com/office/powerpoint/2010/main" val="3223986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787FF-5596-4802-9EF4-31E11EC1D6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A48BA2-97BC-4A6B-8C75-61673030813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3A6218-E596-4DED-BD89-A787D54D6D17}"/>
              </a:ext>
            </a:extLst>
          </p:cNvPr>
          <p:cNvSpPr>
            <a:spLocks noGrp="1"/>
          </p:cNvSpPr>
          <p:nvPr>
            <p:ph type="dt" sz="half" idx="10"/>
          </p:nvPr>
        </p:nvSpPr>
        <p:spPr/>
        <p:txBody>
          <a:bodyPr/>
          <a:lstStyle/>
          <a:p>
            <a:fld id="{8D855500-DB08-4EE8-9353-A18F31B6B401}" type="datetimeFigureOut">
              <a:rPr lang="en-US" smtClean="0"/>
              <a:t>4/6/2018</a:t>
            </a:fld>
            <a:endParaRPr lang="en-US"/>
          </a:p>
        </p:txBody>
      </p:sp>
      <p:sp>
        <p:nvSpPr>
          <p:cNvPr id="5" name="Footer Placeholder 4">
            <a:extLst>
              <a:ext uri="{FF2B5EF4-FFF2-40B4-BE49-F238E27FC236}">
                <a16:creationId xmlns:a16="http://schemas.microsoft.com/office/drawing/2014/main" id="{FEFD40B6-DF85-4D11-BAB7-19E5C4ED6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CCFCFC-617A-4F11-A73F-013B774A3613}"/>
              </a:ext>
            </a:extLst>
          </p:cNvPr>
          <p:cNvSpPr>
            <a:spLocks noGrp="1"/>
          </p:cNvSpPr>
          <p:nvPr>
            <p:ph type="sldNum" sz="quarter" idx="12"/>
          </p:nvPr>
        </p:nvSpPr>
        <p:spPr/>
        <p:txBody>
          <a:bodyPr/>
          <a:lstStyle/>
          <a:p>
            <a:fld id="{867B3E1D-5B64-4851-9831-C612FFDC02EE}" type="slidenum">
              <a:rPr lang="en-US" smtClean="0"/>
              <a:t>‹#›</a:t>
            </a:fld>
            <a:endParaRPr lang="en-US"/>
          </a:p>
        </p:txBody>
      </p:sp>
    </p:spTree>
    <p:extLst>
      <p:ext uri="{BB962C8B-B14F-4D97-AF65-F5344CB8AC3E}">
        <p14:creationId xmlns:p14="http://schemas.microsoft.com/office/powerpoint/2010/main" val="4178182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4D7CC-379B-48BA-ACC9-A90DD7CB98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D93327-131D-4AA4-82A3-4FAAF85090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20CD18C-E5AE-46FF-B4F0-598A7503978D}"/>
              </a:ext>
            </a:extLst>
          </p:cNvPr>
          <p:cNvSpPr>
            <a:spLocks noGrp="1"/>
          </p:cNvSpPr>
          <p:nvPr>
            <p:ph type="dt" sz="half" idx="10"/>
          </p:nvPr>
        </p:nvSpPr>
        <p:spPr/>
        <p:txBody>
          <a:bodyPr/>
          <a:lstStyle/>
          <a:p>
            <a:fld id="{8D855500-DB08-4EE8-9353-A18F31B6B401}" type="datetimeFigureOut">
              <a:rPr lang="en-US" smtClean="0"/>
              <a:t>4/6/2018</a:t>
            </a:fld>
            <a:endParaRPr lang="en-US"/>
          </a:p>
        </p:txBody>
      </p:sp>
      <p:sp>
        <p:nvSpPr>
          <p:cNvPr id="5" name="Footer Placeholder 4">
            <a:extLst>
              <a:ext uri="{FF2B5EF4-FFF2-40B4-BE49-F238E27FC236}">
                <a16:creationId xmlns:a16="http://schemas.microsoft.com/office/drawing/2014/main" id="{0C10F389-017C-47F8-BEF0-C73ED4CFCA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5B7EE-2532-4CB4-8822-19D25A191CB4}"/>
              </a:ext>
            </a:extLst>
          </p:cNvPr>
          <p:cNvSpPr>
            <a:spLocks noGrp="1"/>
          </p:cNvSpPr>
          <p:nvPr>
            <p:ph type="sldNum" sz="quarter" idx="12"/>
          </p:nvPr>
        </p:nvSpPr>
        <p:spPr/>
        <p:txBody>
          <a:bodyPr/>
          <a:lstStyle/>
          <a:p>
            <a:fld id="{867B3E1D-5B64-4851-9831-C612FFDC02EE}" type="slidenum">
              <a:rPr lang="en-US" smtClean="0"/>
              <a:t>‹#›</a:t>
            </a:fld>
            <a:endParaRPr lang="en-US"/>
          </a:p>
        </p:txBody>
      </p:sp>
    </p:spTree>
    <p:extLst>
      <p:ext uri="{BB962C8B-B14F-4D97-AF65-F5344CB8AC3E}">
        <p14:creationId xmlns:p14="http://schemas.microsoft.com/office/powerpoint/2010/main" val="1236143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DA882-77B5-412F-A4C3-52A6EFADAC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976F5E-00DA-4977-A02C-8FB411DF88A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527074-D8AC-4175-9C84-5EA0794648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EFC819-E5C2-425E-AF11-F50AFD508657}"/>
              </a:ext>
            </a:extLst>
          </p:cNvPr>
          <p:cNvSpPr>
            <a:spLocks noGrp="1"/>
          </p:cNvSpPr>
          <p:nvPr>
            <p:ph type="dt" sz="half" idx="10"/>
          </p:nvPr>
        </p:nvSpPr>
        <p:spPr/>
        <p:txBody>
          <a:bodyPr/>
          <a:lstStyle/>
          <a:p>
            <a:fld id="{8D855500-DB08-4EE8-9353-A18F31B6B401}" type="datetimeFigureOut">
              <a:rPr lang="en-US" smtClean="0"/>
              <a:t>4/6/2018</a:t>
            </a:fld>
            <a:endParaRPr lang="en-US"/>
          </a:p>
        </p:txBody>
      </p:sp>
      <p:sp>
        <p:nvSpPr>
          <p:cNvPr id="6" name="Footer Placeholder 5">
            <a:extLst>
              <a:ext uri="{FF2B5EF4-FFF2-40B4-BE49-F238E27FC236}">
                <a16:creationId xmlns:a16="http://schemas.microsoft.com/office/drawing/2014/main" id="{891BFD90-06E0-4BA8-84EF-0EA013FCE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7F20E3-9991-4281-9E9C-62696609069F}"/>
              </a:ext>
            </a:extLst>
          </p:cNvPr>
          <p:cNvSpPr>
            <a:spLocks noGrp="1"/>
          </p:cNvSpPr>
          <p:nvPr>
            <p:ph type="sldNum" sz="quarter" idx="12"/>
          </p:nvPr>
        </p:nvSpPr>
        <p:spPr/>
        <p:txBody>
          <a:bodyPr/>
          <a:lstStyle/>
          <a:p>
            <a:fld id="{867B3E1D-5B64-4851-9831-C612FFDC02EE}" type="slidenum">
              <a:rPr lang="en-US" smtClean="0"/>
              <a:t>‹#›</a:t>
            </a:fld>
            <a:endParaRPr lang="en-US"/>
          </a:p>
        </p:txBody>
      </p:sp>
    </p:spTree>
    <p:extLst>
      <p:ext uri="{BB962C8B-B14F-4D97-AF65-F5344CB8AC3E}">
        <p14:creationId xmlns:p14="http://schemas.microsoft.com/office/powerpoint/2010/main" val="3486810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0F6F5-A4BC-4947-89FD-470C66F2AE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E9D44C-EF64-4C89-91B5-B5B65559E3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BFE34D-0393-4982-8DE2-FAA554931C0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EDAB61-EDC0-42DE-84AD-002B44105C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372AFB-288C-4509-BD9B-D3B979360B6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8F530E-7F69-478B-8A02-46317B1CDADC}"/>
              </a:ext>
            </a:extLst>
          </p:cNvPr>
          <p:cNvSpPr>
            <a:spLocks noGrp="1"/>
          </p:cNvSpPr>
          <p:nvPr>
            <p:ph type="dt" sz="half" idx="10"/>
          </p:nvPr>
        </p:nvSpPr>
        <p:spPr/>
        <p:txBody>
          <a:bodyPr/>
          <a:lstStyle/>
          <a:p>
            <a:fld id="{8D855500-DB08-4EE8-9353-A18F31B6B401}" type="datetimeFigureOut">
              <a:rPr lang="en-US" smtClean="0"/>
              <a:t>4/6/2018</a:t>
            </a:fld>
            <a:endParaRPr lang="en-US"/>
          </a:p>
        </p:txBody>
      </p:sp>
      <p:sp>
        <p:nvSpPr>
          <p:cNvPr id="8" name="Footer Placeholder 7">
            <a:extLst>
              <a:ext uri="{FF2B5EF4-FFF2-40B4-BE49-F238E27FC236}">
                <a16:creationId xmlns:a16="http://schemas.microsoft.com/office/drawing/2014/main" id="{743B1E33-C985-4BD3-BE58-5B86DFA4FF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6FF629-B906-428A-8A3F-ADCC2A1A48D7}"/>
              </a:ext>
            </a:extLst>
          </p:cNvPr>
          <p:cNvSpPr>
            <a:spLocks noGrp="1"/>
          </p:cNvSpPr>
          <p:nvPr>
            <p:ph type="sldNum" sz="quarter" idx="12"/>
          </p:nvPr>
        </p:nvSpPr>
        <p:spPr/>
        <p:txBody>
          <a:bodyPr/>
          <a:lstStyle/>
          <a:p>
            <a:fld id="{867B3E1D-5B64-4851-9831-C612FFDC02EE}" type="slidenum">
              <a:rPr lang="en-US" smtClean="0"/>
              <a:t>‹#›</a:t>
            </a:fld>
            <a:endParaRPr lang="en-US"/>
          </a:p>
        </p:txBody>
      </p:sp>
    </p:spTree>
    <p:extLst>
      <p:ext uri="{BB962C8B-B14F-4D97-AF65-F5344CB8AC3E}">
        <p14:creationId xmlns:p14="http://schemas.microsoft.com/office/powerpoint/2010/main" val="2195284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408FF-B6E8-470A-9DD4-E9A137B119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8B992C-B08A-4D9C-9F24-18037EA1B454}"/>
              </a:ext>
            </a:extLst>
          </p:cNvPr>
          <p:cNvSpPr>
            <a:spLocks noGrp="1"/>
          </p:cNvSpPr>
          <p:nvPr>
            <p:ph type="dt" sz="half" idx="10"/>
          </p:nvPr>
        </p:nvSpPr>
        <p:spPr/>
        <p:txBody>
          <a:bodyPr/>
          <a:lstStyle/>
          <a:p>
            <a:fld id="{8D855500-DB08-4EE8-9353-A18F31B6B401}" type="datetimeFigureOut">
              <a:rPr lang="en-US" smtClean="0"/>
              <a:t>4/6/2018</a:t>
            </a:fld>
            <a:endParaRPr lang="en-US"/>
          </a:p>
        </p:txBody>
      </p:sp>
      <p:sp>
        <p:nvSpPr>
          <p:cNvPr id="4" name="Footer Placeholder 3">
            <a:extLst>
              <a:ext uri="{FF2B5EF4-FFF2-40B4-BE49-F238E27FC236}">
                <a16:creationId xmlns:a16="http://schemas.microsoft.com/office/drawing/2014/main" id="{1A607160-BB0D-422A-B792-BD461298E1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522245-1AC5-434B-9C14-70695A3510CC}"/>
              </a:ext>
            </a:extLst>
          </p:cNvPr>
          <p:cNvSpPr>
            <a:spLocks noGrp="1"/>
          </p:cNvSpPr>
          <p:nvPr>
            <p:ph type="sldNum" sz="quarter" idx="12"/>
          </p:nvPr>
        </p:nvSpPr>
        <p:spPr/>
        <p:txBody>
          <a:bodyPr/>
          <a:lstStyle/>
          <a:p>
            <a:fld id="{867B3E1D-5B64-4851-9831-C612FFDC02EE}" type="slidenum">
              <a:rPr lang="en-US" smtClean="0"/>
              <a:t>‹#›</a:t>
            </a:fld>
            <a:endParaRPr lang="en-US"/>
          </a:p>
        </p:txBody>
      </p:sp>
    </p:spTree>
    <p:extLst>
      <p:ext uri="{BB962C8B-B14F-4D97-AF65-F5344CB8AC3E}">
        <p14:creationId xmlns:p14="http://schemas.microsoft.com/office/powerpoint/2010/main" val="3464535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004FC5-0219-4F2F-9628-12ED79AB7CEC}"/>
              </a:ext>
            </a:extLst>
          </p:cNvPr>
          <p:cNvSpPr>
            <a:spLocks noGrp="1"/>
          </p:cNvSpPr>
          <p:nvPr>
            <p:ph type="dt" sz="half" idx="10"/>
          </p:nvPr>
        </p:nvSpPr>
        <p:spPr/>
        <p:txBody>
          <a:bodyPr/>
          <a:lstStyle/>
          <a:p>
            <a:fld id="{8D855500-DB08-4EE8-9353-A18F31B6B401}" type="datetimeFigureOut">
              <a:rPr lang="en-US" smtClean="0"/>
              <a:t>4/6/2018</a:t>
            </a:fld>
            <a:endParaRPr lang="en-US"/>
          </a:p>
        </p:txBody>
      </p:sp>
      <p:sp>
        <p:nvSpPr>
          <p:cNvPr id="3" name="Footer Placeholder 2">
            <a:extLst>
              <a:ext uri="{FF2B5EF4-FFF2-40B4-BE49-F238E27FC236}">
                <a16:creationId xmlns:a16="http://schemas.microsoft.com/office/drawing/2014/main" id="{BE7941E4-66EE-4A60-8A48-5E081E5740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3229B0-BB85-4DAC-B43F-20FB1BD0C7E7}"/>
              </a:ext>
            </a:extLst>
          </p:cNvPr>
          <p:cNvSpPr>
            <a:spLocks noGrp="1"/>
          </p:cNvSpPr>
          <p:nvPr>
            <p:ph type="sldNum" sz="quarter" idx="12"/>
          </p:nvPr>
        </p:nvSpPr>
        <p:spPr/>
        <p:txBody>
          <a:bodyPr/>
          <a:lstStyle/>
          <a:p>
            <a:fld id="{867B3E1D-5B64-4851-9831-C612FFDC02EE}" type="slidenum">
              <a:rPr lang="en-US" smtClean="0"/>
              <a:t>‹#›</a:t>
            </a:fld>
            <a:endParaRPr lang="en-US"/>
          </a:p>
        </p:txBody>
      </p:sp>
    </p:spTree>
    <p:extLst>
      <p:ext uri="{BB962C8B-B14F-4D97-AF65-F5344CB8AC3E}">
        <p14:creationId xmlns:p14="http://schemas.microsoft.com/office/powerpoint/2010/main" val="29049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38A8A-2A04-4D8F-B510-7A7BDCEA83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19A64B-0BB7-4FC8-A710-3A4782A4FB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B4FFAF-C0EC-427E-932C-9DAF0A8A03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68B2D77-3D45-4799-BE3E-B6EA08D09CD1}"/>
              </a:ext>
            </a:extLst>
          </p:cNvPr>
          <p:cNvSpPr>
            <a:spLocks noGrp="1"/>
          </p:cNvSpPr>
          <p:nvPr>
            <p:ph type="dt" sz="half" idx="10"/>
          </p:nvPr>
        </p:nvSpPr>
        <p:spPr/>
        <p:txBody>
          <a:bodyPr/>
          <a:lstStyle/>
          <a:p>
            <a:fld id="{8D855500-DB08-4EE8-9353-A18F31B6B401}" type="datetimeFigureOut">
              <a:rPr lang="en-US" smtClean="0"/>
              <a:t>4/6/2018</a:t>
            </a:fld>
            <a:endParaRPr lang="en-US"/>
          </a:p>
        </p:txBody>
      </p:sp>
      <p:sp>
        <p:nvSpPr>
          <p:cNvPr id="6" name="Footer Placeholder 5">
            <a:extLst>
              <a:ext uri="{FF2B5EF4-FFF2-40B4-BE49-F238E27FC236}">
                <a16:creationId xmlns:a16="http://schemas.microsoft.com/office/drawing/2014/main" id="{FE6C7E34-1CA9-4A7E-AF45-A0F032364E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97FEDA-5162-4A88-A607-7A5FBB09BDCC}"/>
              </a:ext>
            </a:extLst>
          </p:cNvPr>
          <p:cNvSpPr>
            <a:spLocks noGrp="1"/>
          </p:cNvSpPr>
          <p:nvPr>
            <p:ph type="sldNum" sz="quarter" idx="12"/>
          </p:nvPr>
        </p:nvSpPr>
        <p:spPr/>
        <p:txBody>
          <a:bodyPr/>
          <a:lstStyle/>
          <a:p>
            <a:fld id="{867B3E1D-5B64-4851-9831-C612FFDC02EE}" type="slidenum">
              <a:rPr lang="en-US" smtClean="0"/>
              <a:t>‹#›</a:t>
            </a:fld>
            <a:endParaRPr lang="en-US"/>
          </a:p>
        </p:txBody>
      </p:sp>
    </p:spTree>
    <p:extLst>
      <p:ext uri="{BB962C8B-B14F-4D97-AF65-F5344CB8AC3E}">
        <p14:creationId xmlns:p14="http://schemas.microsoft.com/office/powerpoint/2010/main" val="1261875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5BD27-4428-430C-85FF-18950433AE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B0EAC6-9CCA-44D0-BA5A-FF16E7CC3E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5522F5-54B5-41E9-8161-1A6C24F19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A60ABAF-8FBE-4333-A472-BAEF17C8AE6B}"/>
              </a:ext>
            </a:extLst>
          </p:cNvPr>
          <p:cNvSpPr>
            <a:spLocks noGrp="1"/>
          </p:cNvSpPr>
          <p:nvPr>
            <p:ph type="dt" sz="half" idx="10"/>
          </p:nvPr>
        </p:nvSpPr>
        <p:spPr/>
        <p:txBody>
          <a:bodyPr/>
          <a:lstStyle/>
          <a:p>
            <a:fld id="{8D855500-DB08-4EE8-9353-A18F31B6B401}" type="datetimeFigureOut">
              <a:rPr lang="en-US" smtClean="0"/>
              <a:t>4/6/2018</a:t>
            </a:fld>
            <a:endParaRPr lang="en-US"/>
          </a:p>
        </p:txBody>
      </p:sp>
      <p:sp>
        <p:nvSpPr>
          <p:cNvPr id="6" name="Footer Placeholder 5">
            <a:extLst>
              <a:ext uri="{FF2B5EF4-FFF2-40B4-BE49-F238E27FC236}">
                <a16:creationId xmlns:a16="http://schemas.microsoft.com/office/drawing/2014/main" id="{61BB7263-650E-47D7-874F-E643FBA60E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77B9BD-3E7B-46A2-BC11-7DBEDB19E7AC}"/>
              </a:ext>
            </a:extLst>
          </p:cNvPr>
          <p:cNvSpPr>
            <a:spLocks noGrp="1"/>
          </p:cNvSpPr>
          <p:nvPr>
            <p:ph type="sldNum" sz="quarter" idx="12"/>
          </p:nvPr>
        </p:nvSpPr>
        <p:spPr/>
        <p:txBody>
          <a:bodyPr/>
          <a:lstStyle/>
          <a:p>
            <a:fld id="{867B3E1D-5B64-4851-9831-C612FFDC02EE}" type="slidenum">
              <a:rPr lang="en-US" smtClean="0"/>
              <a:t>‹#›</a:t>
            </a:fld>
            <a:endParaRPr lang="en-US"/>
          </a:p>
        </p:txBody>
      </p:sp>
    </p:spTree>
    <p:extLst>
      <p:ext uri="{BB962C8B-B14F-4D97-AF65-F5344CB8AC3E}">
        <p14:creationId xmlns:p14="http://schemas.microsoft.com/office/powerpoint/2010/main" val="1554582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78A3DA-CB09-40F2-8362-741DC9AE7A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4E6759-D900-49E7-9932-16E76E2236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33F0CD-CBBE-488C-B0A6-107215BC94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855500-DB08-4EE8-9353-A18F31B6B401}" type="datetimeFigureOut">
              <a:rPr lang="en-US" smtClean="0"/>
              <a:t>4/6/2018</a:t>
            </a:fld>
            <a:endParaRPr lang="en-US"/>
          </a:p>
        </p:txBody>
      </p:sp>
      <p:sp>
        <p:nvSpPr>
          <p:cNvPr id="5" name="Footer Placeholder 4">
            <a:extLst>
              <a:ext uri="{FF2B5EF4-FFF2-40B4-BE49-F238E27FC236}">
                <a16:creationId xmlns:a16="http://schemas.microsoft.com/office/drawing/2014/main" id="{9E9456E2-199C-4AFC-8BC7-9D050B4BC8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79F29B-6064-4678-AE35-806A34CC0D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7B3E1D-5B64-4851-9831-C612FFDC02EE}" type="slidenum">
              <a:rPr lang="en-US" smtClean="0"/>
              <a:t>‹#›</a:t>
            </a:fld>
            <a:endParaRPr lang="en-US"/>
          </a:p>
        </p:txBody>
      </p:sp>
    </p:spTree>
    <p:extLst>
      <p:ext uri="{BB962C8B-B14F-4D97-AF65-F5344CB8AC3E}">
        <p14:creationId xmlns:p14="http://schemas.microsoft.com/office/powerpoint/2010/main" val="2909161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ttcdas.com/pdf/nonRegisteredUser/mnacq2000.pdf" TargetMode="Externa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image" Target="../media/image14.emf"/><Relationship Id="rId5" Type="http://schemas.openxmlformats.org/officeDocument/2006/relationships/hyperlink" Target="http://www.ttcdas.com/pdf/nonRegisteredUser/mscd606d.pdf" TargetMode="External"/><Relationship Id="rId4" Type="http://schemas.openxmlformats.org/officeDocument/2006/relationships/hyperlink" Target="http://www.ttcdas.com/pdf/nonRegisteredUser/mtcd208v.pdf"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hyperlink" Target="http://www.pcb.com/Products/model/356A15" TargetMode="External"/><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3.emf"/></Relationships>
</file>

<file path=ppt/slides/_rels/slide15.xml.rels><?xml version="1.0" encoding="UTF-8" standalone="yes"?>
<Relationships xmlns="http://schemas.openxmlformats.org/package/2006/relationships"><Relationship Id="rId3" Type="http://schemas.openxmlformats.org/officeDocument/2006/relationships/hyperlink" Target="https://www.npl.washington.edu/TRIMS/sites/sand.npl.washington.edu.TRIMS/files/manuals-documentation/Omega%20-%20SA1XL%20Thermocouple.pdf" TargetMode="External"/><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21.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36.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hyperlink" Target="http://www.codeonemagazine.com/article.html?item_id=110"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codeonemagazine.com/article.html?item_id=110"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C62E-ECD6-4CAB-BF87-1B936377BA4D}"/>
              </a:ext>
            </a:extLst>
          </p:cNvPr>
          <p:cNvSpPr>
            <a:spLocks noGrp="1"/>
          </p:cNvSpPr>
          <p:nvPr>
            <p:ph type="ctrTitle"/>
          </p:nvPr>
        </p:nvSpPr>
        <p:spPr/>
        <p:txBody>
          <a:bodyPr/>
          <a:lstStyle/>
          <a:p>
            <a:r>
              <a:rPr lang="en-US" dirty="0"/>
              <a:t>BRASS </a:t>
            </a:r>
            <a:br>
              <a:rPr lang="en-US" dirty="0"/>
            </a:br>
            <a:r>
              <a:rPr lang="en-US" dirty="0"/>
              <a:t>Scenario 5</a:t>
            </a:r>
          </a:p>
        </p:txBody>
      </p:sp>
      <p:sp>
        <p:nvSpPr>
          <p:cNvPr id="4" name="Subtitle 3">
            <a:extLst>
              <a:ext uri="{FF2B5EF4-FFF2-40B4-BE49-F238E27FC236}">
                <a16:creationId xmlns:a16="http://schemas.microsoft.com/office/drawing/2014/main" id="{B1A46B22-90C7-4F29-AD38-0EF324BFB137}"/>
              </a:ext>
            </a:extLst>
          </p:cNvPr>
          <p:cNvSpPr>
            <a:spLocks noGrp="1"/>
          </p:cNvSpPr>
          <p:nvPr>
            <p:ph type="subTitle" idx="1"/>
          </p:nvPr>
        </p:nvSpPr>
        <p:spPr/>
        <p:txBody>
          <a:bodyPr>
            <a:normAutofit/>
          </a:bodyPr>
          <a:lstStyle/>
          <a:p>
            <a:r>
              <a:rPr lang="en-US" dirty="0"/>
              <a:t>Swap Data Acquisition Unit </a:t>
            </a:r>
          </a:p>
          <a:p>
            <a:r>
              <a:rPr lang="en-US" dirty="0"/>
              <a:t> </a:t>
            </a:r>
          </a:p>
        </p:txBody>
      </p:sp>
      <p:sp>
        <p:nvSpPr>
          <p:cNvPr id="3" name="TextBox 2">
            <a:extLst>
              <a:ext uri="{FF2B5EF4-FFF2-40B4-BE49-F238E27FC236}">
                <a16:creationId xmlns:a16="http://schemas.microsoft.com/office/drawing/2014/main" id="{8C5D3539-D0E6-4262-8C02-F17980A1951F}"/>
              </a:ext>
            </a:extLst>
          </p:cNvPr>
          <p:cNvSpPr txBox="1"/>
          <p:nvPr/>
        </p:nvSpPr>
        <p:spPr>
          <a:xfrm>
            <a:off x="5657851" y="6396335"/>
            <a:ext cx="6534150" cy="461665"/>
          </a:xfrm>
          <a:prstGeom prst="rect">
            <a:avLst/>
          </a:prstGeom>
          <a:noFill/>
        </p:spPr>
        <p:txBody>
          <a:bodyPr wrap="square" rtlCol="0">
            <a:spAutoFit/>
          </a:bodyPr>
          <a:lstStyle/>
          <a:p>
            <a:r>
              <a:rPr lang="en-US" sz="1200" dirty="0"/>
              <a:t>Adapted from a flight test that occurred in 2012 in F-35 Lightning flight testing at NAS Patuxent River</a:t>
            </a:r>
          </a:p>
          <a:p>
            <a:endParaRPr lang="en-US" sz="1200" dirty="0"/>
          </a:p>
        </p:txBody>
      </p:sp>
    </p:spTree>
    <p:extLst>
      <p:ext uri="{BB962C8B-B14F-4D97-AF65-F5344CB8AC3E}">
        <p14:creationId xmlns:p14="http://schemas.microsoft.com/office/powerpoint/2010/main" val="3360481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E1394-E85B-4F62-89ED-5545FA8888C1}"/>
              </a:ext>
            </a:extLst>
          </p:cNvPr>
          <p:cNvSpPr>
            <a:spLocks noGrp="1"/>
          </p:cNvSpPr>
          <p:nvPr>
            <p:ph type="title"/>
          </p:nvPr>
        </p:nvSpPr>
        <p:spPr/>
        <p:txBody>
          <a:bodyPr>
            <a:normAutofit/>
          </a:bodyPr>
          <a:lstStyle/>
          <a:p>
            <a:pPr algn="ctr"/>
            <a:r>
              <a:rPr lang="en-US" dirty="0"/>
              <a:t>Initial MDL Representation</a:t>
            </a:r>
            <a:br>
              <a:rPr lang="en-US" dirty="0"/>
            </a:br>
            <a:r>
              <a:rPr lang="en-US" sz="4000" dirty="0"/>
              <a:t>Measurements</a:t>
            </a:r>
            <a:endParaRPr lang="en-US" dirty="0"/>
          </a:p>
        </p:txBody>
      </p:sp>
      <p:pic>
        <p:nvPicPr>
          <p:cNvPr id="5" name="Picture 4">
            <a:extLst>
              <a:ext uri="{FF2B5EF4-FFF2-40B4-BE49-F238E27FC236}">
                <a16:creationId xmlns:a16="http://schemas.microsoft.com/office/drawing/2014/main" id="{79B1BCFF-C403-405C-8CC9-16A4FB5D9B33}"/>
              </a:ext>
            </a:extLst>
          </p:cNvPr>
          <p:cNvPicPr>
            <a:picLocks noChangeAspect="1"/>
          </p:cNvPicPr>
          <p:nvPr/>
        </p:nvPicPr>
        <p:blipFill>
          <a:blip r:embed="rId2"/>
          <a:stretch>
            <a:fillRect/>
          </a:stretch>
        </p:blipFill>
        <p:spPr>
          <a:xfrm>
            <a:off x="6328194" y="1764144"/>
            <a:ext cx="3685662" cy="4604327"/>
          </a:xfrm>
          <a:prstGeom prst="rect">
            <a:avLst/>
          </a:prstGeom>
        </p:spPr>
      </p:pic>
      <p:sp>
        <p:nvSpPr>
          <p:cNvPr id="9" name="Rectangle 8">
            <a:extLst>
              <a:ext uri="{FF2B5EF4-FFF2-40B4-BE49-F238E27FC236}">
                <a16:creationId xmlns:a16="http://schemas.microsoft.com/office/drawing/2014/main" id="{A9EE1547-02BD-444C-B0A1-60D8D175B269}"/>
              </a:ext>
            </a:extLst>
          </p:cNvPr>
          <p:cNvSpPr/>
          <p:nvPr/>
        </p:nvSpPr>
        <p:spPr>
          <a:xfrm>
            <a:off x="6539346" y="3325090"/>
            <a:ext cx="3131127" cy="8497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90F2295-FD17-4ABC-AE5E-260324E6D97A}"/>
              </a:ext>
            </a:extLst>
          </p:cNvPr>
          <p:cNvSpPr/>
          <p:nvPr/>
        </p:nvSpPr>
        <p:spPr>
          <a:xfrm>
            <a:off x="6605461" y="4318000"/>
            <a:ext cx="3131127" cy="8497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100F57-F8FA-4FB6-9A64-10C2EC1CC117}"/>
              </a:ext>
            </a:extLst>
          </p:cNvPr>
          <p:cNvSpPr txBox="1"/>
          <p:nvPr/>
        </p:nvSpPr>
        <p:spPr>
          <a:xfrm>
            <a:off x="9736588" y="4225804"/>
            <a:ext cx="2105345" cy="1200329"/>
          </a:xfrm>
          <a:prstGeom prst="rect">
            <a:avLst/>
          </a:prstGeom>
          <a:noFill/>
        </p:spPr>
        <p:txBody>
          <a:bodyPr wrap="square" rtlCol="0">
            <a:spAutoFit/>
          </a:bodyPr>
          <a:lstStyle/>
          <a:p>
            <a:r>
              <a:rPr lang="en-US" sz="1200" b="1" i="1" dirty="0"/>
              <a:t>Sample rate comes from requirements documents and rules of thumb that the instrumentation engineer knows</a:t>
            </a:r>
          </a:p>
          <a:p>
            <a:r>
              <a:rPr lang="en-US" sz="1200" b="1" i="1" dirty="0"/>
              <a:t> </a:t>
            </a:r>
          </a:p>
        </p:txBody>
      </p:sp>
      <p:sp>
        <p:nvSpPr>
          <p:cNvPr id="12" name="TextBox 11">
            <a:extLst>
              <a:ext uri="{FF2B5EF4-FFF2-40B4-BE49-F238E27FC236}">
                <a16:creationId xmlns:a16="http://schemas.microsoft.com/office/drawing/2014/main" id="{94F76C79-05C1-42A9-82EF-694C15D17967}"/>
              </a:ext>
            </a:extLst>
          </p:cNvPr>
          <p:cNvSpPr txBox="1"/>
          <p:nvPr/>
        </p:nvSpPr>
        <p:spPr>
          <a:xfrm>
            <a:off x="9736588" y="3528230"/>
            <a:ext cx="2105345" cy="646331"/>
          </a:xfrm>
          <a:prstGeom prst="rect">
            <a:avLst/>
          </a:prstGeom>
          <a:noFill/>
        </p:spPr>
        <p:txBody>
          <a:bodyPr wrap="square" rtlCol="0">
            <a:spAutoFit/>
          </a:bodyPr>
          <a:lstStyle/>
          <a:p>
            <a:r>
              <a:rPr lang="en-US" sz="1200" b="1" i="1" dirty="0"/>
              <a:t>Resolution comes from the channel vendor datasheet</a:t>
            </a:r>
          </a:p>
          <a:p>
            <a:r>
              <a:rPr lang="en-US" sz="1200" b="1" i="1" dirty="0"/>
              <a:t> </a:t>
            </a:r>
          </a:p>
        </p:txBody>
      </p:sp>
      <p:pic>
        <p:nvPicPr>
          <p:cNvPr id="16" name="Content Placeholder 15">
            <a:extLst>
              <a:ext uri="{FF2B5EF4-FFF2-40B4-BE49-F238E27FC236}">
                <a16:creationId xmlns:a16="http://schemas.microsoft.com/office/drawing/2014/main" id="{A8542009-6CBD-4B7C-9A5E-CDBE330BC641}"/>
              </a:ext>
            </a:extLst>
          </p:cNvPr>
          <p:cNvPicPr>
            <a:picLocks noGrp="1" noChangeAspect="1"/>
          </p:cNvPicPr>
          <p:nvPr>
            <p:ph idx="1"/>
          </p:nvPr>
        </p:nvPicPr>
        <p:blipFill>
          <a:blip r:embed="rId3"/>
          <a:stretch>
            <a:fillRect/>
          </a:stretch>
        </p:blipFill>
        <p:spPr>
          <a:xfrm>
            <a:off x="942975" y="2446009"/>
            <a:ext cx="3238500" cy="2914650"/>
          </a:xfrm>
          <a:prstGeom prst="rect">
            <a:avLst/>
          </a:prstGeom>
        </p:spPr>
      </p:pic>
      <p:cxnSp>
        <p:nvCxnSpPr>
          <p:cNvPr id="17" name="Straight Arrow Connector 16">
            <a:extLst>
              <a:ext uri="{FF2B5EF4-FFF2-40B4-BE49-F238E27FC236}">
                <a16:creationId xmlns:a16="http://schemas.microsoft.com/office/drawing/2014/main" id="{BA9D9659-794A-40FE-B306-E3E16F51D2AA}"/>
              </a:ext>
            </a:extLst>
          </p:cNvPr>
          <p:cNvCxnSpPr>
            <a:cxnSpLocks/>
          </p:cNvCxnSpPr>
          <p:nvPr/>
        </p:nvCxnSpPr>
        <p:spPr>
          <a:xfrm flipV="1">
            <a:off x="3886200" y="1847272"/>
            <a:ext cx="2441994" cy="898235"/>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ight Brace 18">
            <a:extLst>
              <a:ext uri="{FF2B5EF4-FFF2-40B4-BE49-F238E27FC236}">
                <a16:creationId xmlns:a16="http://schemas.microsoft.com/office/drawing/2014/main" id="{7F7BEC79-1262-4900-B0DE-0C996DFD14A4}"/>
              </a:ext>
            </a:extLst>
          </p:cNvPr>
          <p:cNvSpPr/>
          <p:nvPr/>
        </p:nvSpPr>
        <p:spPr>
          <a:xfrm>
            <a:off x="3886200" y="2628900"/>
            <a:ext cx="295275" cy="1038225"/>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a:extLst>
              <a:ext uri="{FF2B5EF4-FFF2-40B4-BE49-F238E27FC236}">
                <a16:creationId xmlns:a16="http://schemas.microsoft.com/office/drawing/2014/main" id="{0D90F417-A4F9-425D-AB8C-8CFBC1755B9B}"/>
              </a:ext>
            </a:extLst>
          </p:cNvPr>
          <p:cNvSpPr/>
          <p:nvPr/>
        </p:nvSpPr>
        <p:spPr>
          <a:xfrm>
            <a:off x="3962400" y="3762375"/>
            <a:ext cx="264614" cy="1405371"/>
          </a:xfrm>
          <a:prstGeom prst="rightBrace">
            <a:avLst/>
          </a:prstGeom>
          <a:ln w="317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10DBDBDF-BF60-47F2-A3F6-34247E452FD0}"/>
              </a:ext>
            </a:extLst>
          </p:cNvPr>
          <p:cNvSpPr txBox="1"/>
          <p:nvPr/>
        </p:nvSpPr>
        <p:spPr>
          <a:xfrm>
            <a:off x="4283224" y="3009512"/>
            <a:ext cx="2044970" cy="276999"/>
          </a:xfrm>
          <a:prstGeom prst="rect">
            <a:avLst/>
          </a:prstGeom>
          <a:noFill/>
        </p:spPr>
        <p:txBody>
          <a:bodyPr wrap="square" rtlCol="0">
            <a:spAutoFit/>
          </a:bodyPr>
          <a:lstStyle/>
          <a:p>
            <a:r>
              <a:rPr lang="en-US" sz="1200" b="1" i="1" dirty="0"/>
              <a:t>Acceleration measurements</a:t>
            </a:r>
          </a:p>
        </p:txBody>
      </p:sp>
      <p:sp>
        <p:nvSpPr>
          <p:cNvPr id="22" name="TextBox 21">
            <a:extLst>
              <a:ext uri="{FF2B5EF4-FFF2-40B4-BE49-F238E27FC236}">
                <a16:creationId xmlns:a16="http://schemas.microsoft.com/office/drawing/2014/main" id="{C167CEA0-1262-4F90-8AE9-AE8513AA9CC1}"/>
              </a:ext>
            </a:extLst>
          </p:cNvPr>
          <p:cNvSpPr txBox="1"/>
          <p:nvPr/>
        </p:nvSpPr>
        <p:spPr>
          <a:xfrm>
            <a:off x="4283224" y="4318000"/>
            <a:ext cx="2044970" cy="276999"/>
          </a:xfrm>
          <a:prstGeom prst="rect">
            <a:avLst/>
          </a:prstGeom>
          <a:noFill/>
        </p:spPr>
        <p:txBody>
          <a:bodyPr wrap="square" rtlCol="0">
            <a:spAutoFit/>
          </a:bodyPr>
          <a:lstStyle/>
          <a:p>
            <a:r>
              <a:rPr lang="en-US" sz="1200" b="1" i="1" dirty="0"/>
              <a:t>Temperature measurements</a:t>
            </a:r>
          </a:p>
        </p:txBody>
      </p:sp>
    </p:spTree>
    <p:extLst>
      <p:ext uri="{BB962C8B-B14F-4D97-AF65-F5344CB8AC3E}">
        <p14:creationId xmlns:p14="http://schemas.microsoft.com/office/powerpoint/2010/main" val="464569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a:extLst>
              <a:ext uri="{FF2B5EF4-FFF2-40B4-BE49-F238E27FC236}">
                <a16:creationId xmlns:a16="http://schemas.microsoft.com/office/drawing/2014/main" id="{0F3563E9-75D1-4437-A31E-3DCED7E7C34E}"/>
              </a:ext>
            </a:extLst>
          </p:cNvPr>
          <p:cNvPicPr>
            <a:picLocks noGrp="1" noChangeAspect="1"/>
          </p:cNvPicPr>
          <p:nvPr>
            <p:ph idx="1"/>
          </p:nvPr>
        </p:nvPicPr>
        <p:blipFill>
          <a:blip r:embed="rId2"/>
          <a:stretch>
            <a:fillRect/>
          </a:stretch>
        </p:blipFill>
        <p:spPr>
          <a:xfrm>
            <a:off x="653472" y="1287606"/>
            <a:ext cx="5226992" cy="5089579"/>
          </a:xfrm>
          <a:prstGeom prst="rect">
            <a:avLst/>
          </a:prstGeom>
        </p:spPr>
      </p:pic>
      <p:sp>
        <p:nvSpPr>
          <p:cNvPr id="18" name="Title 17">
            <a:extLst>
              <a:ext uri="{FF2B5EF4-FFF2-40B4-BE49-F238E27FC236}">
                <a16:creationId xmlns:a16="http://schemas.microsoft.com/office/drawing/2014/main" id="{1B8FD3F0-F13D-40FA-9883-5F5AC6806A7E}"/>
              </a:ext>
            </a:extLst>
          </p:cNvPr>
          <p:cNvSpPr>
            <a:spLocks noGrp="1"/>
          </p:cNvSpPr>
          <p:nvPr>
            <p:ph type="title"/>
          </p:nvPr>
        </p:nvSpPr>
        <p:spPr/>
        <p:txBody>
          <a:bodyPr/>
          <a:lstStyle/>
          <a:p>
            <a:pPr algn="ctr"/>
            <a:r>
              <a:rPr lang="en-US" dirty="0"/>
              <a:t>TTC DAU Datasheet</a:t>
            </a:r>
          </a:p>
        </p:txBody>
      </p:sp>
      <p:sp>
        <p:nvSpPr>
          <p:cNvPr id="19" name="TextBox 18">
            <a:extLst>
              <a:ext uri="{FF2B5EF4-FFF2-40B4-BE49-F238E27FC236}">
                <a16:creationId xmlns:a16="http://schemas.microsoft.com/office/drawing/2014/main" id="{6422268C-A933-46B3-87C2-36416F65C92C}"/>
              </a:ext>
            </a:extLst>
          </p:cNvPr>
          <p:cNvSpPr txBox="1"/>
          <p:nvPr/>
        </p:nvSpPr>
        <p:spPr>
          <a:xfrm>
            <a:off x="333881" y="6443860"/>
            <a:ext cx="5546583" cy="338554"/>
          </a:xfrm>
          <a:prstGeom prst="rect">
            <a:avLst/>
          </a:prstGeom>
          <a:noFill/>
        </p:spPr>
        <p:txBody>
          <a:bodyPr wrap="none" rtlCol="0">
            <a:spAutoFit/>
          </a:bodyPr>
          <a:lstStyle/>
          <a:p>
            <a:r>
              <a:rPr lang="en-US" sz="1600" dirty="0">
                <a:hlinkClick r:id="rId3"/>
              </a:rPr>
              <a:t>http://www.ttcdas.com/pdf/nonRegisteredUser/mnacq2000.pdf</a:t>
            </a:r>
            <a:endParaRPr lang="en-US" sz="1600" dirty="0"/>
          </a:p>
        </p:txBody>
      </p:sp>
      <p:pic>
        <p:nvPicPr>
          <p:cNvPr id="21" name="Picture 20">
            <a:extLst>
              <a:ext uri="{FF2B5EF4-FFF2-40B4-BE49-F238E27FC236}">
                <a16:creationId xmlns:a16="http://schemas.microsoft.com/office/drawing/2014/main" id="{334754BA-99F8-46F6-87A4-72887958EDA3}"/>
              </a:ext>
            </a:extLst>
          </p:cNvPr>
          <p:cNvPicPr>
            <a:picLocks noChangeAspect="1"/>
          </p:cNvPicPr>
          <p:nvPr/>
        </p:nvPicPr>
        <p:blipFill>
          <a:blip r:embed="rId4"/>
          <a:stretch>
            <a:fillRect/>
          </a:stretch>
        </p:blipFill>
        <p:spPr>
          <a:xfrm>
            <a:off x="8642271" y="1673652"/>
            <a:ext cx="1737737" cy="4770208"/>
          </a:xfrm>
          <a:prstGeom prst="rect">
            <a:avLst/>
          </a:prstGeom>
        </p:spPr>
      </p:pic>
      <p:sp>
        <p:nvSpPr>
          <p:cNvPr id="22" name="Left Brace 21">
            <a:extLst>
              <a:ext uri="{FF2B5EF4-FFF2-40B4-BE49-F238E27FC236}">
                <a16:creationId xmlns:a16="http://schemas.microsoft.com/office/drawing/2014/main" id="{57C7C60D-DA59-4A23-93E2-EA1FFBC7B076}"/>
              </a:ext>
            </a:extLst>
          </p:cNvPr>
          <p:cNvSpPr/>
          <p:nvPr/>
        </p:nvSpPr>
        <p:spPr>
          <a:xfrm>
            <a:off x="7943850" y="1690688"/>
            <a:ext cx="561975" cy="1081087"/>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71227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A934FA-FE1D-425D-AABE-9B0ACE2C4A91}"/>
              </a:ext>
            </a:extLst>
          </p:cNvPr>
          <p:cNvSpPr>
            <a:spLocks noGrp="1"/>
          </p:cNvSpPr>
          <p:nvPr>
            <p:ph type="title"/>
          </p:nvPr>
        </p:nvSpPr>
        <p:spPr/>
        <p:txBody>
          <a:bodyPr/>
          <a:lstStyle/>
          <a:p>
            <a:pPr algn="ctr"/>
            <a:r>
              <a:rPr lang="en-US" dirty="0"/>
              <a:t>Data Acquisition Unit Modules</a:t>
            </a:r>
          </a:p>
        </p:txBody>
      </p:sp>
      <p:pic>
        <p:nvPicPr>
          <p:cNvPr id="9" name="Content Placeholder 8">
            <a:extLst>
              <a:ext uri="{FF2B5EF4-FFF2-40B4-BE49-F238E27FC236}">
                <a16:creationId xmlns:a16="http://schemas.microsoft.com/office/drawing/2014/main" id="{5E8748C5-8751-4A3A-B498-2CFE7B00C18F}"/>
              </a:ext>
            </a:extLst>
          </p:cNvPr>
          <p:cNvPicPr>
            <a:picLocks noGrp="1" noChangeAspect="1"/>
          </p:cNvPicPr>
          <p:nvPr>
            <p:ph sz="half" idx="2"/>
          </p:nvPr>
        </p:nvPicPr>
        <p:blipFill>
          <a:blip r:embed="rId2"/>
          <a:stretch>
            <a:fillRect/>
          </a:stretch>
        </p:blipFill>
        <p:spPr>
          <a:xfrm>
            <a:off x="7842827" y="1528135"/>
            <a:ext cx="3513289" cy="4556466"/>
          </a:xfrm>
          <a:prstGeom prst="rect">
            <a:avLst/>
          </a:prstGeom>
        </p:spPr>
      </p:pic>
      <p:pic>
        <p:nvPicPr>
          <p:cNvPr id="7" name="Content Placeholder 6">
            <a:extLst>
              <a:ext uri="{FF2B5EF4-FFF2-40B4-BE49-F238E27FC236}">
                <a16:creationId xmlns:a16="http://schemas.microsoft.com/office/drawing/2014/main" id="{129E7270-CE29-477A-B6C8-4D212F483139}"/>
              </a:ext>
            </a:extLst>
          </p:cNvPr>
          <p:cNvPicPr>
            <a:picLocks noGrp="1" noChangeAspect="1"/>
          </p:cNvPicPr>
          <p:nvPr>
            <p:ph sz="half" idx="1"/>
          </p:nvPr>
        </p:nvPicPr>
        <p:blipFill>
          <a:blip r:embed="rId3"/>
          <a:stretch>
            <a:fillRect/>
          </a:stretch>
        </p:blipFill>
        <p:spPr>
          <a:xfrm>
            <a:off x="607003" y="1604953"/>
            <a:ext cx="3823854" cy="4565383"/>
          </a:xfrm>
          <a:prstGeom prst="rect">
            <a:avLst/>
          </a:prstGeom>
        </p:spPr>
      </p:pic>
      <p:sp>
        <p:nvSpPr>
          <p:cNvPr id="8" name="TextBox 7">
            <a:extLst>
              <a:ext uri="{FF2B5EF4-FFF2-40B4-BE49-F238E27FC236}">
                <a16:creationId xmlns:a16="http://schemas.microsoft.com/office/drawing/2014/main" id="{B7CD31F6-DD71-4A2B-93DE-BE10A6321EFF}"/>
              </a:ext>
            </a:extLst>
          </p:cNvPr>
          <p:cNvSpPr txBox="1"/>
          <p:nvPr/>
        </p:nvSpPr>
        <p:spPr>
          <a:xfrm>
            <a:off x="461819" y="6311900"/>
            <a:ext cx="5424305" cy="338554"/>
          </a:xfrm>
          <a:prstGeom prst="rect">
            <a:avLst/>
          </a:prstGeom>
          <a:noFill/>
        </p:spPr>
        <p:txBody>
          <a:bodyPr wrap="none" rtlCol="0">
            <a:spAutoFit/>
          </a:bodyPr>
          <a:lstStyle/>
          <a:p>
            <a:r>
              <a:rPr lang="en-US" sz="1600" dirty="0">
                <a:hlinkClick r:id="rId4"/>
              </a:rPr>
              <a:t>http://www.ttcdas.com/pdf/nonRegisteredUser/mtcd208v.pdf</a:t>
            </a:r>
            <a:r>
              <a:rPr lang="en-US" sz="1600" dirty="0"/>
              <a:t> </a:t>
            </a:r>
          </a:p>
        </p:txBody>
      </p:sp>
      <p:sp>
        <p:nvSpPr>
          <p:cNvPr id="10" name="TextBox 9">
            <a:extLst>
              <a:ext uri="{FF2B5EF4-FFF2-40B4-BE49-F238E27FC236}">
                <a16:creationId xmlns:a16="http://schemas.microsoft.com/office/drawing/2014/main" id="{B6533677-47CE-4230-B4DC-9CBD887E242B}"/>
              </a:ext>
            </a:extLst>
          </p:cNvPr>
          <p:cNvSpPr txBox="1"/>
          <p:nvPr/>
        </p:nvSpPr>
        <p:spPr>
          <a:xfrm>
            <a:off x="6257637" y="6302936"/>
            <a:ext cx="5424755" cy="338554"/>
          </a:xfrm>
          <a:prstGeom prst="rect">
            <a:avLst/>
          </a:prstGeom>
          <a:noFill/>
        </p:spPr>
        <p:txBody>
          <a:bodyPr wrap="none" rtlCol="0">
            <a:spAutoFit/>
          </a:bodyPr>
          <a:lstStyle/>
          <a:p>
            <a:r>
              <a:rPr lang="en-US" sz="1600" dirty="0">
                <a:hlinkClick r:id="rId5"/>
              </a:rPr>
              <a:t>http://www.ttcdas.com/pdf/nonRegisteredUser/mscd606d.pdf</a:t>
            </a:r>
            <a:r>
              <a:rPr lang="en-US" sz="1600" dirty="0"/>
              <a:t> </a:t>
            </a:r>
          </a:p>
        </p:txBody>
      </p:sp>
      <p:pic>
        <p:nvPicPr>
          <p:cNvPr id="11" name="Picture 10">
            <a:extLst>
              <a:ext uri="{FF2B5EF4-FFF2-40B4-BE49-F238E27FC236}">
                <a16:creationId xmlns:a16="http://schemas.microsoft.com/office/drawing/2014/main" id="{CE6EF820-A7C3-4A36-B41E-4CD592C29A2B}"/>
              </a:ext>
            </a:extLst>
          </p:cNvPr>
          <p:cNvPicPr>
            <a:picLocks noChangeAspect="1"/>
          </p:cNvPicPr>
          <p:nvPr/>
        </p:nvPicPr>
        <p:blipFill>
          <a:blip r:embed="rId6"/>
          <a:stretch>
            <a:fillRect/>
          </a:stretch>
        </p:blipFill>
        <p:spPr>
          <a:xfrm>
            <a:off x="5227131" y="1528135"/>
            <a:ext cx="1737737" cy="4770208"/>
          </a:xfrm>
          <a:prstGeom prst="rect">
            <a:avLst/>
          </a:prstGeom>
        </p:spPr>
      </p:pic>
      <p:sp>
        <p:nvSpPr>
          <p:cNvPr id="12" name="Left Brace 11">
            <a:extLst>
              <a:ext uri="{FF2B5EF4-FFF2-40B4-BE49-F238E27FC236}">
                <a16:creationId xmlns:a16="http://schemas.microsoft.com/office/drawing/2014/main" id="{1CD6428A-1224-4EB1-8078-632277AB9A74}"/>
              </a:ext>
            </a:extLst>
          </p:cNvPr>
          <p:cNvSpPr/>
          <p:nvPr/>
        </p:nvSpPr>
        <p:spPr>
          <a:xfrm>
            <a:off x="4580370" y="3806368"/>
            <a:ext cx="572006" cy="24965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a:extLst>
              <a:ext uri="{FF2B5EF4-FFF2-40B4-BE49-F238E27FC236}">
                <a16:creationId xmlns:a16="http://schemas.microsoft.com/office/drawing/2014/main" id="{2567E076-1979-4CAC-A6A1-58DB8B9947DF}"/>
              </a:ext>
            </a:extLst>
          </p:cNvPr>
          <p:cNvSpPr/>
          <p:nvPr/>
        </p:nvSpPr>
        <p:spPr>
          <a:xfrm>
            <a:off x="6964868" y="2609850"/>
            <a:ext cx="646762" cy="108585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588663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13F9B-1A0E-477F-8C72-73BCB43FED7B}"/>
              </a:ext>
            </a:extLst>
          </p:cNvPr>
          <p:cNvSpPr>
            <a:spLocks noGrp="1"/>
          </p:cNvSpPr>
          <p:nvPr>
            <p:ph type="title"/>
          </p:nvPr>
        </p:nvSpPr>
        <p:spPr/>
        <p:txBody>
          <a:bodyPr/>
          <a:lstStyle/>
          <a:p>
            <a:pPr algn="ctr"/>
            <a:r>
              <a:rPr lang="en-US" dirty="0"/>
              <a:t>Sensors</a:t>
            </a:r>
          </a:p>
        </p:txBody>
      </p:sp>
      <p:pic>
        <p:nvPicPr>
          <p:cNvPr id="5" name="Content Placeholder 4">
            <a:extLst>
              <a:ext uri="{FF2B5EF4-FFF2-40B4-BE49-F238E27FC236}">
                <a16:creationId xmlns:a16="http://schemas.microsoft.com/office/drawing/2014/main" id="{6D8AC717-4F3B-41C1-85A6-BE059817D6A0}"/>
              </a:ext>
            </a:extLst>
          </p:cNvPr>
          <p:cNvPicPr>
            <a:picLocks noGrp="1" noChangeAspect="1"/>
          </p:cNvPicPr>
          <p:nvPr>
            <p:ph sz="half" idx="1"/>
          </p:nvPr>
        </p:nvPicPr>
        <p:blipFill>
          <a:blip r:embed="rId2"/>
          <a:stretch>
            <a:fillRect/>
          </a:stretch>
        </p:blipFill>
        <p:spPr>
          <a:xfrm>
            <a:off x="429202" y="2076667"/>
            <a:ext cx="3037417" cy="1959624"/>
          </a:xfrm>
          <a:prstGeom prst="rect">
            <a:avLst/>
          </a:prstGeom>
        </p:spPr>
      </p:pic>
      <p:pic>
        <p:nvPicPr>
          <p:cNvPr id="8" name="Content Placeholder 7">
            <a:extLst>
              <a:ext uri="{FF2B5EF4-FFF2-40B4-BE49-F238E27FC236}">
                <a16:creationId xmlns:a16="http://schemas.microsoft.com/office/drawing/2014/main" id="{A17A3F20-4ADD-49AF-8514-4893075B731E}"/>
              </a:ext>
            </a:extLst>
          </p:cNvPr>
          <p:cNvPicPr>
            <a:picLocks noGrp="1" noChangeAspect="1"/>
          </p:cNvPicPr>
          <p:nvPr>
            <p:ph sz="half" idx="2"/>
          </p:nvPr>
        </p:nvPicPr>
        <p:blipFill>
          <a:blip r:embed="rId3"/>
          <a:stretch>
            <a:fillRect/>
          </a:stretch>
        </p:blipFill>
        <p:spPr>
          <a:xfrm>
            <a:off x="3854831" y="1690688"/>
            <a:ext cx="3432659" cy="3693368"/>
          </a:xfrm>
          <a:prstGeom prst="rect">
            <a:avLst/>
          </a:prstGeom>
        </p:spPr>
      </p:pic>
      <p:pic>
        <p:nvPicPr>
          <p:cNvPr id="9" name="Picture 8">
            <a:extLst>
              <a:ext uri="{FF2B5EF4-FFF2-40B4-BE49-F238E27FC236}">
                <a16:creationId xmlns:a16="http://schemas.microsoft.com/office/drawing/2014/main" id="{26BD1313-616D-4076-971D-C1BAB6A4C44F}"/>
              </a:ext>
            </a:extLst>
          </p:cNvPr>
          <p:cNvPicPr>
            <a:picLocks noChangeAspect="1"/>
          </p:cNvPicPr>
          <p:nvPr/>
        </p:nvPicPr>
        <p:blipFill>
          <a:blip r:embed="rId4"/>
          <a:stretch>
            <a:fillRect/>
          </a:stretch>
        </p:blipFill>
        <p:spPr>
          <a:xfrm>
            <a:off x="7784319" y="1893888"/>
            <a:ext cx="3635724" cy="3006364"/>
          </a:xfrm>
          <a:prstGeom prst="rect">
            <a:avLst/>
          </a:prstGeom>
        </p:spPr>
      </p:pic>
      <p:sp>
        <p:nvSpPr>
          <p:cNvPr id="11" name="Rectangle 10">
            <a:extLst>
              <a:ext uri="{FF2B5EF4-FFF2-40B4-BE49-F238E27FC236}">
                <a16:creationId xmlns:a16="http://schemas.microsoft.com/office/drawing/2014/main" id="{9ADBC401-C779-483F-9A6F-0228757A64EA}"/>
              </a:ext>
            </a:extLst>
          </p:cNvPr>
          <p:cNvSpPr/>
          <p:nvPr/>
        </p:nvSpPr>
        <p:spPr>
          <a:xfrm>
            <a:off x="582857" y="2603140"/>
            <a:ext cx="2566743" cy="12668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BEBE79B4-130C-4B7C-829E-34F0CD6BDA58}"/>
              </a:ext>
            </a:extLst>
          </p:cNvPr>
          <p:cNvCxnSpPr>
            <a:cxnSpLocks/>
          </p:cNvCxnSpPr>
          <p:nvPr/>
        </p:nvCxnSpPr>
        <p:spPr>
          <a:xfrm flipV="1">
            <a:off x="2992582" y="1801092"/>
            <a:ext cx="951345" cy="55418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097948B-71AD-47AB-9D6B-42472584C953}"/>
              </a:ext>
            </a:extLst>
          </p:cNvPr>
          <p:cNvSpPr/>
          <p:nvPr/>
        </p:nvSpPr>
        <p:spPr>
          <a:xfrm>
            <a:off x="582857" y="2238305"/>
            <a:ext cx="2566743" cy="33092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7F66FC47-B4C6-4FE4-9771-CBF56E1318A5}"/>
              </a:ext>
            </a:extLst>
          </p:cNvPr>
          <p:cNvSpPr txBox="1"/>
          <p:nvPr/>
        </p:nvSpPr>
        <p:spPr>
          <a:xfrm>
            <a:off x="1280817" y="1700325"/>
            <a:ext cx="1670201" cy="369332"/>
          </a:xfrm>
          <a:prstGeom prst="rect">
            <a:avLst/>
          </a:prstGeom>
          <a:noFill/>
        </p:spPr>
        <p:txBody>
          <a:bodyPr wrap="none" rtlCol="0">
            <a:spAutoFit/>
          </a:bodyPr>
          <a:lstStyle/>
          <a:p>
            <a:r>
              <a:rPr lang="en-US" b="1" i="1" dirty="0">
                <a:solidFill>
                  <a:srgbClr val="7030A0"/>
                </a:solidFill>
              </a:rPr>
              <a:t>Accelerometers</a:t>
            </a:r>
          </a:p>
        </p:txBody>
      </p:sp>
      <p:sp>
        <p:nvSpPr>
          <p:cNvPr id="21" name="TextBox 20">
            <a:extLst>
              <a:ext uri="{FF2B5EF4-FFF2-40B4-BE49-F238E27FC236}">
                <a16:creationId xmlns:a16="http://schemas.microsoft.com/office/drawing/2014/main" id="{5933386A-70D5-4BD8-86B6-A0D2E844C88E}"/>
              </a:ext>
            </a:extLst>
          </p:cNvPr>
          <p:cNvSpPr txBox="1"/>
          <p:nvPr/>
        </p:nvSpPr>
        <p:spPr>
          <a:xfrm>
            <a:off x="1947910" y="3933175"/>
            <a:ext cx="1642886" cy="369332"/>
          </a:xfrm>
          <a:prstGeom prst="rect">
            <a:avLst/>
          </a:prstGeom>
          <a:noFill/>
        </p:spPr>
        <p:txBody>
          <a:bodyPr wrap="none" rtlCol="0">
            <a:spAutoFit/>
          </a:bodyPr>
          <a:lstStyle/>
          <a:p>
            <a:r>
              <a:rPr lang="en-US" b="1" i="1" dirty="0">
                <a:solidFill>
                  <a:srgbClr val="FF0000"/>
                </a:solidFill>
              </a:rPr>
              <a:t>Thermocouples</a:t>
            </a:r>
          </a:p>
        </p:txBody>
      </p:sp>
      <p:sp>
        <p:nvSpPr>
          <p:cNvPr id="22" name="Rectangle 21">
            <a:extLst>
              <a:ext uri="{FF2B5EF4-FFF2-40B4-BE49-F238E27FC236}">
                <a16:creationId xmlns:a16="http://schemas.microsoft.com/office/drawing/2014/main" id="{F128CA77-6E84-4CE3-9C62-236B58157E97}"/>
              </a:ext>
            </a:extLst>
          </p:cNvPr>
          <p:cNvSpPr/>
          <p:nvPr/>
        </p:nvSpPr>
        <p:spPr>
          <a:xfrm>
            <a:off x="4001109" y="2603140"/>
            <a:ext cx="3064709" cy="267082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68C76EA6-EAB6-4581-A453-0802F6A91D33}"/>
              </a:ext>
            </a:extLst>
          </p:cNvPr>
          <p:cNvSpPr txBox="1"/>
          <p:nvPr/>
        </p:nvSpPr>
        <p:spPr>
          <a:xfrm>
            <a:off x="5849192" y="5384056"/>
            <a:ext cx="1139543" cy="369332"/>
          </a:xfrm>
          <a:prstGeom prst="rect">
            <a:avLst/>
          </a:prstGeom>
          <a:noFill/>
        </p:spPr>
        <p:txBody>
          <a:bodyPr wrap="none" rtlCol="0">
            <a:spAutoFit/>
          </a:bodyPr>
          <a:lstStyle/>
          <a:p>
            <a:r>
              <a:rPr lang="en-US" b="1" i="1" dirty="0"/>
              <a:t>Next Slide</a:t>
            </a:r>
          </a:p>
        </p:txBody>
      </p:sp>
      <p:cxnSp>
        <p:nvCxnSpPr>
          <p:cNvPr id="15" name="Straight Arrow Connector 14">
            <a:extLst>
              <a:ext uri="{FF2B5EF4-FFF2-40B4-BE49-F238E27FC236}">
                <a16:creationId xmlns:a16="http://schemas.microsoft.com/office/drawing/2014/main" id="{3BAF6BCE-691C-4045-8CA2-615495449DF0}"/>
              </a:ext>
            </a:extLst>
          </p:cNvPr>
          <p:cNvCxnSpPr>
            <a:cxnSpLocks/>
          </p:cNvCxnSpPr>
          <p:nvPr/>
        </p:nvCxnSpPr>
        <p:spPr>
          <a:xfrm flipV="1">
            <a:off x="3375177" y="1926603"/>
            <a:ext cx="4398818" cy="1726705"/>
          </a:xfrm>
          <a:prstGeom prst="bentConnector3">
            <a:avLst>
              <a:gd name="adj1" fmla="val 12583"/>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481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3CBCB-4F4E-4216-A155-84D71A4DCB93}"/>
              </a:ext>
            </a:extLst>
          </p:cNvPr>
          <p:cNvSpPr>
            <a:spLocks noGrp="1"/>
          </p:cNvSpPr>
          <p:nvPr>
            <p:ph type="title"/>
          </p:nvPr>
        </p:nvSpPr>
        <p:spPr/>
        <p:txBody>
          <a:bodyPr/>
          <a:lstStyle/>
          <a:p>
            <a:pPr algn="ctr"/>
            <a:r>
              <a:rPr lang="en-US" dirty="0"/>
              <a:t>Sensor: Accelerometer</a:t>
            </a:r>
          </a:p>
        </p:txBody>
      </p:sp>
      <p:pic>
        <p:nvPicPr>
          <p:cNvPr id="5" name="Content Placeholder 4">
            <a:extLst>
              <a:ext uri="{FF2B5EF4-FFF2-40B4-BE49-F238E27FC236}">
                <a16:creationId xmlns:a16="http://schemas.microsoft.com/office/drawing/2014/main" id="{2B37BC85-383D-4F97-9777-56EEC1FD1D01}"/>
              </a:ext>
            </a:extLst>
          </p:cNvPr>
          <p:cNvPicPr>
            <a:picLocks noGrp="1" noChangeAspect="1"/>
          </p:cNvPicPr>
          <p:nvPr>
            <p:ph sz="half" idx="1"/>
          </p:nvPr>
        </p:nvPicPr>
        <p:blipFill>
          <a:blip r:embed="rId2"/>
          <a:stretch>
            <a:fillRect/>
          </a:stretch>
        </p:blipFill>
        <p:spPr>
          <a:xfrm>
            <a:off x="1080655" y="1967721"/>
            <a:ext cx="3648637" cy="4412442"/>
          </a:xfrm>
          <a:prstGeom prst="rect">
            <a:avLst/>
          </a:prstGeom>
        </p:spPr>
      </p:pic>
      <p:sp>
        <p:nvSpPr>
          <p:cNvPr id="6" name="Content Placeholder 2">
            <a:extLst>
              <a:ext uri="{FF2B5EF4-FFF2-40B4-BE49-F238E27FC236}">
                <a16:creationId xmlns:a16="http://schemas.microsoft.com/office/drawing/2014/main" id="{547803E0-C10A-4111-84E2-E6BDFA451797}"/>
              </a:ext>
            </a:extLst>
          </p:cNvPr>
          <p:cNvSpPr>
            <a:spLocks noGrp="1"/>
          </p:cNvSpPr>
          <p:nvPr>
            <p:ph sz="half" idx="2"/>
          </p:nvPr>
        </p:nvSpPr>
        <p:spPr/>
        <p:txBody>
          <a:bodyPr/>
          <a:lstStyle/>
          <a:p>
            <a:r>
              <a:rPr lang="en-US" dirty="0"/>
              <a:t>Accelerometer</a:t>
            </a:r>
          </a:p>
          <a:p>
            <a:pPr lvl="1"/>
            <a:r>
              <a:rPr lang="en-US" dirty="0"/>
              <a:t>Manufacturer: PCB Piezotronics</a:t>
            </a:r>
          </a:p>
          <a:p>
            <a:pPr lvl="1"/>
            <a:r>
              <a:rPr lang="en-US" dirty="0"/>
              <a:t>Model: 356A15</a:t>
            </a:r>
          </a:p>
          <a:p>
            <a:pPr lvl="1"/>
            <a:endParaRPr lang="en-US" dirty="0"/>
          </a:p>
          <a:p>
            <a:pPr lvl="1"/>
            <a:r>
              <a:rPr lang="en-US" dirty="0"/>
              <a:t>Specifications:</a:t>
            </a:r>
          </a:p>
          <a:p>
            <a:pPr marL="457200" lvl="1" indent="0">
              <a:buNone/>
            </a:pPr>
            <a:r>
              <a:rPr lang="en-US" sz="1800" dirty="0">
                <a:hlinkClick r:id="rId3"/>
              </a:rPr>
              <a:t>http://www.pcb.com/Products/model/356A15</a:t>
            </a:r>
            <a:endParaRPr lang="en-US" sz="1800" dirty="0"/>
          </a:p>
          <a:p>
            <a:pPr marL="457200" lvl="1" indent="0">
              <a:buNone/>
            </a:pPr>
            <a:endParaRPr lang="en-US" dirty="0"/>
          </a:p>
          <a:p>
            <a:pPr lvl="1"/>
            <a:endParaRPr lang="en-US" dirty="0"/>
          </a:p>
          <a:p>
            <a:pPr lvl="1"/>
            <a:endParaRPr lang="en-US" dirty="0"/>
          </a:p>
        </p:txBody>
      </p:sp>
      <p:sp>
        <p:nvSpPr>
          <p:cNvPr id="8" name="Rectangle 7">
            <a:extLst>
              <a:ext uri="{FF2B5EF4-FFF2-40B4-BE49-F238E27FC236}">
                <a16:creationId xmlns:a16="http://schemas.microsoft.com/office/drawing/2014/main" id="{7C90A6D3-5902-4070-8E84-2FB12CAB6A93}"/>
              </a:ext>
            </a:extLst>
          </p:cNvPr>
          <p:cNvSpPr/>
          <p:nvPr/>
        </p:nvSpPr>
        <p:spPr>
          <a:xfrm>
            <a:off x="1414129" y="3367846"/>
            <a:ext cx="3315163" cy="94553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89444EA-A438-47D1-985A-0AF30EF65DDA}"/>
              </a:ext>
            </a:extLst>
          </p:cNvPr>
          <p:cNvSpPr/>
          <p:nvPr/>
        </p:nvSpPr>
        <p:spPr>
          <a:xfrm>
            <a:off x="1414128" y="5312100"/>
            <a:ext cx="3315163" cy="69153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F4D417F-FFB9-4E9A-9030-4F34961EDE12}"/>
              </a:ext>
            </a:extLst>
          </p:cNvPr>
          <p:cNvPicPr>
            <a:picLocks noChangeAspect="1"/>
          </p:cNvPicPr>
          <p:nvPr/>
        </p:nvPicPr>
        <p:blipFill>
          <a:blip r:embed="rId4"/>
          <a:stretch>
            <a:fillRect/>
          </a:stretch>
        </p:blipFill>
        <p:spPr>
          <a:xfrm>
            <a:off x="7010401" y="4445639"/>
            <a:ext cx="2835577" cy="2097498"/>
          </a:xfrm>
          <a:prstGeom prst="rect">
            <a:avLst/>
          </a:prstGeom>
        </p:spPr>
      </p:pic>
    </p:spTree>
    <p:extLst>
      <p:ext uri="{BB962C8B-B14F-4D97-AF65-F5344CB8AC3E}">
        <p14:creationId xmlns:p14="http://schemas.microsoft.com/office/powerpoint/2010/main" val="3101707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0FC56-01D2-4C04-81E7-DC52D65460FB}"/>
              </a:ext>
            </a:extLst>
          </p:cNvPr>
          <p:cNvSpPr>
            <a:spLocks noGrp="1"/>
          </p:cNvSpPr>
          <p:nvPr>
            <p:ph type="title"/>
          </p:nvPr>
        </p:nvSpPr>
        <p:spPr/>
        <p:txBody>
          <a:bodyPr/>
          <a:lstStyle/>
          <a:p>
            <a:pPr algn="ctr"/>
            <a:r>
              <a:rPr lang="en-US" dirty="0"/>
              <a:t>Sensor: Thermocouple</a:t>
            </a:r>
          </a:p>
        </p:txBody>
      </p:sp>
      <p:pic>
        <p:nvPicPr>
          <p:cNvPr id="5" name="Content Placeholder 4">
            <a:extLst>
              <a:ext uri="{FF2B5EF4-FFF2-40B4-BE49-F238E27FC236}">
                <a16:creationId xmlns:a16="http://schemas.microsoft.com/office/drawing/2014/main" id="{43CE39A9-DEEB-4435-89B0-7B780690BD90}"/>
              </a:ext>
            </a:extLst>
          </p:cNvPr>
          <p:cNvPicPr>
            <a:picLocks noGrp="1" noChangeAspect="1"/>
          </p:cNvPicPr>
          <p:nvPr>
            <p:ph sz="half" idx="1"/>
          </p:nvPr>
        </p:nvPicPr>
        <p:blipFill>
          <a:blip r:embed="rId2"/>
          <a:stretch>
            <a:fillRect/>
          </a:stretch>
        </p:blipFill>
        <p:spPr>
          <a:xfrm>
            <a:off x="838200" y="1532937"/>
            <a:ext cx="4027240" cy="4644026"/>
          </a:xfrm>
          <a:prstGeom prst="rect">
            <a:avLst/>
          </a:prstGeom>
        </p:spPr>
      </p:pic>
      <p:sp>
        <p:nvSpPr>
          <p:cNvPr id="4" name="Content Placeholder 3">
            <a:extLst>
              <a:ext uri="{FF2B5EF4-FFF2-40B4-BE49-F238E27FC236}">
                <a16:creationId xmlns:a16="http://schemas.microsoft.com/office/drawing/2014/main" id="{DE789750-DF28-4A74-8580-771A0D80C512}"/>
              </a:ext>
            </a:extLst>
          </p:cNvPr>
          <p:cNvSpPr>
            <a:spLocks noGrp="1"/>
          </p:cNvSpPr>
          <p:nvPr>
            <p:ph sz="half" idx="2"/>
          </p:nvPr>
        </p:nvSpPr>
        <p:spPr/>
        <p:txBody>
          <a:bodyPr/>
          <a:lstStyle/>
          <a:p>
            <a:r>
              <a:rPr lang="en-US" dirty="0"/>
              <a:t>Thermocouple</a:t>
            </a:r>
          </a:p>
          <a:p>
            <a:pPr lvl="1"/>
            <a:r>
              <a:rPr lang="en-US" dirty="0"/>
              <a:t>Manufacturer: Omega</a:t>
            </a:r>
          </a:p>
          <a:p>
            <a:pPr lvl="1"/>
            <a:r>
              <a:rPr lang="en-US" dirty="0"/>
              <a:t>Model: SA1-K-72</a:t>
            </a:r>
          </a:p>
          <a:p>
            <a:pPr lvl="1"/>
            <a:r>
              <a:rPr lang="en-US" dirty="0"/>
              <a:t>Type: K</a:t>
            </a:r>
          </a:p>
          <a:p>
            <a:pPr lvl="1"/>
            <a:endParaRPr lang="en-US" dirty="0"/>
          </a:p>
          <a:p>
            <a:pPr lvl="1"/>
            <a:r>
              <a:rPr lang="en-US" dirty="0"/>
              <a:t>Specifications:</a:t>
            </a:r>
          </a:p>
          <a:p>
            <a:pPr marL="457200" lvl="1" indent="0">
              <a:buNone/>
            </a:pPr>
            <a:r>
              <a:rPr lang="en-US" sz="1400" dirty="0">
                <a:hlinkClick r:id="rId3"/>
              </a:rPr>
              <a:t>https://www.npl.washington.edu/TRIMS/sites/sand.npl.washington.edu.TRIMS/files/manuals-documentation/Omega%20-%20SA1XL%20Thermocouple.pdf</a:t>
            </a:r>
            <a:endParaRPr lang="en-US" sz="1400" dirty="0"/>
          </a:p>
          <a:p>
            <a:pPr marL="457200" lvl="1" indent="0">
              <a:buNone/>
            </a:pPr>
            <a:endParaRPr lang="en-US" sz="1600" dirty="0"/>
          </a:p>
          <a:p>
            <a:pPr lvl="1"/>
            <a:endParaRPr lang="en-US" dirty="0"/>
          </a:p>
          <a:p>
            <a:pPr marL="457200" lvl="1" indent="0">
              <a:buNone/>
            </a:pPr>
            <a:endParaRPr lang="en-US" dirty="0"/>
          </a:p>
          <a:p>
            <a:pPr marL="914400" lvl="2" indent="0">
              <a:buNone/>
            </a:pPr>
            <a:endParaRPr lang="en-US" dirty="0"/>
          </a:p>
        </p:txBody>
      </p:sp>
      <p:pic>
        <p:nvPicPr>
          <p:cNvPr id="7" name="Picture 6">
            <a:extLst>
              <a:ext uri="{FF2B5EF4-FFF2-40B4-BE49-F238E27FC236}">
                <a16:creationId xmlns:a16="http://schemas.microsoft.com/office/drawing/2014/main" id="{5086E899-6FE4-46B5-BB1D-075CE7CC56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15055" y="5084287"/>
            <a:ext cx="1457510" cy="1457510"/>
          </a:xfrm>
          <a:prstGeom prst="rect">
            <a:avLst/>
          </a:prstGeom>
        </p:spPr>
      </p:pic>
    </p:spTree>
    <p:extLst>
      <p:ext uri="{BB962C8B-B14F-4D97-AF65-F5344CB8AC3E}">
        <p14:creationId xmlns:p14="http://schemas.microsoft.com/office/powerpoint/2010/main" val="2131502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E0B8D-1629-4602-9822-9D8BBF4863AC}"/>
              </a:ext>
            </a:extLst>
          </p:cNvPr>
          <p:cNvSpPr>
            <a:spLocks noGrp="1"/>
          </p:cNvSpPr>
          <p:nvPr>
            <p:ph type="title"/>
          </p:nvPr>
        </p:nvSpPr>
        <p:spPr/>
        <p:txBody>
          <a:bodyPr/>
          <a:lstStyle/>
          <a:p>
            <a:pPr algn="ctr"/>
            <a:r>
              <a:rPr lang="en-US" dirty="0"/>
              <a:t>Initial MDL Representation</a:t>
            </a:r>
            <a:br>
              <a:rPr lang="en-US" dirty="0"/>
            </a:br>
            <a:r>
              <a:rPr lang="en-US" sz="4000" dirty="0"/>
              <a:t>Port Mappings</a:t>
            </a:r>
            <a:endParaRPr lang="en-US" dirty="0"/>
          </a:p>
        </p:txBody>
      </p:sp>
      <p:pic>
        <p:nvPicPr>
          <p:cNvPr id="6" name="Content Placeholder 5">
            <a:extLst>
              <a:ext uri="{FF2B5EF4-FFF2-40B4-BE49-F238E27FC236}">
                <a16:creationId xmlns:a16="http://schemas.microsoft.com/office/drawing/2014/main" id="{EC34D4D4-781B-4569-B3AC-06768B54F1A2}"/>
              </a:ext>
            </a:extLst>
          </p:cNvPr>
          <p:cNvPicPr>
            <a:picLocks noGrp="1" noChangeAspect="1"/>
          </p:cNvPicPr>
          <p:nvPr>
            <p:ph sz="half" idx="1"/>
          </p:nvPr>
        </p:nvPicPr>
        <p:blipFill>
          <a:blip r:embed="rId2"/>
          <a:stretch>
            <a:fillRect/>
          </a:stretch>
        </p:blipFill>
        <p:spPr>
          <a:xfrm>
            <a:off x="562614" y="1690688"/>
            <a:ext cx="2656835" cy="2042194"/>
          </a:xfrm>
          <a:prstGeom prst="rect">
            <a:avLst/>
          </a:prstGeom>
        </p:spPr>
      </p:pic>
      <p:pic>
        <p:nvPicPr>
          <p:cNvPr id="5" name="Content Placeholder 4">
            <a:extLst>
              <a:ext uri="{FF2B5EF4-FFF2-40B4-BE49-F238E27FC236}">
                <a16:creationId xmlns:a16="http://schemas.microsoft.com/office/drawing/2014/main" id="{F757B52C-BEE4-4527-8438-7C5E72D5D48A}"/>
              </a:ext>
            </a:extLst>
          </p:cNvPr>
          <p:cNvPicPr>
            <a:picLocks noGrp="1" noChangeAspect="1"/>
          </p:cNvPicPr>
          <p:nvPr>
            <p:ph sz="half" idx="2"/>
          </p:nvPr>
        </p:nvPicPr>
        <p:blipFill>
          <a:blip r:embed="rId3"/>
          <a:stretch>
            <a:fillRect/>
          </a:stretch>
        </p:blipFill>
        <p:spPr>
          <a:xfrm>
            <a:off x="7327284" y="2095500"/>
            <a:ext cx="4026516" cy="3814763"/>
          </a:xfrm>
          <a:prstGeom prst="rect">
            <a:avLst/>
          </a:prstGeom>
        </p:spPr>
      </p:pic>
      <p:pic>
        <p:nvPicPr>
          <p:cNvPr id="7" name="Picture 6">
            <a:extLst>
              <a:ext uri="{FF2B5EF4-FFF2-40B4-BE49-F238E27FC236}">
                <a16:creationId xmlns:a16="http://schemas.microsoft.com/office/drawing/2014/main" id="{622417AD-9A4D-414F-B748-A30F19503943}"/>
              </a:ext>
            </a:extLst>
          </p:cNvPr>
          <p:cNvPicPr>
            <a:picLocks noChangeAspect="1"/>
          </p:cNvPicPr>
          <p:nvPr/>
        </p:nvPicPr>
        <p:blipFill>
          <a:blip r:embed="rId4"/>
          <a:stretch>
            <a:fillRect/>
          </a:stretch>
        </p:blipFill>
        <p:spPr>
          <a:xfrm>
            <a:off x="3728326" y="1950180"/>
            <a:ext cx="2700337" cy="1022228"/>
          </a:xfrm>
          <a:prstGeom prst="rect">
            <a:avLst/>
          </a:prstGeom>
        </p:spPr>
      </p:pic>
      <p:cxnSp>
        <p:nvCxnSpPr>
          <p:cNvPr id="9" name="Straight Arrow Connector 8">
            <a:extLst>
              <a:ext uri="{FF2B5EF4-FFF2-40B4-BE49-F238E27FC236}">
                <a16:creationId xmlns:a16="http://schemas.microsoft.com/office/drawing/2014/main" id="{F361A93C-ED28-4F61-BD60-D943307B1764}"/>
              </a:ext>
            </a:extLst>
          </p:cNvPr>
          <p:cNvCxnSpPr>
            <a:cxnSpLocks/>
          </p:cNvCxnSpPr>
          <p:nvPr/>
        </p:nvCxnSpPr>
        <p:spPr>
          <a:xfrm>
            <a:off x="3095625" y="1866900"/>
            <a:ext cx="632701" cy="983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209F46A-63D1-48B9-B707-D14BBB2B924D}"/>
              </a:ext>
            </a:extLst>
          </p:cNvPr>
          <p:cNvSpPr txBox="1"/>
          <p:nvPr/>
        </p:nvSpPr>
        <p:spPr>
          <a:xfrm>
            <a:off x="195426" y="3909094"/>
            <a:ext cx="7065799" cy="900246"/>
          </a:xfrm>
          <a:prstGeom prst="rect">
            <a:avLst/>
          </a:prstGeom>
          <a:noFill/>
        </p:spPr>
        <p:txBody>
          <a:bodyPr wrap="square" rtlCol="0">
            <a:spAutoFit/>
          </a:bodyPr>
          <a:lstStyle/>
          <a:p>
            <a:r>
              <a:rPr lang="en-US" sz="1050" b="1" i="1" dirty="0"/>
              <a:t>The port mapping describes the connection between a port on the accelerometer and the port on the DAU: </a:t>
            </a:r>
          </a:p>
          <a:p>
            <a:pPr marL="171450" indent="-171450">
              <a:buFont typeface="Arial" panose="020B0604020202020204" pitchFamily="34" charset="0"/>
              <a:buChar char="•"/>
            </a:pPr>
            <a:r>
              <a:rPr lang="en-US" sz="1050" b="1" i="1" dirty="0"/>
              <a:t>&lt;</a:t>
            </a:r>
            <a:r>
              <a:rPr lang="en-US" sz="1050" b="1" i="1" dirty="0" err="1"/>
              <a:t>PortRef</a:t>
            </a:r>
            <a:r>
              <a:rPr lang="en-US" sz="1050" b="1" i="1" dirty="0"/>
              <a:t> IDREF="id_0x00000038"/&gt;  </a:t>
            </a:r>
            <a:r>
              <a:rPr lang="en-US" sz="1050" b="1" dirty="0"/>
              <a:t>references a port on accelerometer </a:t>
            </a:r>
            <a:r>
              <a:rPr lang="en-US" sz="1050" b="1" i="1" dirty="0"/>
              <a:t>“&lt;Device ID="id_0x00000001"&gt;</a:t>
            </a:r>
          </a:p>
          <a:p>
            <a:pPr marL="171450" indent="-171450">
              <a:buFont typeface="Arial" panose="020B0604020202020204" pitchFamily="34" charset="0"/>
              <a:buChar char="•"/>
            </a:pPr>
            <a:r>
              <a:rPr lang="en-US" sz="1050" b="1" i="1" dirty="0"/>
              <a:t>&lt;</a:t>
            </a:r>
            <a:r>
              <a:rPr lang="en-US" sz="1050" b="1" i="1" dirty="0" err="1"/>
              <a:t>PortRef</a:t>
            </a:r>
            <a:r>
              <a:rPr lang="en-US" sz="1050" b="1" i="1" dirty="0"/>
              <a:t> IDREF="Module1-Ch1"/&gt;  references a port on the data acquisition unit with ID &lt;Module ID="module-1"&gt;</a:t>
            </a:r>
          </a:p>
          <a:p>
            <a:endParaRPr lang="en-US" sz="1050" b="1" i="1" dirty="0"/>
          </a:p>
          <a:p>
            <a:r>
              <a:rPr lang="en-US" sz="1050" b="1" i="1" dirty="0"/>
              <a:t> </a:t>
            </a:r>
          </a:p>
        </p:txBody>
      </p:sp>
      <p:sp>
        <p:nvSpPr>
          <p:cNvPr id="12" name="Rectangle 11">
            <a:extLst>
              <a:ext uri="{FF2B5EF4-FFF2-40B4-BE49-F238E27FC236}">
                <a16:creationId xmlns:a16="http://schemas.microsoft.com/office/drawing/2014/main" id="{E6A036B6-6217-4BA1-9D04-ECF8881B889E}"/>
              </a:ext>
            </a:extLst>
          </p:cNvPr>
          <p:cNvSpPr/>
          <p:nvPr/>
        </p:nvSpPr>
        <p:spPr>
          <a:xfrm>
            <a:off x="9544050" y="2857500"/>
            <a:ext cx="476250" cy="257175"/>
          </a:xfrm>
          <a:prstGeom prst="rect">
            <a:avLst/>
          </a:prstGeom>
          <a:solidFill>
            <a:srgbClr val="FFFF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47E3561-8D9B-4EDA-B782-B61E4F50F18B}"/>
              </a:ext>
            </a:extLst>
          </p:cNvPr>
          <p:cNvSpPr/>
          <p:nvPr/>
        </p:nvSpPr>
        <p:spPr>
          <a:xfrm>
            <a:off x="8296275" y="2162175"/>
            <a:ext cx="476250" cy="257175"/>
          </a:xfrm>
          <a:prstGeom prst="rect">
            <a:avLst/>
          </a:prstGeom>
          <a:solidFill>
            <a:srgbClr val="FFFF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F36209-18B6-45C7-8CDC-58C9DDDD9678}"/>
              </a:ext>
            </a:extLst>
          </p:cNvPr>
          <p:cNvSpPr/>
          <p:nvPr/>
        </p:nvSpPr>
        <p:spPr>
          <a:xfrm>
            <a:off x="3701385" y="1866900"/>
            <a:ext cx="3013739" cy="1323975"/>
          </a:xfrm>
          <a:prstGeom prst="rect">
            <a:avLst/>
          </a:prstGeom>
          <a:solidFill>
            <a:srgbClr val="FFFF00">
              <a:alpha val="1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763B4F9D-CB46-4ACA-81EE-34B41AE621EB}"/>
              </a:ext>
            </a:extLst>
          </p:cNvPr>
          <p:cNvSpPr/>
          <p:nvPr/>
        </p:nvSpPr>
        <p:spPr>
          <a:xfrm rot="2294556">
            <a:off x="8679625" y="2577598"/>
            <a:ext cx="1000032" cy="166899"/>
          </a:xfrm>
          <a:prstGeom prst="rightArrow">
            <a:avLst/>
          </a:prstGeom>
          <a:solidFill>
            <a:srgbClr val="FFFF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5FB2884-24C1-4B5F-A7A3-E072E738C8DA}"/>
              </a:ext>
            </a:extLst>
          </p:cNvPr>
          <p:cNvSpPr txBox="1"/>
          <p:nvPr/>
        </p:nvSpPr>
        <p:spPr>
          <a:xfrm>
            <a:off x="228455" y="5226622"/>
            <a:ext cx="7065799" cy="738664"/>
          </a:xfrm>
          <a:prstGeom prst="rect">
            <a:avLst/>
          </a:prstGeom>
          <a:noFill/>
        </p:spPr>
        <p:txBody>
          <a:bodyPr wrap="square" rtlCol="0">
            <a:spAutoFit/>
          </a:bodyPr>
          <a:lstStyle/>
          <a:p>
            <a:r>
              <a:rPr lang="en-US" sz="1050" b="1" i="1" dirty="0"/>
              <a:t>Note: Port Mappings describes the properties of the data that flows over that connection; in our example the measurement with IDREF=“meas-1-1” flows in the described connection.</a:t>
            </a:r>
          </a:p>
          <a:p>
            <a:endParaRPr lang="en-US" sz="1050" b="1" i="1" dirty="0"/>
          </a:p>
          <a:p>
            <a:r>
              <a:rPr lang="en-US" sz="1050" b="1" i="1" dirty="0"/>
              <a:t> </a:t>
            </a:r>
          </a:p>
        </p:txBody>
      </p:sp>
    </p:spTree>
    <p:extLst>
      <p:ext uri="{BB962C8B-B14F-4D97-AF65-F5344CB8AC3E}">
        <p14:creationId xmlns:p14="http://schemas.microsoft.com/office/powerpoint/2010/main" val="1590586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AB023-2C06-4B92-B401-6355F4A71193}"/>
              </a:ext>
            </a:extLst>
          </p:cNvPr>
          <p:cNvSpPr>
            <a:spLocks noGrp="1"/>
          </p:cNvSpPr>
          <p:nvPr>
            <p:ph type="title"/>
          </p:nvPr>
        </p:nvSpPr>
        <p:spPr/>
        <p:txBody>
          <a:bodyPr/>
          <a:lstStyle/>
          <a:p>
            <a:pPr algn="ctr"/>
            <a:r>
              <a:rPr lang="en-US" dirty="0"/>
              <a:t>Replacement DAU</a:t>
            </a:r>
          </a:p>
        </p:txBody>
      </p:sp>
      <p:sp>
        <p:nvSpPr>
          <p:cNvPr id="3" name="Content Placeholder 2">
            <a:extLst>
              <a:ext uri="{FF2B5EF4-FFF2-40B4-BE49-F238E27FC236}">
                <a16:creationId xmlns:a16="http://schemas.microsoft.com/office/drawing/2014/main" id="{53F6DE02-66A6-4920-A167-6BF323C48E67}"/>
              </a:ext>
            </a:extLst>
          </p:cNvPr>
          <p:cNvSpPr>
            <a:spLocks noGrp="1"/>
          </p:cNvSpPr>
          <p:nvPr>
            <p:ph sz="half" idx="1"/>
          </p:nvPr>
        </p:nvSpPr>
        <p:spPr>
          <a:xfrm>
            <a:off x="154132" y="1601190"/>
            <a:ext cx="6227618" cy="4351338"/>
          </a:xfrm>
        </p:spPr>
        <p:txBody>
          <a:bodyPr>
            <a:normAutofit fontScale="92500" lnSpcReduction="10000"/>
          </a:bodyPr>
          <a:lstStyle/>
          <a:p>
            <a:r>
              <a:rPr lang="en-US" sz="2600" dirty="0"/>
              <a:t>Configuration for the Vendor B DAU Replacement</a:t>
            </a:r>
          </a:p>
          <a:p>
            <a:pPr lvl="1"/>
            <a:r>
              <a:rPr lang="en-US" sz="2200" dirty="0"/>
              <a:t>Sample Rate: 100 Hz</a:t>
            </a:r>
          </a:p>
          <a:p>
            <a:pPr lvl="1"/>
            <a:r>
              <a:rPr lang="en-US" sz="2200" dirty="0"/>
              <a:t>Data Length: 8-bit Resolution</a:t>
            </a:r>
          </a:p>
          <a:p>
            <a:pPr lvl="1"/>
            <a:r>
              <a:rPr lang="en-US" sz="2200" dirty="0"/>
              <a:t>2 * 4-channel thermocouple card</a:t>
            </a:r>
          </a:p>
          <a:p>
            <a:pPr lvl="1"/>
            <a:r>
              <a:rPr lang="en-US" sz="2200" dirty="0"/>
              <a:t>3 * 2-channel signal conditioner card</a:t>
            </a:r>
          </a:p>
          <a:p>
            <a:pPr lvl="1"/>
            <a:endParaRPr lang="en-US" sz="2200" dirty="0"/>
          </a:p>
          <a:p>
            <a:r>
              <a:rPr lang="en-US" sz="2600" dirty="0"/>
              <a:t>The objective is to configure the replacement hardware to meet the same requirements as with the TTC DAU previously used</a:t>
            </a:r>
          </a:p>
          <a:p>
            <a:pPr lvl="1"/>
            <a:r>
              <a:rPr lang="en-US" sz="2200" dirty="0"/>
              <a:t>Map measurements to ports and devices</a:t>
            </a:r>
          </a:p>
          <a:p>
            <a:pPr lvl="1"/>
            <a:r>
              <a:rPr lang="en-US" sz="2200" dirty="0"/>
              <a:t>Configure new sample rate and bit resolution</a:t>
            </a:r>
          </a:p>
          <a:p>
            <a:pPr lvl="2"/>
            <a:r>
              <a:rPr lang="en-US" sz="1800" dirty="0"/>
              <a:t>Vendor B capabilities are still within the requirements</a:t>
            </a:r>
          </a:p>
          <a:p>
            <a:pPr lvl="2"/>
            <a:endParaRPr lang="en-US" sz="1800" dirty="0"/>
          </a:p>
          <a:p>
            <a:pPr lvl="1"/>
            <a:endParaRPr lang="en-US" dirty="0"/>
          </a:p>
          <a:p>
            <a:endParaRPr lang="en-US" dirty="0"/>
          </a:p>
        </p:txBody>
      </p:sp>
      <p:pic>
        <p:nvPicPr>
          <p:cNvPr id="20" name="Content Placeholder 19">
            <a:extLst>
              <a:ext uri="{FF2B5EF4-FFF2-40B4-BE49-F238E27FC236}">
                <a16:creationId xmlns:a16="http://schemas.microsoft.com/office/drawing/2014/main" id="{D7CEDB58-5C91-424F-B951-936BB8E0D4C2}"/>
              </a:ext>
            </a:extLst>
          </p:cNvPr>
          <p:cNvPicPr>
            <a:picLocks noGrp="1" noChangeAspect="1"/>
          </p:cNvPicPr>
          <p:nvPr>
            <p:ph sz="half" idx="2"/>
          </p:nvPr>
        </p:nvPicPr>
        <p:blipFill>
          <a:blip r:embed="rId2"/>
          <a:stretch>
            <a:fillRect/>
          </a:stretch>
        </p:blipFill>
        <p:spPr>
          <a:xfrm>
            <a:off x="7066239" y="1601190"/>
            <a:ext cx="4287561" cy="3654819"/>
          </a:xfrm>
          <a:prstGeom prst="rect">
            <a:avLst/>
          </a:prstGeom>
        </p:spPr>
      </p:pic>
      <p:sp>
        <p:nvSpPr>
          <p:cNvPr id="23" name="Action Button: Help 22">
            <a:hlinkClick r:id="" action="ppaction://noaction" highlightClick="1"/>
            <a:extLst>
              <a:ext uri="{FF2B5EF4-FFF2-40B4-BE49-F238E27FC236}">
                <a16:creationId xmlns:a16="http://schemas.microsoft.com/office/drawing/2014/main" id="{27B355D2-29C4-450F-B590-4307195D8F2F}"/>
              </a:ext>
            </a:extLst>
          </p:cNvPr>
          <p:cNvSpPr/>
          <p:nvPr/>
        </p:nvSpPr>
        <p:spPr>
          <a:xfrm>
            <a:off x="8470809" y="2685649"/>
            <a:ext cx="1057275" cy="1485900"/>
          </a:xfrm>
          <a:prstGeom prst="actionButtonHelp">
            <a:avLst/>
          </a:prstGeom>
          <a:solidFill>
            <a:schemeClr val="bg1"/>
          </a:solidFill>
          <a:ln w="0">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1288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C4453-96BE-4E8B-A11F-7B7553CFF682}"/>
              </a:ext>
            </a:extLst>
          </p:cNvPr>
          <p:cNvSpPr>
            <a:spLocks noGrp="1"/>
          </p:cNvSpPr>
          <p:nvPr>
            <p:ph type="title"/>
          </p:nvPr>
        </p:nvSpPr>
        <p:spPr/>
        <p:txBody>
          <a:bodyPr/>
          <a:lstStyle/>
          <a:p>
            <a:pPr algn="ctr"/>
            <a:r>
              <a:rPr lang="en-US" dirty="0"/>
              <a:t>MDL Representation for Vendor B DAU</a:t>
            </a:r>
            <a:br>
              <a:rPr lang="en-US" dirty="0"/>
            </a:br>
            <a:r>
              <a:rPr lang="en-US" sz="3600" dirty="0"/>
              <a:t>Sample Rate/Data Length</a:t>
            </a:r>
            <a:endParaRPr lang="en-US" dirty="0"/>
          </a:p>
        </p:txBody>
      </p:sp>
      <p:pic>
        <p:nvPicPr>
          <p:cNvPr id="5" name="Content Placeholder 4">
            <a:extLst>
              <a:ext uri="{FF2B5EF4-FFF2-40B4-BE49-F238E27FC236}">
                <a16:creationId xmlns:a16="http://schemas.microsoft.com/office/drawing/2014/main" id="{CA2212B1-4F82-4EEF-957A-E48EB113BAF6}"/>
              </a:ext>
            </a:extLst>
          </p:cNvPr>
          <p:cNvPicPr>
            <a:picLocks noGrp="1" noChangeAspect="1"/>
          </p:cNvPicPr>
          <p:nvPr>
            <p:ph idx="1"/>
          </p:nvPr>
        </p:nvPicPr>
        <p:blipFill>
          <a:blip r:embed="rId2"/>
          <a:stretch>
            <a:fillRect/>
          </a:stretch>
        </p:blipFill>
        <p:spPr>
          <a:xfrm>
            <a:off x="1380077" y="1687670"/>
            <a:ext cx="3600518" cy="4351338"/>
          </a:xfrm>
          <a:prstGeom prst="rect">
            <a:avLst/>
          </a:prstGeom>
        </p:spPr>
      </p:pic>
      <p:sp>
        <p:nvSpPr>
          <p:cNvPr id="6" name="Rectangle 5">
            <a:extLst>
              <a:ext uri="{FF2B5EF4-FFF2-40B4-BE49-F238E27FC236}">
                <a16:creationId xmlns:a16="http://schemas.microsoft.com/office/drawing/2014/main" id="{A07A0AC8-4B13-4F04-B369-7CCDAFD5DC44}"/>
              </a:ext>
            </a:extLst>
          </p:cNvPr>
          <p:cNvSpPr/>
          <p:nvPr/>
        </p:nvSpPr>
        <p:spPr>
          <a:xfrm>
            <a:off x="1746366" y="3012496"/>
            <a:ext cx="3131127" cy="8508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D39F751-9524-42C1-BA0B-70FF9FD3D6C6}"/>
              </a:ext>
            </a:extLst>
          </p:cNvPr>
          <p:cNvSpPr/>
          <p:nvPr/>
        </p:nvSpPr>
        <p:spPr>
          <a:xfrm>
            <a:off x="1746366" y="3992880"/>
            <a:ext cx="3131127" cy="8576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B518323-06A8-47D8-A3F9-745345613731}"/>
              </a:ext>
            </a:extLst>
          </p:cNvPr>
          <p:cNvSpPr/>
          <p:nvPr/>
        </p:nvSpPr>
        <p:spPr>
          <a:xfrm>
            <a:off x="1746366" y="4903153"/>
            <a:ext cx="3131127" cy="8497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9E7BF49-EBC6-4925-9575-514D222E0C47}"/>
              </a:ext>
            </a:extLst>
          </p:cNvPr>
          <p:cNvSpPr txBox="1"/>
          <p:nvPr/>
        </p:nvSpPr>
        <p:spPr>
          <a:xfrm>
            <a:off x="5009179" y="3114751"/>
            <a:ext cx="4721961" cy="276999"/>
          </a:xfrm>
          <a:prstGeom prst="rect">
            <a:avLst/>
          </a:prstGeom>
          <a:noFill/>
        </p:spPr>
        <p:txBody>
          <a:bodyPr wrap="square" rtlCol="0">
            <a:spAutoFit/>
          </a:bodyPr>
          <a:lstStyle/>
          <a:p>
            <a:r>
              <a:rPr lang="en-US" sz="1200" b="1" i="1" dirty="0"/>
              <a:t>The replacement cards are required to be sampled at 8-bit resolution</a:t>
            </a:r>
          </a:p>
        </p:txBody>
      </p:sp>
      <p:sp>
        <p:nvSpPr>
          <p:cNvPr id="11" name="TextBox 10">
            <a:extLst>
              <a:ext uri="{FF2B5EF4-FFF2-40B4-BE49-F238E27FC236}">
                <a16:creationId xmlns:a16="http://schemas.microsoft.com/office/drawing/2014/main" id="{C8E94AA6-E0CC-4B90-8609-65DE86D2C119}"/>
              </a:ext>
            </a:extLst>
          </p:cNvPr>
          <p:cNvSpPr txBox="1"/>
          <p:nvPr/>
        </p:nvSpPr>
        <p:spPr>
          <a:xfrm>
            <a:off x="5010402" y="4298426"/>
            <a:ext cx="4537458" cy="276999"/>
          </a:xfrm>
          <a:prstGeom prst="rect">
            <a:avLst/>
          </a:prstGeom>
          <a:noFill/>
        </p:spPr>
        <p:txBody>
          <a:bodyPr wrap="square" rtlCol="0">
            <a:spAutoFit/>
          </a:bodyPr>
          <a:lstStyle/>
          <a:p>
            <a:r>
              <a:rPr lang="en-US" sz="1200" b="1" i="1" dirty="0"/>
              <a:t>The replacement cards are required to be sampled at 100 Hz</a:t>
            </a:r>
          </a:p>
        </p:txBody>
      </p:sp>
      <p:sp>
        <p:nvSpPr>
          <p:cNvPr id="12" name="TextBox 11">
            <a:extLst>
              <a:ext uri="{FF2B5EF4-FFF2-40B4-BE49-F238E27FC236}">
                <a16:creationId xmlns:a16="http://schemas.microsoft.com/office/drawing/2014/main" id="{237F950A-8C1A-4DE7-9873-561CB20A542D}"/>
              </a:ext>
            </a:extLst>
          </p:cNvPr>
          <p:cNvSpPr txBox="1"/>
          <p:nvPr/>
        </p:nvSpPr>
        <p:spPr>
          <a:xfrm>
            <a:off x="5010402" y="5189526"/>
            <a:ext cx="6434838" cy="276999"/>
          </a:xfrm>
          <a:prstGeom prst="rect">
            <a:avLst/>
          </a:prstGeom>
          <a:noFill/>
        </p:spPr>
        <p:txBody>
          <a:bodyPr wrap="square" rtlCol="0">
            <a:spAutoFit/>
          </a:bodyPr>
          <a:lstStyle/>
          <a:p>
            <a:r>
              <a:rPr lang="en-US" sz="1200" b="1" i="1" dirty="0"/>
              <a:t>Based on the above changes the Data Rate needs to be set to 800 bits/seconds</a:t>
            </a:r>
          </a:p>
        </p:txBody>
      </p:sp>
    </p:spTree>
    <p:extLst>
      <p:ext uri="{BB962C8B-B14F-4D97-AF65-F5344CB8AC3E}">
        <p14:creationId xmlns:p14="http://schemas.microsoft.com/office/powerpoint/2010/main" val="1367721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A703B-587A-4ABE-B9D8-9CC30BD9F1C8}"/>
              </a:ext>
            </a:extLst>
          </p:cNvPr>
          <p:cNvSpPr>
            <a:spLocks noGrp="1"/>
          </p:cNvSpPr>
          <p:nvPr>
            <p:ph type="title"/>
          </p:nvPr>
        </p:nvSpPr>
        <p:spPr/>
        <p:txBody>
          <a:bodyPr/>
          <a:lstStyle/>
          <a:p>
            <a:pPr algn="ctr"/>
            <a:r>
              <a:rPr lang="en-US" dirty="0"/>
              <a:t>MDL Representation for Vendor B DAU</a:t>
            </a:r>
            <a:br>
              <a:rPr lang="en-US" dirty="0"/>
            </a:br>
            <a:r>
              <a:rPr lang="en-US" dirty="0"/>
              <a:t> </a:t>
            </a:r>
          </a:p>
        </p:txBody>
      </p:sp>
      <p:sp>
        <p:nvSpPr>
          <p:cNvPr id="9" name="TextBox 8">
            <a:extLst>
              <a:ext uri="{FF2B5EF4-FFF2-40B4-BE49-F238E27FC236}">
                <a16:creationId xmlns:a16="http://schemas.microsoft.com/office/drawing/2014/main" id="{80CB2436-59CF-4F59-AFED-6DF2515CB838}"/>
              </a:ext>
            </a:extLst>
          </p:cNvPr>
          <p:cNvSpPr txBox="1"/>
          <p:nvPr/>
        </p:nvSpPr>
        <p:spPr>
          <a:xfrm>
            <a:off x="4773322" y="1213634"/>
            <a:ext cx="3497580" cy="954107"/>
          </a:xfrm>
          <a:prstGeom prst="rect">
            <a:avLst/>
          </a:prstGeom>
          <a:noFill/>
          <a:ln w="38100">
            <a:solidFill>
              <a:srgbClr val="92D050"/>
            </a:solidFill>
          </a:ln>
        </p:spPr>
        <p:txBody>
          <a:bodyPr wrap="square" rtlCol="0">
            <a:spAutoFit/>
          </a:bodyPr>
          <a:lstStyle/>
          <a:p>
            <a:r>
              <a:rPr lang="en-US" sz="1400" b="1" i="1" dirty="0"/>
              <a:t>Module-1, Module-1B, and Module-1C describe the configuration of the 2-Channel Signal Conditioner cards that will acquire data from the accelerometers</a:t>
            </a:r>
          </a:p>
        </p:txBody>
      </p:sp>
      <p:sp>
        <p:nvSpPr>
          <p:cNvPr id="20" name="TextBox 19">
            <a:extLst>
              <a:ext uri="{FF2B5EF4-FFF2-40B4-BE49-F238E27FC236}">
                <a16:creationId xmlns:a16="http://schemas.microsoft.com/office/drawing/2014/main" id="{E19FEDC0-DD00-4EF9-9B5D-DB6ADCCC6B69}"/>
              </a:ext>
            </a:extLst>
          </p:cNvPr>
          <p:cNvSpPr txBox="1"/>
          <p:nvPr/>
        </p:nvSpPr>
        <p:spPr>
          <a:xfrm>
            <a:off x="4798694" y="2708285"/>
            <a:ext cx="3497580" cy="954107"/>
          </a:xfrm>
          <a:prstGeom prst="rect">
            <a:avLst/>
          </a:prstGeom>
          <a:noFill/>
          <a:ln w="38100">
            <a:solidFill>
              <a:srgbClr val="FF0000"/>
            </a:solidFill>
          </a:ln>
        </p:spPr>
        <p:txBody>
          <a:bodyPr wrap="square" rtlCol="0">
            <a:spAutoFit/>
          </a:bodyPr>
          <a:lstStyle/>
          <a:p>
            <a:r>
              <a:rPr lang="en-US" sz="1400" b="1" i="1" dirty="0"/>
              <a:t>Module-2A and Module-2B describe the configuration of the 4-Channel Thermocouple Conditioner cards that will acquire data from the thermocouples</a:t>
            </a:r>
          </a:p>
        </p:txBody>
      </p:sp>
      <p:pic>
        <p:nvPicPr>
          <p:cNvPr id="22" name="Content Placeholder 21">
            <a:extLst>
              <a:ext uri="{FF2B5EF4-FFF2-40B4-BE49-F238E27FC236}">
                <a16:creationId xmlns:a16="http://schemas.microsoft.com/office/drawing/2014/main" id="{CA37B4EF-5181-4F46-A2B6-D05713013CB1}"/>
              </a:ext>
            </a:extLst>
          </p:cNvPr>
          <p:cNvPicPr>
            <a:picLocks noGrp="1" noChangeAspect="1"/>
          </p:cNvPicPr>
          <p:nvPr>
            <p:ph idx="1"/>
          </p:nvPr>
        </p:nvPicPr>
        <p:blipFill>
          <a:blip r:embed="rId3"/>
          <a:stretch>
            <a:fillRect/>
          </a:stretch>
        </p:blipFill>
        <p:spPr>
          <a:xfrm>
            <a:off x="523874" y="1027906"/>
            <a:ext cx="3876675" cy="5670670"/>
          </a:xfrm>
          <a:prstGeom prst="rect">
            <a:avLst/>
          </a:prstGeom>
        </p:spPr>
      </p:pic>
      <p:sp>
        <p:nvSpPr>
          <p:cNvPr id="31" name="Rectangle 30">
            <a:extLst>
              <a:ext uri="{FF2B5EF4-FFF2-40B4-BE49-F238E27FC236}">
                <a16:creationId xmlns:a16="http://schemas.microsoft.com/office/drawing/2014/main" id="{6760CF2D-7D4E-4074-BBD3-15AFCA015B1F}"/>
              </a:ext>
            </a:extLst>
          </p:cNvPr>
          <p:cNvSpPr/>
          <p:nvPr/>
        </p:nvSpPr>
        <p:spPr>
          <a:xfrm>
            <a:off x="523874" y="4438650"/>
            <a:ext cx="4171951" cy="2133600"/>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2C4506E-648A-423F-9BC7-70D3BD42FC35}"/>
              </a:ext>
            </a:extLst>
          </p:cNvPr>
          <p:cNvSpPr/>
          <p:nvPr/>
        </p:nvSpPr>
        <p:spPr>
          <a:xfrm>
            <a:off x="896646" y="1447801"/>
            <a:ext cx="3131128" cy="638174"/>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3394612D-3C4A-407B-A9A9-57658390BE09}"/>
              </a:ext>
            </a:extLst>
          </p:cNvPr>
          <p:cNvSpPr txBox="1"/>
          <p:nvPr/>
        </p:nvSpPr>
        <p:spPr>
          <a:xfrm>
            <a:off x="5453487" y="3780977"/>
            <a:ext cx="6348514" cy="461665"/>
          </a:xfrm>
          <a:prstGeom prst="rect">
            <a:avLst/>
          </a:prstGeom>
          <a:noFill/>
        </p:spPr>
        <p:txBody>
          <a:bodyPr wrap="square" rtlCol="0">
            <a:spAutoFit/>
          </a:bodyPr>
          <a:lstStyle/>
          <a:p>
            <a:r>
              <a:rPr lang="en-US" sz="1200" b="1" i="1" dirty="0"/>
              <a:t>Note: Configuration is obtained after requesting the inventory from the data acquisition device</a:t>
            </a:r>
          </a:p>
          <a:p>
            <a:endParaRPr lang="en-US" sz="1200" dirty="0"/>
          </a:p>
        </p:txBody>
      </p:sp>
      <p:sp>
        <p:nvSpPr>
          <p:cNvPr id="35" name="Rectangle 34">
            <a:extLst>
              <a:ext uri="{FF2B5EF4-FFF2-40B4-BE49-F238E27FC236}">
                <a16:creationId xmlns:a16="http://schemas.microsoft.com/office/drawing/2014/main" id="{71F4A115-2D8A-4B7B-9CD7-00E5128E24E8}"/>
              </a:ext>
            </a:extLst>
          </p:cNvPr>
          <p:cNvSpPr/>
          <p:nvPr/>
        </p:nvSpPr>
        <p:spPr>
          <a:xfrm>
            <a:off x="914297" y="2128040"/>
            <a:ext cx="3131127" cy="3778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E20AA845-F963-4B3B-9449-E7F1F0D65094}"/>
              </a:ext>
            </a:extLst>
          </p:cNvPr>
          <p:cNvSpPr txBox="1"/>
          <p:nvPr/>
        </p:nvSpPr>
        <p:spPr>
          <a:xfrm>
            <a:off x="4989194" y="4937135"/>
            <a:ext cx="3497580" cy="1169551"/>
          </a:xfrm>
          <a:prstGeom prst="rect">
            <a:avLst/>
          </a:prstGeom>
          <a:noFill/>
          <a:ln w="38100">
            <a:solidFill>
              <a:schemeClr val="accent5"/>
            </a:solidFill>
          </a:ln>
        </p:spPr>
        <p:txBody>
          <a:bodyPr wrap="square" rtlCol="0">
            <a:spAutoFit/>
          </a:bodyPr>
          <a:lstStyle/>
          <a:p>
            <a:r>
              <a:rPr lang="en-US" sz="1400" b="1" i="1" dirty="0"/>
              <a:t>Port Mappings will need to be updated appropriately to capture the new connection to the replacement DAU. The data that flows over the connection still is the same since we are measuring the same information. </a:t>
            </a:r>
          </a:p>
        </p:txBody>
      </p:sp>
    </p:spTree>
    <p:extLst>
      <p:ext uri="{BB962C8B-B14F-4D97-AF65-F5344CB8AC3E}">
        <p14:creationId xmlns:p14="http://schemas.microsoft.com/office/powerpoint/2010/main" val="2682491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BF244-3A0B-4885-9642-3736AF57D3FB}"/>
              </a:ext>
            </a:extLst>
          </p:cNvPr>
          <p:cNvSpPr>
            <a:spLocks noGrp="1"/>
          </p:cNvSpPr>
          <p:nvPr>
            <p:ph type="title"/>
          </p:nvPr>
        </p:nvSpPr>
        <p:spPr/>
        <p:txBody>
          <a:bodyPr/>
          <a:lstStyle/>
          <a:p>
            <a:pPr algn="ctr"/>
            <a:r>
              <a:rPr lang="en-US" dirty="0"/>
              <a:t>Scenario #5 – Brief Description</a:t>
            </a:r>
          </a:p>
        </p:txBody>
      </p:sp>
      <p:sp>
        <p:nvSpPr>
          <p:cNvPr id="3" name="Content Placeholder 2">
            <a:extLst>
              <a:ext uri="{FF2B5EF4-FFF2-40B4-BE49-F238E27FC236}">
                <a16:creationId xmlns:a16="http://schemas.microsoft.com/office/drawing/2014/main" id="{5F570D05-78BB-4050-B5AF-BCB21B938499}"/>
              </a:ext>
            </a:extLst>
          </p:cNvPr>
          <p:cNvSpPr>
            <a:spLocks noGrp="1"/>
          </p:cNvSpPr>
          <p:nvPr>
            <p:ph sz="half" idx="1"/>
          </p:nvPr>
        </p:nvSpPr>
        <p:spPr>
          <a:xfrm>
            <a:off x="578224" y="1690688"/>
            <a:ext cx="5297475" cy="4562193"/>
          </a:xfrm>
        </p:spPr>
        <p:txBody>
          <a:bodyPr>
            <a:normAutofit/>
          </a:bodyPr>
          <a:lstStyle/>
          <a:p>
            <a:pPr marL="0" indent="0">
              <a:buNone/>
            </a:pPr>
            <a:r>
              <a:rPr lang="en-US" dirty="0"/>
              <a:t>This scenario describes a pre-flight situation that involves swapping instrumentation hardware in the test article. The Data Acquisition Unit (DAU) is broken and needs to be replaced by another DAU already in stock from a different manufacturer. </a:t>
            </a:r>
          </a:p>
          <a:p>
            <a:pPr marL="0" indent="0">
              <a:buNone/>
            </a:pPr>
            <a:r>
              <a:rPr lang="en-US" dirty="0"/>
              <a:t>The objective is to configure the new DAU to meet the same requirements as the previous one. </a:t>
            </a:r>
          </a:p>
        </p:txBody>
      </p:sp>
      <p:pic>
        <p:nvPicPr>
          <p:cNvPr id="38" name="Content Placeholder 37">
            <a:extLst>
              <a:ext uri="{FF2B5EF4-FFF2-40B4-BE49-F238E27FC236}">
                <a16:creationId xmlns:a16="http://schemas.microsoft.com/office/drawing/2014/main" id="{FF8902E6-4668-4E92-896F-F67DB3F6C2C2}"/>
              </a:ext>
            </a:extLst>
          </p:cNvPr>
          <p:cNvPicPr>
            <a:picLocks noGrp="1" noChangeAspect="1"/>
          </p:cNvPicPr>
          <p:nvPr>
            <p:ph sz="half" idx="2"/>
          </p:nvPr>
        </p:nvPicPr>
        <p:blipFill>
          <a:blip r:embed="rId3"/>
          <a:stretch>
            <a:fillRect/>
          </a:stretch>
        </p:blipFill>
        <p:spPr>
          <a:xfrm>
            <a:off x="6552667" y="1690688"/>
            <a:ext cx="4574137" cy="4323121"/>
          </a:xfrm>
          <a:prstGeom prst="rect">
            <a:avLst/>
          </a:prstGeom>
        </p:spPr>
      </p:pic>
      <p:sp>
        <p:nvSpPr>
          <p:cNvPr id="39" name="TextBox 38">
            <a:extLst>
              <a:ext uri="{FF2B5EF4-FFF2-40B4-BE49-F238E27FC236}">
                <a16:creationId xmlns:a16="http://schemas.microsoft.com/office/drawing/2014/main" id="{484C7ADC-5E04-4B68-AB09-3D9F656365E7}"/>
              </a:ext>
            </a:extLst>
          </p:cNvPr>
          <p:cNvSpPr txBox="1"/>
          <p:nvPr/>
        </p:nvSpPr>
        <p:spPr>
          <a:xfrm>
            <a:off x="6915150" y="6098992"/>
            <a:ext cx="4029758" cy="307777"/>
          </a:xfrm>
          <a:prstGeom prst="rect">
            <a:avLst/>
          </a:prstGeom>
          <a:noFill/>
        </p:spPr>
        <p:txBody>
          <a:bodyPr wrap="none" rtlCol="0">
            <a:spAutoFit/>
          </a:bodyPr>
          <a:lstStyle/>
          <a:p>
            <a:r>
              <a:rPr lang="en-US" sz="1400" b="1" i="1" dirty="0"/>
              <a:t>TTC Data Acquisition System and Sensors Diagram  </a:t>
            </a:r>
          </a:p>
        </p:txBody>
      </p:sp>
      <p:sp>
        <p:nvSpPr>
          <p:cNvPr id="40" name="TextBox 39">
            <a:extLst>
              <a:ext uri="{FF2B5EF4-FFF2-40B4-BE49-F238E27FC236}">
                <a16:creationId xmlns:a16="http://schemas.microsoft.com/office/drawing/2014/main" id="{3D4F3AF6-4704-497E-954F-8DAD1199B042}"/>
              </a:ext>
            </a:extLst>
          </p:cNvPr>
          <p:cNvSpPr txBox="1"/>
          <p:nvPr/>
        </p:nvSpPr>
        <p:spPr>
          <a:xfrm>
            <a:off x="6915150" y="2257425"/>
            <a:ext cx="771525" cy="310769"/>
          </a:xfrm>
          <a:prstGeom prst="rect">
            <a:avLst/>
          </a:prstGeom>
          <a:noFill/>
        </p:spPr>
        <p:txBody>
          <a:bodyPr wrap="square" rtlCol="0">
            <a:spAutoFit/>
          </a:bodyPr>
          <a:lstStyle/>
          <a:p>
            <a:r>
              <a:rPr lang="en-US" sz="1400" b="1" i="1" dirty="0"/>
              <a:t>Sensors</a:t>
            </a:r>
          </a:p>
        </p:txBody>
      </p:sp>
      <p:sp>
        <p:nvSpPr>
          <p:cNvPr id="41" name="TextBox 40">
            <a:extLst>
              <a:ext uri="{FF2B5EF4-FFF2-40B4-BE49-F238E27FC236}">
                <a16:creationId xmlns:a16="http://schemas.microsoft.com/office/drawing/2014/main" id="{EC1DC313-841D-4F79-9478-3B4BA2CB09E3}"/>
              </a:ext>
            </a:extLst>
          </p:cNvPr>
          <p:cNvSpPr txBox="1"/>
          <p:nvPr/>
        </p:nvSpPr>
        <p:spPr>
          <a:xfrm>
            <a:off x="9135788" y="1382911"/>
            <a:ext cx="2266950" cy="307777"/>
          </a:xfrm>
          <a:prstGeom prst="rect">
            <a:avLst/>
          </a:prstGeom>
          <a:noFill/>
        </p:spPr>
        <p:txBody>
          <a:bodyPr wrap="square" rtlCol="0">
            <a:spAutoFit/>
          </a:bodyPr>
          <a:lstStyle/>
          <a:p>
            <a:r>
              <a:rPr lang="en-US" sz="1400" b="1" i="1" dirty="0"/>
              <a:t>TTC Data Acquisition Unit</a:t>
            </a:r>
          </a:p>
        </p:txBody>
      </p:sp>
    </p:spTree>
    <p:extLst>
      <p:ext uri="{BB962C8B-B14F-4D97-AF65-F5344CB8AC3E}">
        <p14:creationId xmlns:p14="http://schemas.microsoft.com/office/powerpoint/2010/main" val="694930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A5CB5-6468-41CD-A7A5-B67DA7D38A87}"/>
              </a:ext>
            </a:extLst>
          </p:cNvPr>
          <p:cNvSpPr>
            <a:spLocks noGrp="1"/>
          </p:cNvSpPr>
          <p:nvPr>
            <p:ph type="title"/>
          </p:nvPr>
        </p:nvSpPr>
        <p:spPr>
          <a:xfrm>
            <a:off x="876701" y="88031"/>
            <a:ext cx="10515600" cy="1325563"/>
          </a:xfrm>
        </p:spPr>
        <p:txBody>
          <a:bodyPr/>
          <a:lstStyle/>
          <a:p>
            <a:r>
              <a:rPr lang="en-US" dirty="0"/>
              <a:t>MDL Representation for Vendor B DAU</a:t>
            </a:r>
          </a:p>
        </p:txBody>
      </p:sp>
      <p:pic>
        <p:nvPicPr>
          <p:cNvPr id="24" name="Content Placeholder 23">
            <a:extLst>
              <a:ext uri="{FF2B5EF4-FFF2-40B4-BE49-F238E27FC236}">
                <a16:creationId xmlns:a16="http://schemas.microsoft.com/office/drawing/2014/main" id="{85AA91D1-0982-4DB1-AD82-09DB5AE7A25E}"/>
              </a:ext>
            </a:extLst>
          </p:cNvPr>
          <p:cNvPicPr>
            <a:picLocks noGrp="1" noChangeAspect="1"/>
          </p:cNvPicPr>
          <p:nvPr>
            <p:ph idx="1"/>
          </p:nvPr>
        </p:nvPicPr>
        <p:blipFill>
          <a:blip r:embed="rId3"/>
          <a:stretch>
            <a:fillRect/>
          </a:stretch>
        </p:blipFill>
        <p:spPr>
          <a:xfrm>
            <a:off x="745721" y="1056410"/>
            <a:ext cx="5626503" cy="5667832"/>
          </a:xfrm>
          <a:prstGeom prst="rect">
            <a:avLst/>
          </a:prstGeom>
        </p:spPr>
      </p:pic>
      <p:sp>
        <p:nvSpPr>
          <p:cNvPr id="25" name="Right Brace 24">
            <a:extLst>
              <a:ext uri="{FF2B5EF4-FFF2-40B4-BE49-F238E27FC236}">
                <a16:creationId xmlns:a16="http://schemas.microsoft.com/office/drawing/2014/main" id="{3A2AB033-15DB-42DE-977A-082D9D85FCFA}"/>
              </a:ext>
            </a:extLst>
          </p:cNvPr>
          <p:cNvSpPr/>
          <p:nvPr/>
        </p:nvSpPr>
        <p:spPr>
          <a:xfrm>
            <a:off x="4295774" y="3740586"/>
            <a:ext cx="646762" cy="876014"/>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a:extLst>
              <a:ext uri="{FF2B5EF4-FFF2-40B4-BE49-F238E27FC236}">
                <a16:creationId xmlns:a16="http://schemas.microsoft.com/office/drawing/2014/main" id="{DD8A5457-F813-4246-BA85-092650A0EA80}"/>
              </a:ext>
            </a:extLst>
          </p:cNvPr>
          <p:cNvSpPr/>
          <p:nvPr/>
        </p:nvSpPr>
        <p:spPr>
          <a:xfrm>
            <a:off x="4295774" y="2508959"/>
            <a:ext cx="646762" cy="876014"/>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Right Brace 26">
            <a:extLst>
              <a:ext uri="{FF2B5EF4-FFF2-40B4-BE49-F238E27FC236}">
                <a16:creationId xmlns:a16="http://schemas.microsoft.com/office/drawing/2014/main" id="{15A8689C-6F14-4DCB-A742-6B631852D833}"/>
              </a:ext>
            </a:extLst>
          </p:cNvPr>
          <p:cNvSpPr/>
          <p:nvPr/>
        </p:nvSpPr>
        <p:spPr>
          <a:xfrm>
            <a:off x="4295774" y="1448809"/>
            <a:ext cx="646762" cy="876014"/>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Right Brace 27">
            <a:extLst>
              <a:ext uri="{FF2B5EF4-FFF2-40B4-BE49-F238E27FC236}">
                <a16:creationId xmlns:a16="http://schemas.microsoft.com/office/drawing/2014/main" id="{D92D0DCB-2228-4C04-8E42-8A3D33141612}"/>
              </a:ext>
            </a:extLst>
          </p:cNvPr>
          <p:cNvSpPr/>
          <p:nvPr/>
        </p:nvSpPr>
        <p:spPr>
          <a:xfrm>
            <a:off x="4295774" y="4931961"/>
            <a:ext cx="646762" cy="876014"/>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Right Brace 28">
            <a:extLst>
              <a:ext uri="{FF2B5EF4-FFF2-40B4-BE49-F238E27FC236}">
                <a16:creationId xmlns:a16="http://schemas.microsoft.com/office/drawing/2014/main" id="{8912C7FF-9AD2-425E-9516-E1AE2BE3A266}"/>
              </a:ext>
            </a:extLst>
          </p:cNvPr>
          <p:cNvSpPr/>
          <p:nvPr/>
        </p:nvSpPr>
        <p:spPr>
          <a:xfrm>
            <a:off x="4295774" y="5981986"/>
            <a:ext cx="646762" cy="876014"/>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6967816F-327C-4483-818B-CF07C58DA3ED}"/>
              </a:ext>
            </a:extLst>
          </p:cNvPr>
          <p:cNvCxnSpPr>
            <a:cxnSpLocks/>
          </p:cNvCxnSpPr>
          <p:nvPr/>
        </p:nvCxnSpPr>
        <p:spPr>
          <a:xfrm>
            <a:off x="5076825" y="1886816"/>
            <a:ext cx="3839780" cy="837334"/>
          </a:xfrm>
          <a:prstGeom prst="straightConnector1">
            <a:avLst/>
          </a:prstGeom>
          <a:ln w="28575">
            <a:headEnd type="none"/>
            <a:tailEnd type="triangle"/>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2CB170C6-AA62-4D2F-8CBB-D20B987023F2}"/>
              </a:ext>
            </a:extLst>
          </p:cNvPr>
          <p:cNvPicPr>
            <a:picLocks noChangeAspect="1"/>
          </p:cNvPicPr>
          <p:nvPr/>
        </p:nvPicPr>
        <p:blipFill>
          <a:blip r:embed="rId4"/>
          <a:stretch>
            <a:fillRect/>
          </a:stretch>
        </p:blipFill>
        <p:spPr>
          <a:xfrm>
            <a:off x="8916605" y="1413594"/>
            <a:ext cx="2011343" cy="4284855"/>
          </a:xfrm>
          <a:prstGeom prst="rect">
            <a:avLst/>
          </a:prstGeom>
        </p:spPr>
      </p:pic>
      <p:cxnSp>
        <p:nvCxnSpPr>
          <p:cNvPr id="37" name="Straight Arrow Connector 36">
            <a:extLst>
              <a:ext uri="{FF2B5EF4-FFF2-40B4-BE49-F238E27FC236}">
                <a16:creationId xmlns:a16="http://schemas.microsoft.com/office/drawing/2014/main" id="{ECDAB813-A9DB-4368-8130-2C1565D05B0F}"/>
              </a:ext>
            </a:extLst>
          </p:cNvPr>
          <p:cNvCxnSpPr>
            <a:cxnSpLocks/>
          </p:cNvCxnSpPr>
          <p:nvPr/>
        </p:nvCxnSpPr>
        <p:spPr>
          <a:xfrm>
            <a:off x="5076825" y="2946966"/>
            <a:ext cx="3839780" cy="250406"/>
          </a:xfrm>
          <a:prstGeom prst="straightConnector1">
            <a:avLst/>
          </a:prstGeom>
          <a:ln w="2857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4F33EC8-1268-4A51-902B-9C6B699BC8CE}"/>
              </a:ext>
            </a:extLst>
          </p:cNvPr>
          <p:cNvCxnSpPr>
            <a:cxnSpLocks/>
          </p:cNvCxnSpPr>
          <p:nvPr/>
        </p:nvCxnSpPr>
        <p:spPr>
          <a:xfrm flipV="1">
            <a:off x="5076825" y="3890326"/>
            <a:ext cx="3839780" cy="288267"/>
          </a:xfrm>
          <a:prstGeom prst="straightConnector1">
            <a:avLst/>
          </a:prstGeom>
          <a:ln w="2857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8C77158-1480-4B69-B625-9B95CC40CEE1}"/>
              </a:ext>
            </a:extLst>
          </p:cNvPr>
          <p:cNvCxnSpPr>
            <a:cxnSpLocks/>
          </p:cNvCxnSpPr>
          <p:nvPr/>
        </p:nvCxnSpPr>
        <p:spPr>
          <a:xfrm flipV="1">
            <a:off x="5076825" y="4519854"/>
            <a:ext cx="3839780" cy="846645"/>
          </a:xfrm>
          <a:prstGeom prst="straightConnector1">
            <a:avLst/>
          </a:prstGeom>
          <a:ln w="2857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801EC62-DB11-4517-A36E-DE764081C908}"/>
              </a:ext>
            </a:extLst>
          </p:cNvPr>
          <p:cNvCxnSpPr>
            <a:cxnSpLocks/>
          </p:cNvCxnSpPr>
          <p:nvPr/>
        </p:nvCxnSpPr>
        <p:spPr>
          <a:xfrm flipV="1">
            <a:off x="5076825" y="5191125"/>
            <a:ext cx="3839780" cy="1225858"/>
          </a:xfrm>
          <a:prstGeom prst="straightConnector1">
            <a:avLst/>
          </a:prstGeom>
          <a:ln w="28575">
            <a:headEnd type="non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68DFF18-E437-405C-82AE-F9C6A0309BB9}"/>
              </a:ext>
            </a:extLst>
          </p:cNvPr>
          <p:cNvSpPr txBox="1"/>
          <p:nvPr/>
        </p:nvSpPr>
        <p:spPr>
          <a:xfrm>
            <a:off x="5742348" y="6205163"/>
            <a:ext cx="6348514" cy="461665"/>
          </a:xfrm>
          <a:prstGeom prst="rect">
            <a:avLst/>
          </a:prstGeom>
          <a:noFill/>
        </p:spPr>
        <p:txBody>
          <a:bodyPr wrap="square" rtlCol="0">
            <a:spAutoFit/>
          </a:bodyPr>
          <a:lstStyle/>
          <a:p>
            <a:r>
              <a:rPr lang="en-US" sz="1200" b="1" i="1" dirty="0"/>
              <a:t>Note: Configuration is obtained after requesting the inventory from the data acquisition device</a:t>
            </a:r>
          </a:p>
          <a:p>
            <a:endParaRPr lang="en-US" sz="1200" dirty="0"/>
          </a:p>
        </p:txBody>
      </p:sp>
    </p:spTree>
    <p:extLst>
      <p:ext uri="{BB962C8B-B14F-4D97-AF65-F5344CB8AC3E}">
        <p14:creationId xmlns:p14="http://schemas.microsoft.com/office/powerpoint/2010/main" val="2297139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9F4E1-44E7-4D1E-BD88-F3665F903B80}"/>
              </a:ext>
            </a:extLst>
          </p:cNvPr>
          <p:cNvSpPr>
            <a:spLocks noGrp="1"/>
          </p:cNvSpPr>
          <p:nvPr>
            <p:ph type="title"/>
          </p:nvPr>
        </p:nvSpPr>
        <p:spPr/>
        <p:txBody>
          <a:bodyPr/>
          <a:lstStyle/>
          <a:p>
            <a:pPr algn="ctr"/>
            <a:r>
              <a:rPr lang="en-US" dirty="0"/>
              <a:t>MDL Representation for Vendor B DAU</a:t>
            </a:r>
            <a:br>
              <a:rPr lang="en-US" dirty="0"/>
            </a:br>
            <a:r>
              <a:rPr lang="en-US" sz="4000" dirty="0"/>
              <a:t>Port Mappings</a:t>
            </a:r>
            <a:endParaRPr lang="en-US" dirty="0"/>
          </a:p>
        </p:txBody>
      </p:sp>
      <p:pic>
        <p:nvPicPr>
          <p:cNvPr id="5" name="Content Placeholder 4">
            <a:extLst>
              <a:ext uri="{FF2B5EF4-FFF2-40B4-BE49-F238E27FC236}">
                <a16:creationId xmlns:a16="http://schemas.microsoft.com/office/drawing/2014/main" id="{C88A74E4-781A-4BE8-9AB0-776226B62E1D}"/>
              </a:ext>
            </a:extLst>
          </p:cNvPr>
          <p:cNvPicPr>
            <a:picLocks noGrp="1" noChangeAspect="1"/>
          </p:cNvPicPr>
          <p:nvPr>
            <p:ph sz="half" idx="2"/>
          </p:nvPr>
        </p:nvPicPr>
        <p:blipFill>
          <a:blip r:embed="rId3"/>
          <a:stretch>
            <a:fillRect/>
          </a:stretch>
        </p:blipFill>
        <p:spPr>
          <a:xfrm>
            <a:off x="7198541" y="1620997"/>
            <a:ext cx="4278922" cy="4538330"/>
          </a:xfrm>
          <a:prstGeom prst="rect">
            <a:avLst/>
          </a:prstGeom>
        </p:spPr>
      </p:pic>
      <p:cxnSp>
        <p:nvCxnSpPr>
          <p:cNvPr id="8" name="Straight Arrow Connector 7">
            <a:extLst>
              <a:ext uri="{FF2B5EF4-FFF2-40B4-BE49-F238E27FC236}">
                <a16:creationId xmlns:a16="http://schemas.microsoft.com/office/drawing/2014/main" id="{90DDBB39-8CCD-49E5-8BEA-872A80C66DDF}"/>
              </a:ext>
            </a:extLst>
          </p:cNvPr>
          <p:cNvCxnSpPr>
            <a:cxnSpLocks/>
          </p:cNvCxnSpPr>
          <p:nvPr/>
        </p:nvCxnSpPr>
        <p:spPr>
          <a:xfrm flipV="1">
            <a:off x="3192780" y="2047717"/>
            <a:ext cx="708660" cy="276644"/>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9" name="Content Placeholder 18">
            <a:extLst>
              <a:ext uri="{FF2B5EF4-FFF2-40B4-BE49-F238E27FC236}">
                <a16:creationId xmlns:a16="http://schemas.microsoft.com/office/drawing/2014/main" id="{A2022F6A-34C2-469B-B229-F6EA70D2B16A}"/>
              </a:ext>
            </a:extLst>
          </p:cNvPr>
          <p:cNvPicPr>
            <a:picLocks noGrp="1" noChangeAspect="1"/>
          </p:cNvPicPr>
          <p:nvPr>
            <p:ph sz="half" idx="1"/>
          </p:nvPr>
        </p:nvPicPr>
        <p:blipFill>
          <a:blip r:embed="rId4"/>
          <a:stretch>
            <a:fillRect/>
          </a:stretch>
        </p:blipFill>
        <p:spPr>
          <a:xfrm>
            <a:off x="436156" y="1971780"/>
            <a:ext cx="2689652" cy="2101561"/>
          </a:xfrm>
          <a:prstGeom prst="rect">
            <a:avLst/>
          </a:prstGeom>
        </p:spPr>
      </p:pic>
      <p:pic>
        <p:nvPicPr>
          <p:cNvPr id="20" name="Picture 19">
            <a:extLst>
              <a:ext uri="{FF2B5EF4-FFF2-40B4-BE49-F238E27FC236}">
                <a16:creationId xmlns:a16="http://schemas.microsoft.com/office/drawing/2014/main" id="{D2A341AD-C34B-48F0-98B1-60838ECF1095}"/>
              </a:ext>
            </a:extLst>
          </p:cNvPr>
          <p:cNvPicPr>
            <a:picLocks noChangeAspect="1"/>
          </p:cNvPicPr>
          <p:nvPr/>
        </p:nvPicPr>
        <p:blipFill>
          <a:blip r:embed="rId5"/>
          <a:stretch>
            <a:fillRect/>
          </a:stretch>
        </p:blipFill>
        <p:spPr>
          <a:xfrm>
            <a:off x="3968412" y="1971780"/>
            <a:ext cx="2606817" cy="1085513"/>
          </a:xfrm>
          <a:prstGeom prst="rect">
            <a:avLst/>
          </a:prstGeom>
        </p:spPr>
      </p:pic>
      <p:sp>
        <p:nvSpPr>
          <p:cNvPr id="21" name="TextBox 20">
            <a:extLst>
              <a:ext uri="{FF2B5EF4-FFF2-40B4-BE49-F238E27FC236}">
                <a16:creationId xmlns:a16="http://schemas.microsoft.com/office/drawing/2014/main" id="{7D7ADC8E-0D69-45F7-8A9F-FDA53C82E6D8}"/>
              </a:ext>
            </a:extLst>
          </p:cNvPr>
          <p:cNvSpPr txBox="1"/>
          <p:nvPr/>
        </p:nvSpPr>
        <p:spPr>
          <a:xfrm>
            <a:off x="168485" y="4626829"/>
            <a:ext cx="7065799" cy="1708160"/>
          </a:xfrm>
          <a:prstGeom prst="rect">
            <a:avLst/>
          </a:prstGeom>
          <a:noFill/>
        </p:spPr>
        <p:txBody>
          <a:bodyPr wrap="square" rtlCol="0">
            <a:spAutoFit/>
          </a:bodyPr>
          <a:lstStyle/>
          <a:p>
            <a:r>
              <a:rPr lang="en-US" sz="1050" b="1" i="1" dirty="0"/>
              <a:t>The port mapping describes the connection between a port on the accelerometer and the port on the DAU: </a:t>
            </a:r>
          </a:p>
          <a:p>
            <a:pPr marL="171450" indent="-171450">
              <a:buFont typeface="Arial" panose="020B0604020202020204" pitchFamily="34" charset="0"/>
              <a:buChar char="•"/>
            </a:pPr>
            <a:r>
              <a:rPr lang="en-US" sz="1050" b="1" i="1" dirty="0"/>
              <a:t>&lt;</a:t>
            </a:r>
            <a:r>
              <a:rPr lang="en-US" sz="1050" b="1" i="1" dirty="0" err="1"/>
              <a:t>PortRef</a:t>
            </a:r>
            <a:r>
              <a:rPr lang="en-US" sz="1050" b="1" i="1" dirty="0"/>
              <a:t> IDREF="id_0x00000038"/&gt;  </a:t>
            </a:r>
            <a:r>
              <a:rPr lang="en-US" sz="1050" b="1" dirty="0"/>
              <a:t>references a port on accelerometer </a:t>
            </a:r>
            <a:r>
              <a:rPr lang="en-US" sz="1050" b="1" i="1" dirty="0"/>
              <a:t>“&lt;Device ID="id_0x00000001"&gt;</a:t>
            </a:r>
          </a:p>
          <a:p>
            <a:pPr marL="171450" indent="-171450">
              <a:buFont typeface="Arial" panose="020B0604020202020204" pitchFamily="34" charset="0"/>
              <a:buChar char="•"/>
            </a:pPr>
            <a:r>
              <a:rPr lang="en-US" sz="1050" b="1" i="1" dirty="0"/>
              <a:t>&lt;</a:t>
            </a:r>
            <a:r>
              <a:rPr lang="en-US" sz="1050" b="1" i="1" dirty="0" err="1"/>
              <a:t>PortRef</a:t>
            </a:r>
            <a:r>
              <a:rPr lang="en-US" sz="1050" b="1" i="1" dirty="0"/>
              <a:t> IDREF="Module1A-Ch1"/&gt;  references a port on the data acquisition unit with ID &lt;Module ID="module-1A"&gt; which is a port on the 2-channel simultaneous sampling signal conditioner replacement card. </a:t>
            </a:r>
          </a:p>
          <a:p>
            <a:pPr marL="171450" indent="-171450">
              <a:buFont typeface="Arial" panose="020B0604020202020204" pitchFamily="34" charset="0"/>
              <a:buChar char="•"/>
            </a:pPr>
            <a:endParaRPr lang="en-US" sz="1050" b="1" i="1" dirty="0"/>
          </a:p>
          <a:p>
            <a:pPr marL="171450" indent="-171450">
              <a:buFont typeface="Arial" panose="020B0604020202020204" pitchFamily="34" charset="0"/>
              <a:buChar char="•"/>
            </a:pPr>
            <a:r>
              <a:rPr lang="en-US" sz="1050" b="1" i="1" dirty="0"/>
              <a:t>Note 1: the measurement referenced on the port stays the same since we are measuring the same thing. </a:t>
            </a:r>
          </a:p>
          <a:p>
            <a:pPr marL="171450" indent="-171450">
              <a:buFont typeface="Arial" panose="020B0604020202020204" pitchFamily="34" charset="0"/>
              <a:buChar char="•"/>
            </a:pPr>
            <a:endParaRPr lang="en-US" sz="1050" b="1" i="1" dirty="0"/>
          </a:p>
          <a:p>
            <a:pPr marL="171450" indent="-171450">
              <a:buFont typeface="Arial" panose="020B0604020202020204" pitchFamily="34" charset="0"/>
              <a:buChar char="•"/>
            </a:pPr>
            <a:r>
              <a:rPr lang="en-US" sz="1050" b="1" i="1" dirty="0"/>
              <a:t>Note 2: Disregard the shape of the physical connector for our solution.</a:t>
            </a:r>
          </a:p>
          <a:p>
            <a:endParaRPr lang="en-US" sz="1050" b="1" i="1" dirty="0"/>
          </a:p>
          <a:p>
            <a:r>
              <a:rPr lang="en-US" sz="1050" b="1" i="1" dirty="0"/>
              <a:t> </a:t>
            </a:r>
          </a:p>
        </p:txBody>
      </p:sp>
      <p:sp>
        <p:nvSpPr>
          <p:cNvPr id="22" name="Rectangle 21">
            <a:extLst>
              <a:ext uri="{FF2B5EF4-FFF2-40B4-BE49-F238E27FC236}">
                <a16:creationId xmlns:a16="http://schemas.microsoft.com/office/drawing/2014/main" id="{BFE8CD49-8D7A-4273-84DE-710A8EDD742C}"/>
              </a:ext>
            </a:extLst>
          </p:cNvPr>
          <p:cNvSpPr/>
          <p:nvPr/>
        </p:nvSpPr>
        <p:spPr>
          <a:xfrm>
            <a:off x="9486149" y="2551508"/>
            <a:ext cx="476250" cy="257175"/>
          </a:xfrm>
          <a:prstGeom prst="rect">
            <a:avLst/>
          </a:prstGeom>
          <a:solidFill>
            <a:srgbClr val="FFFF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899BBE-D1E1-4AC6-8C15-28D3D513C507}"/>
              </a:ext>
            </a:extLst>
          </p:cNvPr>
          <p:cNvSpPr/>
          <p:nvPr/>
        </p:nvSpPr>
        <p:spPr>
          <a:xfrm>
            <a:off x="8096250" y="1828642"/>
            <a:ext cx="476250" cy="257175"/>
          </a:xfrm>
          <a:prstGeom prst="rect">
            <a:avLst/>
          </a:prstGeom>
          <a:solidFill>
            <a:srgbClr val="FFFF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939BFB6-AA47-42C7-A8E5-28728DDBDE48}"/>
              </a:ext>
            </a:extLst>
          </p:cNvPr>
          <p:cNvSpPr/>
          <p:nvPr/>
        </p:nvSpPr>
        <p:spPr>
          <a:xfrm>
            <a:off x="3701385" y="1866900"/>
            <a:ext cx="3013739" cy="1323975"/>
          </a:xfrm>
          <a:prstGeom prst="rect">
            <a:avLst/>
          </a:prstGeom>
          <a:solidFill>
            <a:srgbClr val="FFFF00">
              <a:alpha val="1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BF17E52A-EED0-44FB-AFE1-6CCE34702A18}"/>
              </a:ext>
            </a:extLst>
          </p:cNvPr>
          <p:cNvSpPr/>
          <p:nvPr/>
        </p:nvSpPr>
        <p:spPr>
          <a:xfrm rot="2294556">
            <a:off x="8516850" y="2312349"/>
            <a:ext cx="1000032" cy="166899"/>
          </a:xfrm>
          <a:prstGeom prst="rightArrow">
            <a:avLst/>
          </a:prstGeom>
          <a:solidFill>
            <a:srgbClr val="FFFF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4766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A3DB37-7B99-49B2-93B0-9C97FCAABD78}"/>
              </a:ext>
            </a:extLst>
          </p:cNvPr>
          <p:cNvSpPr>
            <a:spLocks noGrp="1"/>
          </p:cNvSpPr>
          <p:nvPr>
            <p:ph type="title"/>
          </p:nvPr>
        </p:nvSpPr>
        <p:spPr/>
        <p:txBody>
          <a:bodyPr/>
          <a:lstStyle/>
          <a:p>
            <a:pPr algn="ctr"/>
            <a:r>
              <a:rPr lang="en-US" dirty="0"/>
              <a:t>Cost, Value and Risk</a:t>
            </a:r>
          </a:p>
        </p:txBody>
      </p:sp>
      <p:graphicFrame>
        <p:nvGraphicFramePr>
          <p:cNvPr id="7" name="Content Placeholder 6">
            <a:extLst>
              <a:ext uri="{FF2B5EF4-FFF2-40B4-BE49-F238E27FC236}">
                <a16:creationId xmlns:a16="http://schemas.microsoft.com/office/drawing/2014/main" id="{6B5C6195-C739-441A-B9F0-A7A2F2A102C3}"/>
              </a:ext>
            </a:extLst>
          </p:cNvPr>
          <p:cNvGraphicFramePr>
            <a:graphicFrameLocks noGrp="1"/>
          </p:cNvGraphicFramePr>
          <p:nvPr>
            <p:ph idx="1"/>
            <p:extLst>
              <p:ext uri="{D42A27DB-BD31-4B8C-83A1-F6EECF244321}">
                <p14:modId xmlns:p14="http://schemas.microsoft.com/office/powerpoint/2010/main" val="2459005130"/>
              </p:ext>
            </p:extLst>
          </p:nvPr>
        </p:nvGraphicFramePr>
        <p:xfrm>
          <a:off x="631372" y="1534885"/>
          <a:ext cx="10929256" cy="4865110"/>
        </p:xfrm>
        <a:graphic>
          <a:graphicData uri="http://schemas.openxmlformats.org/drawingml/2006/table">
            <a:tbl>
              <a:tblPr firstRow="1" bandRow="1">
                <a:tableStyleId>{5C22544A-7EE6-4342-B048-85BDC9FD1C3A}</a:tableStyleId>
              </a:tblPr>
              <a:tblGrid>
                <a:gridCol w="2732314">
                  <a:extLst>
                    <a:ext uri="{9D8B030D-6E8A-4147-A177-3AD203B41FA5}">
                      <a16:colId xmlns:a16="http://schemas.microsoft.com/office/drawing/2014/main" val="798564354"/>
                    </a:ext>
                  </a:extLst>
                </a:gridCol>
                <a:gridCol w="2732314">
                  <a:extLst>
                    <a:ext uri="{9D8B030D-6E8A-4147-A177-3AD203B41FA5}">
                      <a16:colId xmlns:a16="http://schemas.microsoft.com/office/drawing/2014/main" val="3625435891"/>
                    </a:ext>
                  </a:extLst>
                </a:gridCol>
                <a:gridCol w="2732314">
                  <a:extLst>
                    <a:ext uri="{9D8B030D-6E8A-4147-A177-3AD203B41FA5}">
                      <a16:colId xmlns:a16="http://schemas.microsoft.com/office/drawing/2014/main" val="2296914676"/>
                    </a:ext>
                  </a:extLst>
                </a:gridCol>
                <a:gridCol w="2732314">
                  <a:extLst>
                    <a:ext uri="{9D8B030D-6E8A-4147-A177-3AD203B41FA5}">
                      <a16:colId xmlns:a16="http://schemas.microsoft.com/office/drawing/2014/main" val="582169887"/>
                    </a:ext>
                  </a:extLst>
                </a:gridCol>
              </a:tblGrid>
              <a:tr h="811932">
                <a:tc>
                  <a:txBody>
                    <a:bodyPr/>
                    <a:lstStyle/>
                    <a:p>
                      <a:pPr algn="l"/>
                      <a:endParaRPr lang="en-US" dirty="0"/>
                    </a:p>
                  </a:txBody>
                  <a:tcPr/>
                </a:tc>
                <a:tc>
                  <a:txBody>
                    <a:bodyPr/>
                    <a:lstStyle/>
                    <a:p>
                      <a:pPr algn="ctr"/>
                      <a:r>
                        <a:rPr lang="en-US" dirty="0"/>
                        <a:t>COST</a:t>
                      </a:r>
                    </a:p>
                  </a:txBody>
                  <a:tcPr/>
                </a:tc>
                <a:tc>
                  <a:txBody>
                    <a:bodyPr/>
                    <a:lstStyle/>
                    <a:p>
                      <a:pPr algn="ctr"/>
                      <a:r>
                        <a:rPr lang="en-US" dirty="0"/>
                        <a:t>VALUE</a:t>
                      </a:r>
                    </a:p>
                  </a:txBody>
                  <a:tcPr/>
                </a:tc>
                <a:tc>
                  <a:txBody>
                    <a:bodyPr/>
                    <a:lstStyle/>
                    <a:p>
                      <a:pPr algn="ctr"/>
                      <a:r>
                        <a:rPr lang="en-US" dirty="0"/>
                        <a:t>RISK</a:t>
                      </a:r>
                    </a:p>
                  </a:txBody>
                  <a:tcPr/>
                </a:tc>
                <a:extLst>
                  <a:ext uri="{0D108BD9-81ED-4DB2-BD59-A6C34878D82A}">
                    <a16:rowId xmlns:a16="http://schemas.microsoft.com/office/drawing/2014/main" val="3145105520"/>
                  </a:ext>
                </a:extLst>
              </a:tr>
              <a:tr h="1401418">
                <a:tc>
                  <a:txBody>
                    <a:bodyPr/>
                    <a:lstStyle/>
                    <a:p>
                      <a:pPr algn="l"/>
                      <a:r>
                        <a:rPr lang="en-US" b="1" dirty="0"/>
                        <a:t>Option A: </a:t>
                      </a:r>
                    </a:p>
                    <a:p>
                      <a:pPr algn="l"/>
                      <a:r>
                        <a:rPr lang="en-US" dirty="0"/>
                        <a:t>Use TTC DAU Spare </a:t>
                      </a:r>
                    </a:p>
                  </a:txBody>
                  <a:tcPr/>
                </a:tc>
                <a:tc>
                  <a:txBody>
                    <a:bodyPr/>
                    <a:lstStyle/>
                    <a:p>
                      <a:r>
                        <a:rPr lang="en-US" dirty="0"/>
                        <a:t>DAU cost: $50,000  </a:t>
                      </a:r>
                    </a:p>
                    <a:p>
                      <a:r>
                        <a:rPr lang="en-US" dirty="0"/>
                        <a:t>Expensive Option</a:t>
                      </a:r>
                    </a:p>
                  </a:txBody>
                  <a:tcPr/>
                </a:tc>
                <a:tc>
                  <a:txBody>
                    <a:bodyPr/>
                    <a:lstStyle/>
                    <a:p>
                      <a:r>
                        <a:rPr lang="en-US" dirty="0"/>
                        <a:t>We don’t have a lot of spares and many other programs will need to use them</a:t>
                      </a:r>
                    </a:p>
                  </a:txBody>
                  <a:tcPr/>
                </a:tc>
                <a:tc>
                  <a:txBody>
                    <a:bodyPr/>
                    <a:lstStyle/>
                    <a:p>
                      <a:r>
                        <a:rPr lang="en-US" b="1" dirty="0"/>
                        <a:t>Risk Level: 1 (Improbable)</a:t>
                      </a:r>
                    </a:p>
                    <a:p>
                      <a:r>
                        <a:rPr lang="en-US" dirty="0"/>
                        <a:t>No much chance of this will become a problem</a:t>
                      </a:r>
                    </a:p>
                  </a:txBody>
                  <a:tcPr/>
                </a:tc>
                <a:extLst>
                  <a:ext uri="{0D108BD9-81ED-4DB2-BD59-A6C34878D82A}">
                    <a16:rowId xmlns:a16="http://schemas.microsoft.com/office/drawing/2014/main" val="608686108"/>
                  </a:ext>
                </a:extLst>
              </a:tr>
              <a:tr h="811932">
                <a:tc>
                  <a:txBody>
                    <a:bodyPr/>
                    <a:lstStyle/>
                    <a:p>
                      <a:pPr algn="l"/>
                      <a:r>
                        <a:rPr lang="en-US" b="1" dirty="0"/>
                        <a:t>Option B:</a:t>
                      </a:r>
                    </a:p>
                    <a:p>
                      <a:pPr algn="l"/>
                      <a:r>
                        <a:rPr lang="en-US" dirty="0"/>
                        <a:t>Order new TTC DAU</a:t>
                      </a:r>
                    </a:p>
                  </a:txBody>
                  <a:tcPr/>
                </a:tc>
                <a:tc>
                  <a:txBody>
                    <a:bodyPr/>
                    <a:lstStyle/>
                    <a:p>
                      <a:r>
                        <a:rPr lang="en-US" dirty="0"/>
                        <a:t>DAU Cost: $50,000 </a:t>
                      </a:r>
                    </a:p>
                    <a:p>
                      <a:r>
                        <a:rPr lang="en-US" dirty="0"/>
                        <a:t>Expensive Option</a:t>
                      </a:r>
                    </a:p>
                    <a:p>
                      <a:r>
                        <a:rPr lang="en-US" dirty="0"/>
                        <a:t>Time (we have to wait for the hardware)</a:t>
                      </a:r>
                    </a:p>
                  </a:txBody>
                  <a:tcPr/>
                </a:tc>
                <a:tc>
                  <a:txBody>
                    <a:bodyPr/>
                    <a:lstStyle/>
                    <a:p>
                      <a:r>
                        <a:rPr lang="en-US" dirty="0"/>
                        <a:t>No change in value</a:t>
                      </a:r>
                    </a:p>
                  </a:txBody>
                  <a:tcPr/>
                </a:tc>
                <a:tc>
                  <a:txBody>
                    <a:bodyPr/>
                    <a:lstStyle/>
                    <a:p>
                      <a:r>
                        <a:rPr lang="en-US" b="1" dirty="0"/>
                        <a:t>Risk Level: 3 (Likely)</a:t>
                      </a:r>
                    </a:p>
                    <a:p>
                      <a:r>
                        <a:rPr lang="en-US" dirty="0"/>
                        <a:t>There is a chance that this may turn into a problem</a:t>
                      </a:r>
                    </a:p>
                  </a:txBody>
                  <a:tcPr/>
                </a:tc>
                <a:extLst>
                  <a:ext uri="{0D108BD9-81ED-4DB2-BD59-A6C34878D82A}">
                    <a16:rowId xmlns:a16="http://schemas.microsoft.com/office/drawing/2014/main" val="3050609173"/>
                  </a:ext>
                </a:extLst>
              </a:tr>
              <a:tr h="811932">
                <a:tc>
                  <a:txBody>
                    <a:bodyPr/>
                    <a:lstStyle/>
                    <a:p>
                      <a:pPr algn="l"/>
                      <a:r>
                        <a:rPr lang="en-US" b="1" dirty="0"/>
                        <a:t>Option C:</a:t>
                      </a:r>
                    </a:p>
                    <a:p>
                      <a:pPr algn="l"/>
                      <a:r>
                        <a:rPr lang="en-US" dirty="0"/>
                        <a:t>Use Vendor B DAU</a:t>
                      </a:r>
                    </a:p>
                  </a:txBody>
                  <a:tcPr/>
                </a:tc>
                <a:tc>
                  <a:txBody>
                    <a:bodyPr/>
                    <a:lstStyle/>
                    <a:p>
                      <a:r>
                        <a:rPr lang="en-US" dirty="0"/>
                        <a:t>DAU Cost: $15,000</a:t>
                      </a:r>
                    </a:p>
                    <a:p>
                      <a:r>
                        <a:rPr lang="en-US" dirty="0"/>
                        <a:t>Significantly cheaper than previous options</a:t>
                      </a:r>
                    </a:p>
                  </a:txBody>
                  <a:tcPr/>
                </a:tc>
                <a:tc>
                  <a:txBody>
                    <a:bodyPr/>
                    <a:lstStyle/>
                    <a:p>
                      <a:r>
                        <a:rPr lang="en-US" dirty="0"/>
                        <a:t>We only are getting 90% of value (Vendor B DAU is slower) </a:t>
                      </a:r>
                    </a:p>
                  </a:txBody>
                  <a:tcPr/>
                </a:tc>
                <a:tc>
                  <a:txBody>
                    <a:bodyPr/>
                    <a:lstStyle/>
                    <a:p>
                      <a:r>
                        <a:rPr lang="en-US" b="1" dirty="0"/>
                        <a:t>Risk Level: 2 (Unlikely)</a:t>
                      </a:r>
                    </a:p>
                    <a:p>
                      <a:r>
                        <a:rPr lang="en-US" dirty="0"/>
                        <a:t>There might be a chance of a problem because we having to reconfigure the hardware</a:t>
                      </a:r>
                    </a:p>
                  </a:txBody>
                  <a:tcPr/>
                </a:tc>
                <a:extLst>
                  <a:ext uri="{0D108BD9-81ED-4DB2-BD59-A6C34878D82A}">
                    <a16:rowId xmlns:a16="http://schemas.microsoft.com/office/drawing/2014/main" val="3816205395"/>
                  </a:ext>
                </a:extLst>
              </a:tr>
            </a:tbl>
          </a:graphicData>
        </a:graphic>
      </p:graphicFrame>
    </p:spTree>
    <p:extLst>
      <p:ext uri="{BB962C8B-B14F-4D97-AF65-F5344CB8AC3E}">
        <p14:creationId xmlns:p14="http://schemas.microsoft.com/office/powerpoint/2010/main" val="1699693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E818-FB72-44B0-B1BF-F33FD476E302}"/>
              </a:ext>
            </a:extLst>
          </p:cNvPr>
          <p:cNvSpPr>
            <a:spLocks noGrp="1"/>
          </p:cNvSpPr>
          <p:nvPr>
            <p:ph type="title"/>
          </p:nvPr>
        </p:nvSpPr>
        <p:spPr/>
        <p:txBody>
          <a:bodyPr/>
          <a:lstStyle/>
          <a:p>
            <a:pPr algn="ctr"/>
            <a:r>
              <a:rPr lang="en-US" dirty="0"/>
              <a:t>Classic Solution</a:t>
            </a:r>
          </a:p>
        </p:txBody>
      </p:sp>
      <p:sp>
        <p:nvSpPr>
          <p:cNvPr id="3" name="Content Placeholder 2">
            <a:extLst>
              <a:ext uri="{FF2B5EF4-FFF2-40B4-BE49-F238E27FC236}">
                <a16:creationId xmlns:a16="http://schemas.microsoft.com/office/drawing/2014/main" id="{7D62AA5D-42ED-49C8-852C-AF15CAC51468}"/>
              </a:ext>
            </a:extLst>
          </p:cNvPr>
          <p:cNvSpPr>
            <a:spLocks noGrp="1"/>
          </p:cNvSpPr>
          <p:nvPr>
            <p:ph idx="1"/>
          </p:nvPr>
        </p:nvSpPr>
        <p:spPr>
          <a:xfrm>
            <a:off x="746760" y="1825625"/>
            <a:ext cx="10515600" cy="4351338"/>
          </a:xfrm>
        </p:spPr>
        <p:txBody>
          <a:bodyPr/>
          <a:lstStyle/>
          <a:p>
            <a:r>
              <a:rPr lang="en-US" dirty="0"/>
              <a:t>Option A and B</a:t>
            </a:r>
          </a:p>
          <a:p>
            <a:endParaRPr lang="en-US" dirty="0"/>
          </a:p>
          <a:p>
            <a:endParaRPr lang="en-US" dirty="0"/>
          </a:p>
          <a:p>
            <a:r>
              <a:rPr lang="en-US" dirty="0"/>
              <a:t>No MDL changes needed for this solution</a:t>
            </a:r>
          </a:p>
        </p:txBody>
      </p:sp>
    </p:spTree>
    <p:extLst>
      <p:ext uri="{BB962C8B-B14F-4D97-AF65-F5344CB8AC3E}">
        <p14:creationId xmlns:p14="http://schemas.microsoft.com/office/powerpoint/2010/main" val="4184197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4F4F-A805-4554-A179-7182C87B12F4}"/>
              </a:ext>
            </a:extLst>
          </p:cNvPr>
          <p:cNvSpPr>
            <a:spLocks noGrp="1"/>
          </p:cNvSpPr>
          <p:nvPr>
            <p:ph type="title"/>
          </p:nvPr>
        </p:nvSpPr>
        <p:spPr/>
        <p:txBody>
          <a:bodyPr/>
          <a:lstStyle/>
          <a:p>
            <a:pPr algn="ctr"/>
            <a:r>
              <a:rPr lang="en-US" dirty="0"/>
              <a:t>Suggested Solution</a:t>
            </a:r>
          </a:p>
        </p:txBody>
      </p:sp>
      <p:sp>
        <p:nvSpPr>
          <p:cNvPr id="3" name="Content Placeholder 2">
            <a:extLst>
              <a:ext uri="{FF2B5EF4-FFF2-40B4-BE49-F238E27FC236}">
                <a16:creationId xmlns:a16="http://schemas.microsoft.com/office/drawing/2014/main" id="{51108EBB-066C-4861-9EBC-88E36B0D8936}"/>
              </a:ext>
            </a:extLst>
          </p:cNvPr>
          <p:cNvSpPr>
            <a:spLocks noGrp="1"/>
          </p:cNvSpPr>
          <p:nvPr>
            <p:ph idx="1"/>
          </p:nvPr>
        </p:nvSpPr>
        <p:spPr/>
        <p:txBody>
          <a:bodyPr/>
          <a:lstStyle/>
          <a:p>
            <a:r>
              <a:rPr lang="en-US" dirty="0"/>
              <a:t>Use available hardware in inventory and configure to satisfy original requirements</a:t>
            </a:r>
          </a:p>
          <a:p>
            <a:endParaRPr lang="en-US" dirty="0"/>
          </a:p>
          <a:p>
            <a:r>
              <a:rPr lang="en-US" dirty="0"/>
              <a:t>MDL Configuration file needs to be updated to reflect the new hardware configuration and connections</a:t>
            </a:r>
          </a:p>
          <a:p>
            <a:pPr lvl="1"/>
            <a:r>
              <a:rPr lang="en-US" dirty="0"/>
              <a:t>Review new configuration datasheets (sample rate, data length, port connections …)</a:t>
            </a:r>
          </a:p>
          <a:p>
            <a:pPr lvl="1"/>
            <a:r>
              <a:rPr lang="en-US" dirty="0"/>
              <a:t>Map measurements to ports and devices</a:t>
            </a:r>
          </a:p>
          <a:p>
            <a:pPr marL="457200" lvl="1" indent="0">
              <a:buNone/>
            </a:pPr>
            <a:endParaRPr lang="en-US" dirty="0"/>
          </a:p>
        </p:txBody>
      </p:sp>
    </p:spTree>
    <p:extLst>
      <p:ext uri="{BB962C8B-B14F-4D97-AF65-F5344CB8AC3E}">
        <p14:creationId xmlns:p14="http://schemas.microsoft.com/office/powerpoint/2010/main" val="1778460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61"/>
          <p:cNvSpPr>
            <a:spLocks noGrp="1" noChangeArrowheads="1"/>
          </p:cNvSpPr>
          <p:nvPr>
            <p:ph type="title"/>
          </p:nvPr>
        </p:nvSpPr>
        <p:spPr>
          <a:xfrm>
            <a:off x="3352802" y="102615"/>
            <a:ext cx="5943599" cy="701731"/>
          </a:xfrm>
        </p:spPr>
        <p:txBody>
          <a:bodyPr wrap="square">
            <a:spAutoFit/>
          </a:bodyPr>
          <a:lstStyle/>
          <a:p>
            <a:r>
              <a:rPr lang="en-US" dirty="0"/>
              <a:t>Test Article Network </a:t>
            </a:r>
          </a:p>
        </p:txBody>
      </p:sp>
      <p:sp>
        <p:nvSpPr>
          <p:cNvPr id="31746" name="Text Box 3"/>
          <p:cNvSpPr txBox="1">
            <a:spLocks noChangeArrowheads="1"/>
          </p:cNvSpPr>
          <p:nvPr/>
        </p:nvSpPr>
        <p:spPr bwMode="auto">
          <a:xfrm>
            <a:off x="4279901" y="2257425"/>
            <a:ext cx="896399" cy="400110"/>
          </a:xfrm>
          <a:prstGeom prst="rect">
            <a:avLst/>
          </a:prstGeom>
          <a:solidFill>
            <a:srgbClr val="FF9900"/>
          </a:solidFill>
          <a:ln w="12700">
            <a:solidFill>
              <a:schemeClr val="tx1"/>
            </a:solidFill>
            <a:miter lim="800000"/>
            <a:headEnd/>
            <a:tailEnd/>
          </a:ln>
        </p:spPr>
        <p:txBody>
          <a:bodyPr wrap="none">
            <a:spAutoFit/>
          </a:bodyPr>
          <a:lstStyle/>
          <a:p>
            <a:pPr>
              <a:buNone/>
            </a:pPr>
            <a:r>
              <a:rPr lang="en-US" sz="2000">
                <a:solidFill>
                  <a:srgbClr val="000000"/>
                </a:solidFill>
                <a:latin typeface="Times New Roman" pitchFamily="18" charset="0"/>
              </a:rPr>
              <a:t>Switch</a:t>
            </a:r>
          </a:p>
        </p:txBody>
      </p:sp>
      <p:sp>
        <p:nvSpPr>
          <p:cNvPr id="31747" name="Text Box 4"/>
          <p:cNvSpPr txBox="1">
            <a:spLocks noChangeArrowheads="1"/>
          </p:cNvSpPr>
          <p:nvPr/>
        </p:nvSpPr>
        <p:spPr bwMode="auto">
          <a:xfrm>
            <a:off x="5041900" y="3262314"/>
            <a:ext cx="901700" cy="1262062"/>
          </a:xfrm>
          <a:prstGeom prst="rect">
            <a:avLst/>
          </a:prstGeom>
          <a:solidFill>
            <a:srgbClr val="FF9900"/>
          </a:solidFill>
          <a:ln w="12700">
            <a:solidFill>
              <a:schemeClr val="tx1"/>
            </a:solidFill>
            <a:miter lim="800000"/>
            <a:headEnd/>
            <a:tailEnd/>
          </a:ln>
        </p:spPr>
        <p:txBody>
          <a:bodyPr wrap="none" anchor="ctr" anchorCtr="1">
            <a:noAutofit/>
          </a:bodyPr>
          <a:lstStyle/>
          <a:p>
            <a:pPr>
              <a:buNone/>
            </a:pPr>
            <a:r>
              <a:rPr lang="en-US" sz="2000" dirty="0">
                <a:solidFill>
                  <a:srgbClr val="000000"/>
                </a:solidFill>
                <a:latin typeface="Times New Roman" pitchFamily="18" charset="0"/>
              </a:rPr>
              <a:t>Switch</a:t>
            </a:r>
          </a:p>
        </p:txBody>
      </p:sp>
      <p:sp>
        <p:nvSpPr>
          <p:cNvPr id="31749" name="Text Box 6"/>
          <p:cNvSpPr txBox="1">
            <a:spLocks noChangeArrowheads="1"/>
          </p:cNvSpPr>
          <p:nvPr/>
        </p:nvSpPr>
        <p:spPr bwMode="auto">
          <a:xfrm>
            <a:off x="8202575" y="1765300"/>
            <a:ext cx="1124026" cy="707886"/>
          </a:xfrm>
          <a:prstGeom prst="rect">
            <a:avLst/>
          </a:prstGeom>
          <a:solidFill>
            <a:srgbClr val="FF6600"/>
          </a:solidFill>
          <a:ln w="12700">
            <a:solidFill>
              <a:schemeClr val="tx1"/>
            </a:solidFill>
            <a:miter lim="800000"/>
            <a:headEnd/>
            <a:tailEnd/>
          </a:ln>
        </p:spPr>
        <p:txBody>
          <a:bodyPr wrap="none">
            <a:spAutoFit/>
          </a:bodyPr>
          <a:lstStyle/>
          <a:p>
            <a:pPr algn="ctr">
              <a:buNone/>
            </a:pPr>
            <a:r>
              <a:rPr lang="en-US" sz="2000" dirty="0">
                <a:solidFill>
                  <a:srgbClr val="000000"/>
                </a:solidFill>
                <a:latin typeface="Times New Roman" pitchFamily="18" charset="0"/>
              </a:rPr>
              <a:t>Network</a:t>
            </a:r>
          </a:p>
          <a:p>
            <a:pPr algn="ctr">
              <a:buNone/>
            </a:pPr>
            <a:r>
              <a:rPr lang="en-US" sz="2000" dirty="0">
                <a:solidFill>
                  <a:srgbClr val="000000"/>
                </a:solidFill>
                <a:latin typeface="Times New Roman" pitchFamily="18" charset="0"/>
              </a:rPr>
              <a:t>Recorder</a:t>
            </a:r>
          </a:p>
        </p:txBody>
      </p:sp>
      <p:sp>
        <p:nvSpPr>
          <p:cNvPr id="31750" name="Text Box 7"/>
          <p:cNvSpPr txBox="1">
            <a:spLocks noChangeArrowheads="1"/>
          </p:cNvSpPr>
          <p:nvPr/>
        </p:nvSpPr>
        <p:spPr bwMode="auto">
          <a:xfrm>
            <a:off x="8000225" y="2714625"/>
            <a:ext cx="1604927" cy="707886"/>
          </a:xfrm>
          <a:prstGeom prst="rect">
            <a:avLst/>
          </a:prstGeom>
          <a:solidFill>
            <a:srgbClr val="FF6600"/>
          </a:solidFill>
          <a:ln w="12700">
            <a:solidFill>
              <a:schemeClr val="tx1"/>
            </a:solidFill>
            <a:miter lim="800000"/>
            <a:headEnd/>
            <a:tailEnd/>
          </a:ln>
        </p:spPr>
        <p:txBody>
          <a:bodyPr wrap="none">
            <a:spAutoFit/>
          </a:bodyPr>
          <a:lstStyle/>
          <a:p>
            <a:pPr algn="ctr">
              <a:buNone/>
            </a:pPr>
            <a:r>
              <a:rPr lang="en-US" sz="2000">
                <a:solidFill>
                  <a:srgbClr val="000000"/>
                </a:solidFill>
                <a:latin typeface="Times New Roman" pitchFamily="18" charset="0"/>
              </a:rPr>
              <a:t>Multifunction</a:t>
            </a:r>
          </a:p>
          <a:p>
            <a:pPr algn="ctr">
              <a:buNone/>
            </a:pPr>
            <a:r>
              <a:rPr lang="en-US" sz="2000">
                <a:solidFill>
                  <a:srgbClr val="000000"/>
                </a:solidFill>
                <a:latin typeface="Times New Roman" pitchFamily="18" charset="0"/>
              </a:rPr>
              <a:t>Display</a:t>
            </a:r>
          </a:p>
        </p:txBody>
      </p:sp>
      <p:sp>
        <p:nvSpPr>
          <p:cNvPr id="31751" name="Text Box 8"/>
          <p:cNvSpPr txBox="1">
            <a:spLocks noChangeArrowheads="1"/>
          </p:cNvSpPr>
          <p:nvPr/>
        </p:nvSpPr>
        <p:spPr bwMode="auto">
          <a:xfrm>
            <a:off x="5181600" y="5000625"/>
            <a:ext cx="1095172" cy="707886"/>
          </a:xfrm>
          <a:prstGeom prst="rect">
            <a:avLst/>
          </a:prstGeom>
          <a:solidFill>
            <a:srgbClr val="FF9900"/>
          </a:solidFill>
          <a:ln w="12700">
            <a:solidFill>
              <a:schemeClr val="tx1"/>
            </a:solidFill>
            <a:miter lim="800000"/>
            <a:headEnd/>
            <a:tailEnd/>
          </a:ln>
        </p:spPr>
        <p:txBody>
          <a:bodyPr wrap="none">
            <a:spAutoFit/>
          </a:bodyPr>
          <a:lstStyle/>
          <a:p>
            <a:pPr algn="ctr">
              <a:buNone/>
            </a:pPr>
            <a:r>
              <a:rPr lang="en-US" sz="2000" dirty="0">
                <a:solidFill>
                  <a:srgbClr val="000000"/>
                </a:solidFill>
                <a:latin typeface="Times New Roman" pitchFamily="18" charset="0"/>
              </a:rPr>
              <a:t>TA</a:t>
            </a:r>
          </a:p>
          <a:p>
            <a:pPr algn="ctr">
              <a:buNone/>
            </a:pPr>
            <a:r>
              <a:rPr lang="en-US" sz="2000" dirty="0">
                <a:solidFill>
                  <a:srgbClr val="000000"/>
                </a:solidFill>
                <a:latin typeface="Times New Roman" pitchFamily="18" charset="0"/>
              </a:rPr>
              <a:t>Manager</a:t>
            </a:r>
          </a:p>
        </p:txBody>
      </p:sp>
      <p:sp>
        <p:nvSpPr>
          <p:cNvPr id="31752" name="Text Box 9"/>
          <p:cNvSpPr txBox="1">
            <a:spLocks noChangeArrowheads="1"/>
          </p:cNvSpPr>
          <p:nvPr/>
        </p:nvSpPr>
        <p:spPr bwMode="auto">
          <a:xfrm>
            <a:off x="5647008" y="1600200"/>
            <a:ext cx="896399" cy="707886"/>
          </a:xfrm>
          <a:prstGeom prst="rect">
            <a:avLst/>
          </a:prstGeom>
          <a:solidFill>
            <a:srgbClr val="FF9900"/>
          </a:solidFill>
          <a:ln w="12700">
            <a:solidFill>
              <a:schemeClr val="tx1"/>
            </a:solidFill>
            <a:miter lim="800000"/>
            <a:headEnd/>
            <a:tailEnd/>
          </a:ln>
        </p:spPr>
        <p:txBody>
          <a:bodyPr wrap="none">
            <a:spAutoFit/>
          </a:bodyPr>
          <a:lstStyle/>
          <a:p>
            <a:pPr algn="ctr">
              <a:buNone/>
            </a:pPr>
            <a:r>
              <a:rPr lang="en-US" sz="2000" dirty="0">
                <a:solidFill>
                  <a:srgbClr val="000000"/>
                </a:solidFill>
                <a:latin typeface="Times New Roman" pitchFamily="18" charset="0"/>
              </a:rPr>
              <a:t>Time</a:t>
            </a:r>
          </a:p>
          <a:p>
            <a:pPr algn="ctr">
              <a:buNone/>
            </a:pPr>
            <a:r>
              <a:rPr lang="en-US" sz="2000" dirty="0">
                <a:solidFill>
                  <a:srgbClr val="000000"/>
                </a:solidFill>
                <a:latin typeface="Times New Roman" pitchFamily="18" charset="0"/>
              </a:rPr>
              <a:t>Source</a:t>
            </a:r>
          </a:p>
        </p:txBody>
      </p:sp>
      <p:sp>
        <p:nvSpPr>
          <p:cNvPr id="31754" name="Text Box 11"/>
          <p:cNvSpPr txBox="1">
            <a:spLocks noChangeArrowheads="1"/>
          </p:cNvSpPr>
          <p:nvPr/>
        </p:nvSpPr>
        <p:spPr bwMode="auto">
          <a:xfrm>
            <a:off x="2755901" y="4848225"/>
            <a:ext cx="742511" cy="400110"/>
          </a:xfrm>
          <a:prstGeom prst="rect">
            <a:avLst/>
          </a:prstGeom>
          <a:solidFill>
            <a:srgbClr val="FF6600"/>
          </a:solidFill>
          <a:ln w="12700">
            <a:solidFill>
              <a:schemeClr val="tx1"/>
            </a:solidFill>
            <a:miter lim="800000"/>
            <a:headEnd/>
            <a:tailEnd/>
          </a:ln>
        </p:spPr>
        <p:txBody>
          <a:bodyPr wrap="none">
            <a:spAutoFit/>
          </a:bodyPr>
          <a:lstStyle/>
          <a:p>
            <a:pPr>
              <a:buNone/>
            </a:pPr>
            <a:r>
              <a:rPr lang="en-US" sz="2000">
                <a:solidFill>
                  <a:srgbClr val="000000"/>
                </a:solidFill>
                <a:latin typeface="Times New Roman" pitchFamily="18" charset="0"/>
              </a:rPr>
              <a:t>DAU</a:t>
            </a:r>
          </a:p>
        </p:txBody>
      </p:sp>
      <p:sp>
        <p:nvSpPr>
          <p:cNvPr id="31755" name="Text Box 12"/>
          <p:cNvSpPr txBox="1">
            <a:spLocks noChangeArrowheads="1"/>
          </p:cNvSpPr>
          <p:nvPr/>
        </p:nvSpPr>
        <p:spPr bwMode="auto">
          <a:xfrm>
            <a:off x="2755901" y="4267200"/>
            <a:ext cx="742511" cy="400110"/>
          </a:xfrm>
          <a:prstGeom prst="rect">
            <a:avLst/>
          </a:prstGeom>
          <a:solidFill>
            <a:srgbClr val="FFFF00"/>
          </a:solidFill>
          <a:ln w="12700">
            <a:solidFill>
              <a:schemeClr val="tx1"/>
            </a:solidFill>
            <a:miter lim="800000"/>
            <a:headEnd/>
            <a:tailEnd/>
          </a:ln>
        </p:spPr>
        <p:txBody>
          <a:bodyPr wrap="none">
            <a:spAutoFit/>
          </a:bodyPr>
          <a:lstStyle/>
          <a:p>
            <a:pPr>
              <a:buNone/>
            </a:pPr>
            <a:r>
              <a:rPr lang="en-US" sz="2000" dirty="0">
                <a:solidFill>
                  <a:srgbClr val="000000"/>
                </a:solidFill>
                <a:latin typeface="Times New Roman" pitchFamily="18" charset="0"/>
              </a:rPr>
              <a:t>DAU</a:t>
            </a:r>
          </a:p>
        </p:txBody>
      </p:sp>
      <p:cxnSp>
        <p:nvCxnSpPr>
          <p:cNvPr id="31756" name="AutoShape 13"/>
          <p:cNvCxnSpPr>
            <a:cxnSpLocks noChangeShapeType="1"/>
            <a:stCxn id="31755" idx="3"/>
            <a:endCxn id="31747" idx="1"/>
          </p:cNvCxnSpPr>
          <p:nvPr/>
        </p:nvCxnSpPr>
        <p:spPr bwMode="auto">
          <a:xfrm flipV="1">
            <a:off x="3498412" y="3893345"/>
            <a:ext cx="1543489" cy="573910"/>
          </a:xfrm>
          <a:prstGeom prst="bentConnector3">
            <a:avLst>
              <a:gd name="adj1" fmla="val 50000"/>
            </a:avLst>
          </a:prstGeom>
          <a:noFill/>
          <a:ln w="19050">
            <a:solidFill>
              <a:srgbClr val="0000FF"/>
            </a:solidFill>
            <a:miter lim="800000"/>
            <a:headEnd type="triangle" w="med" len="med"/>
            <a:tailEnd type="triangle" w="med" len="med"/>
          </a:ln>
        </p:spPr>
      </p:cxnSp>
      <p:cxnSp>
        <p:nvCxnSpPr>
          <p:cNvPr id="31757" name="AutoShape 14"/>
          <p:cNvCxnSpPr>
            <a:cxnSpLocks noChangeShapeType="1"/>
            <a:stCxn id="31754" idx="3"/>
            <a:endCxn id="31747" idx="1"/>
          </p:cNvCxnSpPr>
          <p:nvPr/>
        </p:nvCxnSpPr>
        <p:spPr bwMode="auto">
          <a:xfrm flipV="1">
            <a:off x="3498412" y="3893346"/>
            <a:ext cx="1543489" cy="1154935"/>
          </a:xfrm>
          <a:prstGeom prst="bentConnector3">
            <a:avLst>
              <a:gd name="adj1" fmla="val 50000"/>
            </a:avLst>
          </a:prstGeom>
          <a:noFill/>
          <a:ln w="19050">
            <a:solidFill>
              <a:srgbClr val="0000FF"/>
            </a:solidFill>
            <a:miter lim="800000"/>
            <a:headEnd type="triangle" w="med" len="med"/>
            <a:tailEnd type="triangle" w="med" len="med"/>
          </a:ln>
        </p:spPr>
      </p:cxnSp>
      <p:cxnSp>
        <p:nvCxnSpPr>
          <p:cNvPr id="31758" name="AutoShape 15"/>
          <p:cNvCxnSpPr>
            <a:cxnSpLocks noChangeShapeType="1"/>
            <a:stCxn id="64" idx="3"/>
            <a:endCxn id="31747" idx="1"/>
          </p:cNvCxnSpPr>
          <p:nvPr/>
        </p:nvCxnSpPr>
        <p:spPr bwMode="auto">
          <a:xfrm flipV="1">
            <a:off x="3498412" y="3893345"/>
            <a:ext cx="1543489" cy="2326510"/>
          </a:xfrm>
          <a:prstGeom prst="bentConnector3">
            <a:avLst>
              <a:gd name="adj1" fmla="val 50000"/>
            </a:avLst>
          </a:prstGeom>
          <a:noFill/>
          <a:ln w="19050">
            <a:solidFill>
              <a:srgbClr val="0000FF"/>
            </a:solidFill>
            <a:miter lim="800000"/>
            <a:headEnd type="triangle" w="med" len="med"/>
            <a:tailEnd type="triangle" w="med" len="med"/>
          </a:ln>
        </p:spPr>
      </p:cxnSp>
      <p:sp>
        <p:nvSpPr>
          <p:cNvPr id="31759" name="Text Box 16"/>
          <p:cNvSpPr txBox="1">
            <a:spLocks noChangeArrowheads="1"/>
          </p:cNvSpPr>
          <p:nvPr/>
        </p:nvSpPr>
        <p:spPr bwMode="auto">
          <a:xfrm>
            <a:off x="2454800" y="3276600"/>
            <a:ext cx="870725" cy="400110"/>
          </a:xfrm>
          <a:prstGeom prst="rect">
            <a:avLst/>
          </a:prstGeom>
          <a:solidFill>
            <a:srgbClr val="FF6600"/>
          </a:solidFill>
          <a:ln w="12700">
            <a:solidFill>
              <a:schemeClr val="tx1"/>
            </a:solidFill>
            <a:miter lim="800000"/>
            <a:headEnd/>
            <a:tailEnd/>
          </a:ln>
        </p:spPr>
        <p:txBody>
          <a:bodyPr wrap="square">
            <a:spAutoFit/>
          </a:bodyPr>
          <a:lstStyle/>
          <a:p>
            <a:pPr>
              <a:buNone/>
            </a:pPr>
            <a:r>
              <a:rPr lang="en-US" sz="2000" dirty="0">
                <a:solidFill>
                  <a:srgbClr val="000000"/>
                </a:solidFill>
                <a:latin typeface="Times New Roman" pitchFamily="18" charset="0"/>
              </a:rPr>
              <a:t>DAU</a:t>
            </a:r>
          </a:p>
        </p:txBody>
      </p:sp>
      <p:sp>
        <p:nvSpPr>
          <p:cNvPr id="31760" name="Text Box 17"/>
          <p:cNvSpPr txBox="1">
            <a:spLocks noChangeArrowheads="1"/>
          </p:cNvSpPr>
          <p:nvPr/>
        </p:nvSpPr>
        <p:spPr bwMode="auto">
          <a:xfrm>
            <a:off x="2454800" y="2257425"/>
            <a:ext cx="870726" cy="400110"/>
          </a:xfrm>
          <a:prstGeom prst="rect">
            <a:avLst/>
          </a:prstGeom>
          <a:solidFill>
            <a:srgbClr val="FF6600"/>
          </a:solidFill>
          <a:ln w="12700">
            <a:solidFill>
              <a:schemeClr val="tx1"/>
            </a:solidFill>
            <a:miter lim="800000"/>
            <a:headEnd/>
            <a:tailEnd/>
          </a:ln>
        </p:spPr>
        <p:txBody>
          <a:bodyPr wrap="square">
            <a:spAutoFit/>
          </a:bodyPr>
          <a:lstStyle/>
          <a:p>
            <a:pPr>
              <a:buNone/>
            </a:pPr>
            <a:r>
              <a:rPr lang="en-US" sz="2000" dirty="0">
                <a:solidFill>
                  <a:srgbClr val="000000"/>
                </a:solidFill>
                <a:latin typeface="Times New Roman" pitchFamily="18" charset="0"/>
              </a:rPr>
              <a:t>DAU</a:t>
            </a:r>
          </a:p>
        </p:txBody>
      </p:sp>
      <p:sp>
        <p:nvSpPr>
          <p:cNvPr id="31761" name="Text Box 18"/>
          <p:cNvSpPr txBox="1">
            <a:spLocks noChangeArrowheads="1"/>
          </p:cNvSpPr>
          <p:nvPr/>
        </p:nvSpPr>
        <p:spPr bwMode="auto">
          <a:xfrm>
            <a:off x="2941825" y="1425714"/>
            <a:ext cx="1096774" cy="707886"/>
          </a:xfrm>
          <a:prstGeom prst="rect">
            <a:avLst/>
          </a:prstGeom>
          <a:solidFill>
            <a:srgbClr val="FF6600"/>
          </a:solidFill>
          <a:ln w="12700">
            <a:solidFill>
              <a:schemeClr val="tx1"/>
            </a:solidFill>
            <a:miter lim="800000"/>
            <a:headEnd/>
            <a:tailEnd/>
          </a:ln>
        </p:spPr>
        <p:txBody>
          <a:bodyPr wrap="none">
            <a:spAutoFit/>
          </a:bodyPr>
          <a:lstStyle/>
          <a:p>
            <a:pPr algn="ctr">
              <a:buNone/>
            </a:pPr>
            <a:r>
              <a:rPr lang="en-US" sz="2000" dirty="0">
                <a:solidFill>
                  <a:srgbClr val="000000"/>
                </a:solidFill>
                <a:latin typeface="Times New Roman" pitchFamily="18" charset="0"/>
              </a:rPr>
              <a:t>Voice</a:t>
            </a:r>
          </a:p>
          <a:p>
            <a:pPr algn="ctr">
              <a:buNone/>
            </a:pPr>
            <a:r>
              <a:rPr lang="en-US" sz="2000" dirty="0">
                <a:solidFill>
                  <a:srgbClr val="000000"/>
                </a:solidFill>
                <a:latin typeface="Times New Roman" pitchFamily="18" charset="0"/>
              </a:rPr>
              <a:t>Gateway</a:t>
            </a:r>
          </a:p>
        </p:txBody>
      </p:sp>
      <p:cxnSp>
        <p:nvCxnSpPr>
          <p:cNvPr id="31762" name="AutoShape 19"/>
          <p:cNvCxnSpPr>
            <a:cxnSpLocks noChangeShapeType="1"/>
            <a:stCxn id="31761" idx="3"/>
            <a:endCxn id="31746" idx="0"/>
          </p:cNvCxnSpPr>
          <p:nvPr/>
        </p:nvCxnSpPr>
        <p:spPr bwMode="auto">
          <a:xfrm>
            <a:off x="4038600" y="1779657"/>
            <a:ext cx="689501" cy="477768"/>
          </a:xfrm>
          <a:prstGeom prst="bentConnector2">
            <a:avLst/>
          </a:prstGeom>
          <a:noFill/>
          <a:ln w="19050">
            <a:solidFill>
              <a:srgbClr val="0000FF"/>
            </a:solidFill>
            <a:miter lim="800000"/>
            <a:headEnd type="triangle" w="med" len="med"/>
            <a:tailEnd type="triangle" w="med" len="med"/>
          </a:ln>
        </p:spPr>
      </p:cxnSp>
      <p:cxnSp>
        <p:nvCxnSpPr>
          <p:cNvPr id="31763" name="AutoShape 20"/>
          <p:cNvCxnSpPr>
            <a:cxnSpLocks noChangeShapeType="1"/>
            <a:stCxn id="31760" idx="3"/>
            <a:endCxn id="31746" idx="1"/>
          </p:cNvCxnSpPr>
          <p:nvPr/>
        </p:nvCxnSpPr>
        <p:spPr bwMode="auto">
          <a:xfrm>
            <a:off x="3325526" y="2457480"/>
            <a:ext cx="954375" cy="12700"/>
          </a:xfrm>
          <a:prstGeom prst="bentConnector3">
            <a:avLst>
              <a:gd name="adj1" fmla="val 50000"/>
            </a:avLst>
          </a:prstGeom>
          <a:noFill/>
          <a:ln w="19050">
            <a:solidFill>
              <a:srgbClr val="0000FF"/>
            </a:solidFill>
            <a:miter lim="800000"/>
            <a:headEnd type="triangle" w="med" len="med"/>
            <a:tailEnd type="triangle" w="med" len="med"/>
          </a:ln>
        </p:spPr>
      </p:cxnSp>
      <p:cxnSp>
        <p:nvCxnSpPr>
          <p:cNvPr id="31764" name="AutoShape 21"/>
          <p:cNvCxnSpPr>
            <a:cxnSpLocks noChangeShapeType="1"/>
            <a:stCxn id="31759" idx="3"/>
            <a:endCxn id="31746" idx="1"/>
          </p:cNvCxnSpPr>
          <p:nvPr/>
        </p:nvCxnSpPr>
        <p:spPr bwMode="auto">
          <a:xfrm flipV="1">
            <a:off x="3325525" y="2457480"/>
            <a:ext cx="954376" cy="1019175"/>
          </a:xfrm>
          <a:prstGeom prst="bentConnector3">
            <a:avLst>
              <a:gd name="adj1" fmla="val 50000"/>
            </a:avLst>
          </a:prstGeom>
          <a:noFill/>
          <a:ln w="19050">
            <a:solidFill>
              <a:srgbClr val="0000FF"/>
            </a:solidFill>
            <a:miter lim="800000"/>
            <a:headEnd type="triangle" w="med" len="med"/>
            <a:tailEnd type="triangle" w="med" len="med"/>
          </a:ln>
        </p:spPr>
      </p:cxnSp>
      <p:cxnSp>
        <p:nvCxnSpPr>
          <p:cNvPr id="31765" name="AutoShape 22"/>
          <p:cNvCxnSpPr>
            <a:cxnSpLocks noChangeShapeType="1"/>
            <a:stCxn id="31746" idx="2"/>
          </p:cNvCxnSpPr>
          <p:nvPr/>
        </p:nvCxnSpPr>
        <p:spPr bwMode="auto">
          <a:xfrm rot="16200000" flipH="1">
            <a:off x="4487361" y="2898274"/>
            <a:ext cx="795278" cy="313800"/>
          </a:xfrm>
          <a:prstGeom prst="bentConnector3">
            <a:avLst>
              <a:gd name="adj1" fmla="val 50000"/>
            </a:avLst>
          </a:prstGeom>
          <a:noFill/>
          <a:ln w="19050">
            <a:solidFill>
              <a:srgbClr val="0000FF"/>
            </a:solidFill>
            <a:miter lim="800000"/>
            <a:headEnd type="triangle" w="med" len="med"/>
            <a:tailEnd type="triangle" w="med" len="med"/>
          </a:ln>
        </p:spPr>
      </p:cxnSp>
      <p:cxnSp>
        <p:nvCxnSpPr>
          <p:cNvPr id="31767" name="AutoShape 24"/>
          <p:cNvCxnSpPr>
            <a:cxnSpLocks noChangeShapeType="1"/>
            <a:stCxn id="31752" idx="2"/>
          </p:cNvCxnSpPr>
          <p:nvPr/>
        </p:nvCxnSpPr>
        <p:spPr bwMode="auto">
          <a:xfrm rot="5400000">
            <a:off x="5324013" y="2476830"/>
            <a:ext cx="939939" cy="602453"/>
          </a:xfrm>
          <a:prstGeom prst="bentConnector3">
            <a:avLst>
              <a:gd name="adj1" fmla="val 50000"/>
            </a:avLst>
          </a:prstGeom>
          <a:noFill/>
          <a:ln w="19050">
            <a:solidFill>
              <a:srgbClr val="0000FF"/>
            </a:solidFill>
            <a:miter lim="800000"/>
            <a:headEnd type="triangle" w="med" len="med"/>
            <a:tailEnd type="triangle" w="med" len="med"/>
          </a:ln>
        </p:spPr>
      </p:cxnSp>
      <p:sp>
        <p:nvSpPr>
          <p:cNvPr id="31768" name="Text Box 25"/>
          <p:cNvSpPr txBox="1">
            <a:spLocks noChangeArrowheads="1"/>
          </p:cNvSpPr>
          <p:nvPr/>
        </p:nvSpPr>
        <p:spPr bwMode="auto">
          <a:xfrm>
            <a:off x="7501466" y="4027201"/>
            <a:ext cx="1007006" cy="584775"/>
          </a:xfrm>
          <a:prstGeom prst="rect">
            <a:avLst/>
          </a:prstGeom>
          <a:gradFill rotWithShape="1">
            <a:gsLst>
              <a:gs pos="0">
                <a:srgbClr val="FF0000"/>
              </a:gs>
              <a:gs pos="100000">
                <a:srgbClr val="000000"/>
              </a:gs>
            </a:gsLst>
            <a:lin ang="0" scaled="1"/>
          </a:gradFill>
          <a:ln w="12700">
            <a:solidFill>
              <a:schemeClr val="tx1"/>
            </a:solidFill>
            <a:miter lim="800000"/>
            <a:headEnd/>
            <a:tailEnd/>
          </a:ln>
        </p:spPr>
        <p:txBody>
          <a:bodyPr wrap="none" anchor="ctr" anchorCtr="1">
            <a:spAutoFit/>
          </a:bodyPr>
          <a:lstStyle/>
          <a:p>
            <a:pPr algn="ctr">
              <a:buNone/>
            </a:pPr>
            <a:r>
              <a:rPr lang="en-US" sz="1600">
                <a:solidFill>
                  <a:srgbClr val="FFFFFF"/>
                </a:solidFill>
                <a:latin typeface="Times New Roman" pitchFamily="18" charset="0"/>
              </a:rPr>
              <a:t>Network</a:t>
            </a:r>
          </a:p>
          <a:p>
            <a:pPr algn="ctr">
              <a:buNone/>
            </a:pPr>
            <a:r>
              <a:rPr lang="en-US" sz="1600">
                <a:solidFill>
                  <a:srgbClr val="FFFFFF"/>
                </a:solidFill>
                <a:latin typeface="Times New Roman" pitchFamily="18" charset="0"/>
              </a:rPr>
              <a:t>Encryptor</a:t>
            </a:r>
          </a:p>
        </p:txBody>
      </p:sp>
      <p:sp>
        <p:nvSpPr>
          <p:cNvPr id="31769" name="Text Box 26"/>
          <p:cNvSpPr txBox="1">
            <a:spLocks noChangeArrowheads="1"/>
          </p:cNvSpPr>
          <p:nvPr/>
        </p:nvSpPr>
        <p:spPr bwMode="auto">
          <a:xfrm>
            <a:off x="6553201" y="3319046"/>
            <a:ext cx="896399" cy="400110"/>
          </a:xfrm>
          <a:prstGeom prst="rect">
            <a:avLst/>
          </a:prstGeom>
          <a:solidFill>
            <a:srgbClr val="FF9900"/>
          </a:solidFill>
          <a:ln w="12700">
            <a:solidFill>
              <a:schemeClr val="tx1"/>
            </a:solidFill>
            <a:miter lim="800000"/>
            <a:headEnd/>
            <a:tailEnd/>
          </a:ln>
        </p:spPr>
        <p:txBody>
          <a:bodyPr wrap="none">
            <a:spAutoFit/>
          </a:bodyPr>
          <a:lstStyle/>
          <a:p>
            <a:pPr>
              <a:buNone/>
            </a:pPr>
            <a:r>
              <a:rPr lang="en-US" sz="2000">
                <a:solidFill>
                  <a:srgbClr val="000000"/>
                </a:solidFill>
                <a:latin typeface="Times New Roman" pitchFamily="18" charset="0"/>
              </a:rPr>
              <a:t>Switch</a:t>
            </a:r>
          </a:p>
        </p:txBody>
      </p:sp>
      <p:cxnSp>
        <p:nvCxnSpPr>
          <p:cNvPr id="31770" name="AutoShape 27"/>
          <p:cNvCxnSpPr>
            <a:cxnSpLocks noChangeShapeType="1"/>
            <a:stCxn id="31749" idx="1"/>
            <a:endCxn id="31769" idx="0"/>
          </p:cNvCxnSpPr>
          <p:nvPr/>
        </p:nvCxnSpPr>
        <p:spPr bwMode="auto">
          <a:xfrm rot="10800000" flipV="1">
            <a:off x="7001402" y="2119243"/>
            <a:ext cx="1201175" cy="1199803"/>
          </a:xfrm>
          <a:prstGeom prst="bentConnector2">
            <a:avLst/>
          </a:prstGeom>
          <a:noFill/>
          <a:ln w="25400">
            <a:solidFill>
              <a:srgbClr val="0000FF"/>
            </a:solidFill>
            <a:miter lim="800000"/>
            <a:headEnd type="triangle" w="med" len="med"/>
            <a:tailEnd type="triangle" w="med" len="med"/>
          </a:ln>
        </p:spPr>
      </p:cxnSp>
      <p:cxnSp>
        <p:nvCxnSpPr>
          <p:cNvPr id="31771" name="AutoShape 28"/>
          <p:cNvCxnSpPr>
            <a:cxnSpLocks noChangeShapeType="1"/>
            <a:stCxn id="31769" idx="3"/>
            <a:endCxn id="31750" idx="1"/>
          </p:cNvCxnSpPr>
          <p:nvPr/>
        </p:nvCxnSpPr>
        <p:spPr bwMode="auto">
          <a:xfrm flipV="1">
            <a:off x="7449600" y="3068569"/>
            <a:ext cx="550625" cy="450533"/>
          </a:xfrm>
          <a:prstGeom prst="bentConnector3">
            <a:avLst>
              <a:gd name="adj1" fmla="val 50000"/>
            </a:avLst>
          </a:prstGeom>
          <a:noFill/>
          <a:ln w="19050">
            <a:solidFill>
              <a:srgbClr val="0000FF"/>
            </a:solidFill>
            <a:miter lim="800000"/>
            <a:headEnd type="triangle" w="med" len="med"/>
            <a:tailEnd type="triangle" w="med" len="med"/>
          </a:ln>
        </p:spPr>
      </p:cxnSp>
      <p:cxnSp>
        <p:nvCxnSpPr>
          <p:cNvPr id="31772" name="AutoShape 29"/>
          <p:cNvCxnSpPr>
            <a:cxnSpLocks noChangeShapeType="1"/>
            <a:stCxn id="31769" idx="2"/>
            <a:endCxn id="31768" idx="1"/>
          </p:cNvCxnSpPr>
          <p:nvPr/>
        </p:nvCxnSpPr>
        <p:spPr bwMode="auto">
          <a:xfrm rot="16200000" flipH="1">
            <a:off x="6951217" y="3769339"/>
            <a:ext cx="600432" cy="500066"/>
          </a:xfrm>
          <a:prstGeom prst="bentConnector2">
            <a:avLst/>
          </a:prstGeom>
          <a:noFill/>
          <a:ln w="19050">
            <a:solidFill>
              <a:srgbClr val="0000FF"/>
            </a:solidFill>
            <a:miter lim="800000"/>
            <a:headEnd type="triangle" w="med" len="med"/>
            <a:tailEnd type="triangle" w="med" len="med"/>
          </a:ln>
        </p:spPr>
      </p:cxnSp>
      <p:cxnSp>
        <p:nvCxnSpPr>
          <p:cNvPr id="31773" name="AutoShape 30"/>
          <p:cNvCxnSpPr>
            <a:cxnSpLocks noChangeShapeType="1"/>
            <a:endCxn id="31769" idx="1"/>
          </p:cNvCxnSpPr>
          <p:nvPr/>
        </p:nvCxnSpPr>
        <p:spPr bwMode="auto">
          <a:xfrm>
            <a:off x="5943600" y="3505201"/>
            <a:ext cx="609600" cy="13900"/>
          </a:xfrm>
          <a:prstGeom prst="straightConnector1">
            <a:avLst/>
          </a:prstGeom>
          <a:noFill/>
          <a:ln w="25400">
            <a:solidFill>
              <a:srgbClr val="0000FF"/>
            </a:solidFill>
            <a:round/>
            <a:headEnd type="triangle" w="med" len="med"/>
            <a:tailEnd type="triangle" w="med" len="med"/>
          </a:ln>
        </p:spPr>
      </p:cxnSp>
      <p:cxnSp>
        <p:nvCxnSpPr>
          <p:cNvPr id="31774" name="AutoShape 31"/>
          <p:cNvCxnSpPr>
            <a:cxnSpLocks noChangeShapeType="1"/>
            <a:stCxn id="31747" idx="2"/>
            <a:endCxn id="31751" idx="0"/>
          </p:cNvCxnSpPr>
          <p:nvPr/>
        </p:nvCxnSpPr>
        <p:spPr bwMode="auto">
          <a:xfrm rot="16200000" flipH="1">
            <a:off x="5372845" y="4644282"/>
            <a:ext cx="476249" cy="236436"/>
          </a:xfrm>
          <a:prstGeom prst="bentConnector3">
            <a:avLst>
              <a:gd name="adj1" fmla="val 50000"/>
            </a:avLst>
          </a:prstGeom>
          <a:noFill/>
          <a:ln w="19050">
            <a:solidFill>
              <a:srgbClr val="0000FF"/>
            </a:solidFill>
            <a:miter lim="800000"/>
            <a:headEnd type="triangle" w="med" len="med"/>
            <a:tailEnd type="triangle" w="med" len="med"/>
          </a:ln>
        </p:spPr>
      </p:cxnSp>
      <p:sp>
        <p:nvSpPr>
          <p:cNvPr id="216096" name="Cloud"/>
          <p:cNvSpPr>
            <a:spLocks noChangeAspect="1" noEditPoints="1" noChangeArrowheads="1"/>
          </p:cNvSpPr>
          <p:nvPr/>
        </p:nvSpPr>
        <p:spPr bwMode="auto">
          <a:xfrm>
            <a:off x="8470900" y="4648200"/>
            <a:ext cx="1968500" cy="131949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CCFF"/>
          </a:solidFill>
          <a:ln w="12700">
            <a:solidFill>
              <a:srgbClr val="000000"/>
            </a:solidFill>
            <a:miter lim="800000"/>
            <a:headEnd/>
            <a:tailEnd/>
          </a:ln>
          <a:effectLst>
            <a:outerShdw dist="107763" dir="2700000" algn="ctr" rotWithShape="0">
              <a:srgbClr val="808080"/>
            </a:outerShdw>
          </a:effectLst>
        </p:spPr>
        <p:txBody>
          <a:bodyPr anchor="ctr" anchorCtr="1"/>
          <a:lstStyle/>
          <a:p>
            <a:pPr algn="ctr">
              <a:buNone/>
              <a:defRPr/>
            </a:pPr>
            <a:r>
              <a:rPr lang="en-US" sz="2400">
                <a:solidFill>
                  <a:srgbClr val="000000"/>
                </a:solidFill>
                <a:latin typeface="Times New Roman" pitchFamily="18" charset="0"/>
              </a:rPr>
              <a:t>RF</a:t>
            </a:r>
          </a:p>
          <a:p>
            <a:pPr algn="ctr">
              <a:buNone/>
              <a:defRPr/>
            </a:pPr>
            <a:r>
              <a:rPr lang="en-US" sz="2400">
                <a:solidFill>
                  <a:srgbClr val="000000"/>
                </a:solidFill>
                <a:latin typeface="Times New Roman" pitchFamily="18" charset="0"/>
              </a:rPr>
              <a:t>Network</a:t>
            </a:r>
          </a:p>
        </p:txBody>
      </p:sp>
      <p:cxnSp>
        <p:nvCxnSpPr>
          <p:cNvPr id="31776" name="AutoShape 33"/>
          <p:cNvCxnSpPr>
            <a:cxnSpLocks noChangeShapeType="1"/>
            <a:stCxn id="31760" idx="2"/>
            <a:endCxn id="31759" idx="0"/>
          </p:cNvCxnSpPr>
          <p:nvPr/>
        </p:nvCxnSpPr>
        <p:spPr bwMode="auto">
          <a:xfrm>
            <a:off x="2890163" y="2657535"/>
            <a:ext cx="0" cy="619065"/>
          </a:xfrm>
          <a:prstGeom prst="straightConnector1">
            <a:avLst/>
          </a:prstGeom>
          <a:noFill/>
          <a:ln w="19050">
            <a:solidFill>
              <a:schemeClr val="tx1"/>
            </a:solidFill>
            <a:prstDash val="dash"/>
            <a:round/>
            <a:headEnd/>
            <a:tailEnd/>
          </a:ln>
        </p:spPr>
      </p:cxnSp>
      <p:cxnSp>
        <p:nvCxnSpPr>
          <p:cNvPr id="31777" name="AutoShape 34"/>
          <p:cNvCxnSpPr>
            <a:cxnSpLocks noChangeShapeType="1"/>
            <a:stCxn id="31754" idx="2"/>
          </p:cNvCxnSpPr>
          <p:nvPr/>
        </p:nvCxnSpPr>
        <p:spPr bwMode="auto">
          <a:xfrm>
            <a:off x="3127156" y="5248336"/>
            <a:ext cx="3394" cy="771465"/>
          </a:xfrm>
          <a:prstGeom prst="straightConnector1">
            <a:avLst/>
          </a:prstGeom>
          <a:noFill/>
          <a:ln w="19050">
            <a:solidFill>
              <a:schemeClr val="tx1"/>
            </a:solidFill>
            <a:prstDash val="dash"/>
            <a:round/>
            <a:headEnd/>
            <a:tailEnd/>
          </a:ln>
        </p:spPr>
      </p:cxnSp>
      <p:cxnSp>
        <p:nvCxnSpPr>
          <p:cNvPr id="31778" name="AutoShape 35"/>
          <p:cNvCxnSpPr>
            <a:cxnSpLocks noChangeShapeType="1"/>
            <a:stCxn id="216096" idx="3"/>
            <a:endCxn id="31768" idx="3"/>
          </p:cNvCxnSpPr>
          <p:nvPr/>
        </p:nvCxnSpPr>
        <p:spPr bwMode="auto">
          <a:xfrm flipH="1" flipV="1">
            <a:off x="8508472" y="4319589"/>
            <a:ext cx="946678" cy="404055"/>
          </a:xfrm>
          <a:prstGeom prst="bentConnector3">
            <a:avLst>
              <a:gd name="adj1" fmla="val -128116"/>
            </a:avLst>
          </a:prstGeom>
          <a:noFill/>
          <a:ln w="19050">
            <a:solidFill>
              <a:srgbClr val="0000FF"/>
            </a:solidFill>
            <a:miter lim="800000"/>
            <a:headEnd type="triangle" w="med" len="med"/>
            <a:tailEnd type="triangle" w="med" len="med"/>
          </a:ln>
        </p:spPr>
      </p:cxnSp>
      <p:sp>
        <p:nvSpPr>
          <p:cNvPr id="31779" name="AutoShape 36"/>
          <p:cNvSpPr>
            <a:spLocks noChangeArrowheads="1"/>
          </p:cNvSpPr>
          <p:nvPr/>
        </p:nvSpPr>
        <p:spPr bwMode="auto">
          <a:xfrm>
            <a:off x="6705600" y="1219200"/>
            <a:ext cx="304800" cy="228600"/>
          </a:xfrm>
          <a:prstGeom prst="flowChartMerge">
            <a:avLst/>
          </a:prstGeom>
          <a:solidFill>
            <a:srgbClr val="00CCFF"/>
          </a:solidFill>
          <a:ln w="12700">
            <a:solidFill>
              <a:schemeClr val="tx1"/>
            </a:solidFill>
            <a:miter lim="800000"/>
            <a:headEnd/>
            <a:tailEnd/>
          </a:ln>
        </p:spPr>
        <p:txBody>
          <a:bodyPr wrap="none" anchor="ctr"/>
          <a:lstStyle/>
          <a:p>
            <a:pPr eaLnBrk="1" hangingPunct="1">
              <a:buNone/>
            </a:pPr>
            <a:endParaRPr lang="en-US" sz="1400">
              <a:solidFill>
                <a:srgbClr val="000000"/>
              </a:solidFill>
            </a:endParaRPr>
          </a:p>
        </p:txBody>
      </p:sp>
      <p:cxnSp>
        <p:nvCxnSpPr>
          <p:cNvPr id="31780" name="AutoShape 37"/>
          <p:cNvCxnSpPr>
            <a:cxnSpLocks noChangeShapeType="1"/>
            <a:stCxn id="31779" idx="2"/>
            <a:endCxn id="31752" idx="3"/>
          </p:cNvCxnSpPr>
          <p:nvPr/>
        </p:nvCxnSpPr>
        <p:spPr bwMode="auto">
          <a:xfrm rot="5400000">
            <a:off x="6447533" y="1543674"/>
            <a:ext cx="506343" cy="314594"/>
          </a:xfrm>
          <a:prstGeom prst="bentConnector2">
            <a:avLst/>
          </a:prstGeom>
          <a:noFill/>
          <a:ln w="12700">
            <a:solidFill>
              <a:schemeClr val="tx1"/>
            </a:solidFill>
            <a:miter lim="800000"/>
            <a:headEnd/>
            <a:tailEnd type="triangle" w="med" len="med"/>
          </a:ln>
        </p:spPr>
      </p:cxnSp>
      <p:sp>
        <p:nvSpPr>
          <p:cNvPr id="31781" name="Text Box 38"/>
          <p:cNvSpPr txBox="1">
            <a:spLocks noChangeArrowheads="1"/>
          </p:cNvSpPr>
          <p:nvPr/>
        </p:nvSpPr>
        <p:spPr bwMode="auto">
          <a:xfrm>
            <a:off x="132096" y="3704153"/>
            <a:ext cx="1807867" cy="2277547"/>
          </a:xfrm>
          <a:prstGeom prst="rect">
            <a:avLst/>
          </a:prstGeom>
          <a:noFill/>
          <a:ln w="9525">
            <a:noFill/>
            <a:miter lim="800000"/>
            <a:headEnd/>
            <a:tailEnd/>
          </a:ln>
        </p:spPr>
        <p:txBody>
          <a:bodyPr wrap="none">
            <a:spAutoFit/>
          </a:bodyPr>
          <a:lstStyle/>
          <a:p>
            <a:pPr eaLnBrk="1" hangingPunct="1">
              <a:buNone/>
            </a:pPr>
            <a:r>
              <a:rPr lang="en-US" sz="1600" b="1" dirty="0">
                <a:solidFill>
                  <a:srgbClr val="000000"/>
                </a:solidFill>
                <a:latin typeface="Arial" charset="0"/>
              </a:rPr>
              <a:t>Measurements</a:t>
            </a:r>
          </a:p>
          <a:p>
            <a:pPr eaLnBrk="1" hangingPunct="1">
              <a:buFontTx/>
              <a:buChar char="•"/>
            </a:pPr>
            <a:r>
              <a:rPr lang="en-US" sz="1400" dirty="0">
                <a:solidFill>
                  <a:srgbClr val="000000"/>
                </a:solidFill>
                <a:latin typeface="Arial" charset="0"/>
              </a:rPr>
              <a:t>Accelerations</a:t>
            </a:r>
          </a:p>
          <a:p>
            <a:pPr eaLnBrk="1" hangingPunct="1">
              <a:buFontTx/>
              <a:buChar char="•"/>
            </a:pPr>
            <a:r>
              <a:rPr lang="en-US" sz="1400" dirty="0" err="1">
                <a:solidFill>
                  <a:srgbClr val="000000"/>
                </a:solidFill>
                <a:latin typeface="Arial" charset="0"/>
              </a:rPr>
              <a:t>Discrete’s</a:t>
            </a:r>
            <a:endParaRPr lang="en-US" sz="1400" dirty="0">
              <a:solidFill>
                <a:srgbClr val="000000"/>
              </a:solidFill>
              <a:latin typeface="Arial" charset="0"/>
            </a:endParaRPr>
          </a:p>
          <a:p>
            <a:pPr eaLnBrk="1" hangingPunct="1">
              <a:buFontTx/>
              <a:buChar char="•"/>
            </a:pPr>
            <a:r>
              <a:rPr lang="en-US" sz="1400" dirty="0">
                <a:solidFill>
                  <a:srgbClr val="000000"/>
                </a:solidFill>
                <a:latin typeface="Arial" charset="0"/>
              </a:rPr>
              <a:t>Flow</a:t>
            </a:r>
          </a:p>
          <a:p>
            <a:pPr eaLnBrk="1" hangingPunct="1">
              <a:buFontTx/>
              <a:buChar char="•"/>
            </a:pPr>
            <a:r>
              <a:rPr lang="en-US" sz="1400" dirty="0">
                <a:solidFill>
                  <a:srgbClr val="000000"/>
                </a:solidFill>
                <a:latin typeface="Arial" charset="0"/>
              </a:rPr>
              <a:t>Forces/Loads</a:t>
            </a:r>
          </a:p>
          <a:p>
            <a:pPr eaLnBrk="1" hangingPunct="1">
              <a:buFontTx/>
              <a:buChar char="•"/>
            </a:pPr>
            <a:r>
              <a:rPr lang="en-US" sz="1400" dirty="0">
                <a:solidFill>
                  <a:srgbClr val="000000"/>
                </a:solidFill>
                <a:latin typeface="Arial" charset="0"/>
              </a:rPr>
              <a:t>Positions</a:t>
            </a:r>
          </a:p>
          <a:p>
            <a:pPr eaLnBrk="1" hangingPunct="1">
              <a:buFontTx/>
              <a:buChar char="•"/>
            </a:pPr>
            <a:r>
              <a:rPr lang="en-US" sz="1400" dirty="0">
                <a:solidFill>
                  <a:srgbClr val="000000"/>
                </a:solidFill>
                <a:latin typeface="Arial" charset="0"/>
              </a:rPr>
              <a:t>Pressures</a:t>
            </a:r>
          </a:p>
          <a:p>
            <a:pPr eaLnBrk="1" hangingPunct="1">
              <a:buFontTx/>
              <a:buChar char="•"/>
            </a:pPr>
            <a:r>
              <a:rPr lang="en-US" sz="1400" dirty="0">
                <a:solidFill>
                  <a:srgbClr val="000000"/>
                </a:solidFill>
                <a:latin typeface="Arial" charset="0"/>
              </a:rPr>
              <a:t>Temperatures</a:t>
            </a:r>
          </a:p>
          <a:p>
            <a:pPr eaLnBrk="1" hangingPunct="1">
              <a:buFontTx/>
              <a:buChar char="•"/>
            </a:pPr>
            <a:r>
              <a:rPr lang="en-US" sz="1400" dirty="0">
                <a:solidFill>
                  <a:srgbClr val="000000"/>
                </a:solidFill>
                <a:latin typeface="Arial" charset="0"/>
              </a:rPr>
              <a:t>Torque/Horsepower</a:t>
            </a:r>
          </a:p>
          <a:p>
            <a:pPr eaLnBrk="1" hangingPunct="1">
              <a:buFontTx/>
              <a:buChar char="•"/>
            </a:pPr>
            <a:r>
              <a:rPr lang="en-US" sz="1400" dirty="0">
                <a:solidFill>
                  <a:srgbClr val="000000"/>
                </a:solidFill>
                <a:latin typeface="Arial" charset="0"/>
              </a:rPr>
              <a:t>Voltages/Currents</a:t>
            </a:r>
          </a:p>
        </p:txBody>
      </p:sp>
      <p:sp>
        <p:nvSpPr>
          <p:cNvPr id="31782" name="Text Box 39"/>
          <p:cNvSpPr txBox="1">
            <a:spLocks noChangeArrowheads="1"/>
          </p:cNvSpPr>
          <p:nvPr/>
        </p:nvSpPr>
        <p:spPr bwMode="auto">
          <a:xfrm>
            <a:off x="87769" y="1414552"/>
            <a:ext cx="1580882" cy="2062103"/>
          </a:xfrm>
          <a:prstGeom prst="rect">
            <a:avLst/>
          </a:prstGeom>
          <a:noFill/>
          <a:ln w="9525">
            <a:noFill/>
            <a:miter lim="800000"/>
            <a:headEnd/>
            <a:tailEnd/>
          </a:ln>
        </p:spPr>
        <p:txBody>
          <a:bodyPr wrap="none">
            <a:spAutoFit/>
          </a:bodyPr>
          <a:lstStyle/>
          <a:p>
            <a:pPr eaLnBrk="1" hangingPunct="1">
              <a:buNone/>
            </a:pPr>
            <a:r>
              <a:rPr lang="en-US" sz="1600" b="1" dirty="0">
                <a:solidFill>
                  <a:srgbClr val="000000"/>
                </a:solidFill>
                <a:latin typeface="Arial" charset="0"/>
              </a:rPr>
              <a:t>Bus Catalogs</a:t>
            </a:r>
          </a:p>
          <a:p>
            <a:pPr eaLnBrk="1" hangingPunct="1">
              <a:buFontTx/>
              <a:buChar char="•"/>
            </a:pPr>
            <a:r>
              <a:rPr lang="en-US" sz="1400" dirty="0">
                <a:solidFill>
                  <a:srgbClr val="000000"/>
                </a:solidFill>
                <a:latin typeface="Arial" charset="0"/>
              </a:rPr>
              <a:t>MIL-STD-1553</a:t>
            </a:r>
          </a:p>
          <a:p>
            <a:pPr eaLnBrk="1" hangingPunct="1">
              <a:buFontTx/>
              <a:buChar char="•"/>
            </a:pPr>
            <a:r>
              <a:rPr lang="en-US" sz="1400" dirty="0" err="1">
                <a:solidFill>
                  <a:srgbClr val="000000"/>
                </a:solidFill>
                <a:latin typeface="Arial" charset="0"/>
              </a:rPr>
              <a:t>Arinc</a:t>
            </a:r>
            <a:r>
              <a:rPr lang="en-US" sz="1400" dirty="0">
                <a:solidFill>
                  <a:srgbClr val="000000"/>
                </a:solidFill>
                <a:latin typeface="Arial" charset="0"/>
              </a:rPr>
              <a:t> 429</a:t>
            </a:r>
          </a:p>
          <a:p>
            <a:pPr eaLnBrk="1" hangingPunct="1">
              <a:buFontTx/>
              <a:buChar char="•"/>
            </a:pPr>
            <a:r>
              <a:rPr lang="en-US" sz="1400" dirty="0" err="1">
                <a:solidFill>
                  <a:srgbClr val="000000"/>
                </a:solidFill>
                <a:latin typeface="Arial" charset="0"/>
              </a:rPr>
              <a:t>Arinc</a:t>
            </a:r>
            <a:r>
              <a:rPr lang="en-US" sz="1400" dirty="0">
                <a:solidFill>
                  <a:srgbClr val="000000"/>
                </a:solidFill>
                <a:latin typeface="Arial" charset="0"/>
              </a:rPr>
              <a:t> 664</a:t>
            </a:r>
          </a:p>
          <a:p>
            <a:pPr eaLnBrk="1" hangingPunct="1">
              <a:buFontTx/>
              <a:buChar char="•"/>
            </a:pPr>
            <a:r>
              <a:rPr lang="en-US" sz="1400" dirty="0">
                <a:solidFill>
                  <a:srgbClr val="000000"/>
                </a:solidFill>
                <a:latin typeface="Arial" charset="0"/>
              </a:rPr>
              <a:t>Ethernet</a:t>
            </a:r>
          </a:p>
          <a:p>
            <a:pPr eaLnBrk="1" hangingPunct="1">
              <a:buFontTx/>
              <a:buChar char="•"/>
            </a:pPr>
            <a:r>
              <a:rPr lang="en-US" sz="1400" dirty="0" err="1">
                <a:solidFill>
                  <a:srgbClr val="000000"/>
                </a:solidFill>
                <a:latin typeface="Arial" charset="0"/>
              </a:rPr>
              <a:t>Fibre</a:t>
            </a:r>
            <a:r>
              <a:rPr lang="en-US" sz="1400" dirty="0">
                <a:solidFill>
                  <a:srgbClr val="000000"/>
                </a:solidFill>
                <a:latin typeface="Arial" charset="0"/>
              </a:rPr>
              <a:t> Channel</a:t>
            </a:r>
          </a:p>
          <a:p>
            <a:pPr eaLnBrk="1" hangingPunct="1">
              <a:buFontTx/>
              <a:buChar char="•"/>
            </a:pPr>
            <a:r>
              <a:rPr lang="en-US" sz="1400" dirty="0" err="1">
                <a:solidFill>
                  <a:srgbClr val="000000"/>
                </a:solidFill>
                <a:latin typeface="Arial" charset="0"/>
              </a:rPr>
              <a:t>Firewire</a:t>
            </a:r>
            <a:endParaRPr lang="en-US" sz="1400" dirty="0">
              <a:solidFill>
                <a:srgbClr val="000000"/>
              </a:solidFill>
              <a:latin typeface="Arial" charset="0"/>
            </a:endParaRPr>
          </a:p>
          <a:p>
            <a:pPr eaLnBrk="1" hangingPunct="1">
              <a:buFontTx/>
              <a:buChar char="•"/>
            </a:pPr>
            <a:r>
              <a:rPr lang="en-US" sz="1400" dirty="0">
                <a:solidFill>
                  <a:srgbClr val="000000"/>
                </a:solidFill>
                <a:latin typeface="Arial" charset="0"/>
              </a:rPr>
              <a:t>Munitions/Stores</a:t>
            </a:r>
          </a:p>
          <a:p>
            <a:pPr eaLnBrk="1" hangingPunct="1">
              <a:buFontTx/>
              <a:buChar char="•"/>
            </a:pPr>
            <a:r>
              <a:rPr lang="en-US" sz="1400" dirty="0">
                <a:solidFill>
                  <a:srgbClr val="000000"/>
                </a:solidFill>
                <a:latin typeface="Arial" charset="0"/>
              </a:rPr>
              <a:t>RS-232/422</a:t>
            </a:r>
          </a:p>
        </p:txBody>
      </p:sp>
      <p:sp>
        <p:nvSpPr>
          <p:cNvPr id="31783" name="Text Box 40"/>
          <p:cNvSpPr txBox="1">
            <a:spLocks noChangeArrowheads="1"/>
          </p:cNvSpPr>
          <p:nvPr/>
        </p:nvSpPr>
        <p:spPr bwMode="auto">
          <a:xfrm>
            <a:off x="4259290" y="4965701"/>
            <a:ext cx="949298" cy="830997"/>
          </a:xfrm>
          <a:prstGeom prst="rect">
            <a:avLst/>
          </a:prstGeom>
          <a:noFill/>
          <a:ln w="9525">
            <a:noFill/>
            <a:miter lim="800000"/>
            <a:headEnd/>
            <a:tailEnd/>
          </a:ln>
        </p:spPr>
        <p:txBody>
          <a:bodyPr wrap="none">
            <a:spAutoFit/>
          </a:bodyPr>
          <a:lstStyle/>
          <a:p>
            <a:pPr algn="r">
              <a:buNone/>
            </a:pPr>
            <a:r>
              <a:rPr lang="en-US" sz="1600" dirty="0">
                <a:solidFill>
                  <a:srgbClr val="000000"/>
                </a:solidFill>
                <a:latin typeface="Times New Roman" pitchFamily="18" charset="0"/>
              </a:rPr>
              <a:t>TA</a:t>
            </a:r>
          </a:p>
          <a:p>
            <a:pPr algn="r">
              <a:buNone/>
            </a:pPr>
            <a:r>
              <a:rPr lang="en-US" sz="1600" dirty="0">
                <a:solidFill>
                  <a:srgbClr val="000000"/>
                </a:solidFill>
                <a:latin typeface="Times New Roman" pitchFamily="18" charset="0"/>
              </a:rPr>
              <a:t>Resource</a:t>
            </a:r>
          </a:p>
          <a:p>
            <a:pPr algn="r">
              <a:buNone/>
            </a:pPr>
            <a:r>
              <a:rPr lang="en-US" sz="1600" dirty="0">
                <a:solidFill>
                  <a:srgbClr val="000000"/>
                </a:solidFill>
                <a:latin typeface="Times New Roman" pitchFamily="18" charset="0"/>
              </a:rPr>
              <a:t>Manager</a:t>
            </a:r>
          </a:p>
        </p:txBody>
      </p:sp>
      <p:sp>
        <p:nvSpPr>
          <p:cNvPr id="31784" name="Text Box 41"/>
          <p:cNvSpPr txBox="1">
            <a:spLocks noChangeArrowheads="1"/>
          </p:cNvSpPr>
          <p:nvPr/>
        </p:nvSpPr>
        <p:spPr bwMode="auto">
          <a:xfrm>
            <a:off x="9404351" y="1689101"/>
            <a:ext cx="813043" cy="830997"/>
          </a:xfrm>
          <a:prstGeom prst="rect">
            <a:avLst/>
          </a:prstGeom>
          <a:noFill/>
          <a:ln w="9525">
            <a:noFill/>
            <a:miter lim="800000"/>
            <a:headEnd/>
            <a:tailEnd/>
          </a:ln>
        </p:spPr>
        <p:txBody>
          <a:bodyPr wrap="none">
            <a:spAutoFit/>
          </a:bodyPr>
          <a:lstStyle/>
          <a:p>
            <a:pPr>
              <a:buNone/>
            </a:pPr>
            <a:r>
              <a:rPr lang="en-US" sz="1600">
                <a:solidFill>
                  <a:srgbClr val="000000"/>
                </a:solidFill>
                <a:latin typeface="Times New Roman" pitchFamily="18" charset="0"/>
              </a:rPr>
              <a:t>Local</a:t>
            </a:r>
          </a:p>
          <a:p>
            <a:pPr>
              <a:buNone/>
            </a:pPr>
            <a:r>
              <a:rPr lang="en-US" sz="1600">
                <a:solidFill>
                  <a:srgbClr val="000000"/>
                </a:solidFill>
                <a:latin typeface="Times New Roman" pitchFamily="18" charset="0"/>
              </a:rPr>
              <a:t>Data</a:t>
            </a:r>
          </a:p>
          <a:p>
            <a:pPr>
              <a:buNone/>
            </a:pPr>
            <a:r>
              <a:rPr lang="en-US" sz="1600">
                <a:solidFill>
                  <a:srgbClr val="000000"/>
                </a:solidFill>
                <a:latin typeface="Times New Roman" pitchFamily="18" charset="0"/>
              </a:rPr>
              <a:t>Storage</a:t>
            </a:r>
          </a:p>
        </p:txBody>
      </p:sp>
      <p:sp>
        <p:nvSpPr>
          <p:cNvPr id="31785" name="Text Box 42"/>
          <p:cNvSpPr txBox="1">
            <a:spLocks noChangeArrowheads="1"/>
          </p:cNvSpPr>
          <p:nvPr/>
        </p:nvSpPr>
        <p:spPr bwMode="auto">
          <a:xfrm>
            <a:off x="9601201" y="2819401"/>
            <a:ext cx="824265" cy="584775"/>
          </a:xfrm>
          <a:prstGeom prst="rect">
            <a:avLst/>
          </a:prstGeom>
          <a:noFill/>
          <a:ln w="9525">
            <a:noFill/>
            <a:miter lim="800000"/>
            <a:headEnd/>
            <a:tailEnd/>
          </a:ln>
        </p:spPr>
        <p:txBody>
          <a:bodyPr wrap="none">
            <a:spAutoFit/>
          </a:bodyPr>
          <a:lstStyle/>
          <a:p>
            <a:pPr>
              <a:buNone/>
            </a:pPr>
            <a:r>
              <a:rPr lang="en-US" sz="1600">
                <a:solidFill>
                  <a:srgbClr val="000000"/>
                </a:solidFill>
                <a:latin typeface="Times New Roman" pitchFamily="18" charset="0"/>
              </a:rPr>
              <a:t>Crew</a:t>
            </a:r>
          </a:p>
          <a:p>
            <a:pPr>
              <a:buNone/>
            </a:pPr>
            <a:r>
              <a:rPr lang="en-US" sz="1600">
                <a:solidFill>
                  <a:srgbClr val="000000"/>
                </a:solidFill>
                <a:latin typeface="Times New Roman" pitchFamily="18" charset="0"/>
              </a:rPr>
              <a:t>Display</a:t>
            </a:r>
          </a:p>
        </p:txBody>
      </p:sp>
      <p:sp>
        <p:nvSpPr>
          <p:cNvPr id="31786" name="Text Box 43"/>
          <p:cNvSpPr txBox="1">
            <a:spLocks noChangeArrowheads="1"/>
          </p:cNvSpPr>
          <p:nvPr/>
        </p:nvSpPr>
        <p:spPr bwMode="auto">
          <a:xfrm>
            <a:off x="5608639" y="1143001"/>
            <a:ext cx="981359" cy="461665"/>
          </a:xfrm>
          <a:prstGeom prst="rect">
            <a:avLst/>
          </a:prstGeom>
          <a:noFill/>
          <a:ln w="9525">
            <a:noFill/>
            <a:miter lim="800000"/>
            <a:headEnd/>
            <a:tailEnd/>
          </a:ln>
        </p:spPr>
        <p:txBody>
          <a:bodyPr wrap="none">
            <a:spAutoFit/>
          </a:bodyPr>
          <a:lstStyle/>
          <a:p>
            <a:pPr>
              <a:buNone/>
            </a:pPr>
            <a:r>
              <a:rPr lang="en-US" sz="1200">
                <a:solidFill>
                  <a:srgbClr val="000000"/>
                </a:solidFill>
                <a:latin typeface="Times New Roman" pitchFamily="18" charset="0"/>
              </a:rPr>
              <a:t>IEEE 1588</a:t>
            </a:r>
          </a:p>
          <a:p>
            <a:pPr>
              <a:buNone/>
            </a:pPr>
            <a:r>
              <a:rPr lang="en-US" sz="1200">
                <a:solidFill>
                  <a:srgbClr val="000000"/>
                </a:solidFill>
                <a:latin typeface="Times New Roman" pitchFamily="18" charset="0"/>
              </a:rPr>
              <a:t>Grandmaster</a:t>
            </a:r>
          </a:p>
        </p:txBody>
      </p:sp>
      <p:sp>
        <p:nvSpPr>
          <p:cNvPr id="216108" name="Cloud"/>
          <p:cNvSpPr>
            <a:spLocks noChangeAspect="1" noEditPoints="1" noChangeArrowheads="1"/>
          </p:cNvSpPr>
          <p:nvPr/>
        </p:nvSpPr>
        <p:spPr bwMode="auto">
          <a:xfrm>
            <a:off x="1905000" y="270084"/>
            <a:ext cx="1284288" cy="89017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6600"/>
          </a:solidFill>
          <a:ln w="12700">
            <a:solidFill>
              <a:srgbClr val="000000"/>
            </a:solidFill>
            <a:miter lim="800000"/>
            <a:headEnd/>
            <a:tailEnd/>
          </a:ln>
          <a:effectLst>
            <a:outerShdw dist="107763" dir="2700000" algn="ctr" rotWithShape="0">
              <a:srgbClr val="808080"/>
            </a:outerShdw>
          </a:effectLst>
        </p:spPr>
        <p:txBody>
          <a:bodyPr anchor="ctr" anchorCtr="1">
            <a:spAutoFit/>
          </a:bodyPr>
          <a:lstStyle/>
          <a:p>
            <a:pPr algn="ctr">
              <a:buNone/>
              <a:defRPr/>
            </a:pPr>
            <a:r>
              <a:rPr lang="en-US" sz="1600">
                <a:solidFill>
                  <a:srgbClr val="000000"/>
                </a:solidFill>
                <a:latin typeface="Times New Roman" pitchFamily="18" charset="0"/>
              </a:rPr>
              <a:t>PCM</a:t>
            </a:r>
          </a:p>
          <a:p>
            <a:pPr algn="ctr">
              <a:buNone/>
              <a:defRPr/>
            </a:pPr>
            <a:r>
              <a:rPr lang="en-US" sz="1600">
                <a:solidFill>
                  <a:srgbClr val="000000"/>
                </a:solidFill>
                <a:latin typeface="Times New Roman" pitchFamily="18" charset="0"/>
              </a:rPr>
              <a:t>System</a:t>
            </a:r>
          </a:p>
        </p:txBody>
      </p:sp>
      <p:sp>
        <p:nvSpPr>
          <p:cNvPr id="31788" name="Text Box 45"/>
          <p:cNvSpPr txBox="1">
            <a:spLocks noChangeArrowheads="1"/>
          </p:cNvSpPr>
          <p:nvPr/>
        </p:nvSpPr>
        <p:spPr bwMode="auto">
          <a:xfrm>
            <a:off x="3767238" y="914400"/>
            <a:ext cx="1095172" cy="369332"/>
          </a:xfrm>
          <a:prstGeom prst="rect">
            <a:avLst/>
          </a:prstGeom>
          <a:solidFill>
            <a:srgbClr val="FF9900"/>
          </a:solidFill>
          <a:ln w="12700">
            <a:solidFill>
              <a:schemeClr val="tx1"/>
            </a:solidFill>
            <a:miter lim="800000"/>
            <a:headEnd/>
            <a:tailEnd/>
          </a:ln>
        </p:spPr>
        <p:txBody>
          <a:bodyPr wrap="none">
            <a:spAutoFit/>
          </a:bodyPr>
          <a:lstStyle/>
          <a:p>
            <a:pPr algn="ctr">
              <a:buNone/>
            </a:pPr>
            <a:r>
              <a:rPr lang="en-US" i="1" dirty="0">
                <a:solidFill>
                  <a:srgbClr val="000000"/>
                </a:solidFill>
                <a:latin typeface="Times New Roman" pitchFamily="18" charset="0"/>
              </a:rPr>
              <a:t>Gateways</a:t>
            </a:r>
          </a:p>
        </p:txBody>
      </p:sp>
      <p:cxnSp>
        <p:nvCxnSpPr>
          <p:cNvPr id="31789" name="AutoShape 46"/>
          <p:cNvCxnSpPr>
            <a:cxnSpLocks noChangeShapeType="1"/>
            <a:stCxn id="216108" idx="2"/>
            <a:endCxn id="31788" idx="1"/>
          </p:cNvCxnSpPr>
          <p:nvPr/>
        </p:nvCxnSpPr>
        <p:spPr bwMode="auto">
          <a:xfrm>
            <a:off x="3188218" y="715170"/>
            <a:ext cx="579020" cy="383897"/>
          </a:xfrm>
          <a:prstGeom prst="bentConnector3">
            <a:avLst>
              <a:gd name="adj1" fmla="val 50000"/>
            </a:avLst>
          </a:prstGeom>
          <a:noFill/>
          <a:ln w="19050">
            <a:solidFill>
              <a:schemeClr val="tx1"/>
            </a:solidFill>
            <a:miter lim="800000"/>
            <a:headEnd type="triangle" w="med" len="med"/>
            <a:tailEnd type="triangle" w="med" len="med"/>
          </a:ln>
        </p:spPr>
      </p:cxnSp>
      <p:cxnSp>
        <p:nvCxnSpPr>
          <p:cNvPr id="31790" name="AutoShape 47"/>
          <p:cNvCxnSpPr>
            <a:cxnSpLocks noChangeShapeType="1"/>
            <a:stCxn id="31788" idx="2"/>
            <a:endCxn id="31746" idx="0"/>
          </p:cNvCxnSpPr>
          <p:nvPr/>
        </p:nvCxnSpPr>
        <p:spPr bwMode="auto">
          <a:xfrm rot="16200000" flipH="1">
            <a:off x="4034617" y="1563940"/>
            <a:ext cx="973693" cy="413276"/>
          </a:xfrm>
          <a:prstGeom prst="bentConnector3">
            <a:avLst>
              <a:gd name="adj1" fmla="val 50000"/>
            </a:avLst>
          </a:prstGeom>
          <a:noFill/>
          <a:ln w="19050">
            <a:solidFill>
              <a:srgbClr val="0000FF"/>
            </a:solidFill>
            <a:miter lim="800000"/>
            <a:headEnd type="triangle" w="med" len="med"/>
            <a:tailEnd type="triangle" w="med" len="med"/>
          </a:ln>
        </p:spPr>
      </p:cxnSp>
      <p:cxnSp>
        <p:nvCxnSpPr>
          <p:cNvPr id="31791" name="AutoShape 48"/>
          <p:cNvCxnSpPr>
            <a:cxnSpLocks noChangeShapeType="1"/>
            <a:stCxn id="31747" idx="3"/>
            <a:endCxn id="72" idx="1"/>
          </p:cNvCxnSpPr>
          <p:nvPr/>
        </p:nvCxnSpPr>
        <p:spPr bwMode="auto">
          <a:xfrm>
            <a:off x="5943601" y="3893346"/>
            <a:ext cx="850903" cy="2088355"/>
          </a:xfrm>
          <a:prstGeom prst="bentConnector3">
            <a:avLst>
              <a:gd name="adj1" fmla="val 50000"/>
            </a:avLst>
          </a:prstGeom>
          <a:noFill/>
          <a:ln w="19050">
            <a:solidFill>
              <a:srgbClr val="0000CC"/>
            </a:solidFill>
            <a:miter lim="800000"/>
            <a:headEnd type="triangle" w="med" len="med"/>
            <a:tailEnd type="triangle" w="med" len="med"/>
          </a:ln>
        </p:spPr>
      </p:cxnSp>
      <p:cxnSp>
        <p:nvCxnSpPr>
          <p:cNvPr id="31792" name="AutoShape 49"/>
          <p:cNvCxnSpPr>
            <a:cxnSpLocks noChangeShapeType="1"/>
            <a:endCxn id="216096" idx="0"/>
          </p:cNvCxnSpPr>
          <p:nvPr/>
        </p:nvCxnSpPr>
        <p:spPr bwMode="auto">
          <a:xfrm rot="5400000" flipH="1" flipV="1">
            <a:off x="7613202" y="4927395"/>
            <a:ext cx="483255" cy="1244356"/>
          </a:xfrm>
          <a:prstGeom prst="bentConnector4">
            <a:avLst>
              <a:gd name="adj1" fmla="val 101748"/>
              <a:gd name="adj2" fmla="val 55623"/>
            </a:avLst>
          </a:prstGeom>
          <a:noFill/>
          <a:ln w="19050">
            <a:solidFill>
              <a:srgbClr val="0000CC"/>
            </a:solidFill>
            <a:prstDash val="dash"/>
            <a:miter lim="800000"/>
            <a:headEnd type="triangle" w="med" len="med"/>
            <a:tailEnd type="triangle" w="med" len="med"/>
          </a:ln>
        </p:spPr>
      </p:cxnSp>
      <p:sp>
        <p:nvSpPr>
          <p:cNvPr id="31794" name="Text Box 54"/>
          <p:cNvSpPr txBox="1">
            <a:spLocks noChangeArrowheads="1"/>
          </p:cNvSpPr>
          <p:nvPr/>
        </p:nvSpPr>
        <p:spPr bwMode="auto">
          <a:xfrm>
            <a:off x="7743826" y="5739826"/>
            <a:ext cx="971741" cy="584775"/>
          </a:xfrm>
          <a:prstGeom prst="rect">
            <a:avLst/>
          </a:prstGeom>
          <a:noFill/>
          <a:ln w="9525">
            <a:noFill/>
            <a:miter lim="800000"/>
            <a:headEnd/>
            <a:tailEnd/>
          </a:ln>
        </p:spPr>
        <p:txBody>
          <a:bodyPr wrap="none">
            <a:spAutoFit/>
          </a:bodyPr>
          <a:lstStyle/>
          <a:p>
            <a:pPr>
              <a:buNone/>
            </a:pPr>
            <a:r>
              <a:rPr lang="en-US" sz="1600" dirty="0">
                <a:solidFill>
                  <a:srgbClr val="000000"/>
                </a:solidFill>
                <a:latin typeface="Times New Roman" pitchFamily="18" charset="0"/>
              </a:rPr>
              <a:t>TA</a:t>
            </a:r>
          </a:p>
          <a:p>
            <a:pPr>
              <a:buNone/>
            </a:pPr>
            <a:r>
              <a:rPr lang="en-US" sz="1600" dirty="0">
                <a:solidFill>
                  <a:srgbClr val="000000"/>
                </a:solidFill>
                <a:latin typeface="Times New Roman" pitchFamily="18" charset="0"/>
              </a:rPr>
              <a:t>Checkout</a:t>
            </a:r>
          </a:p>
        </p:txBody>
      </p:sp>
      <p:pic>
        <p:nvPicPr>
          <p:cNvPr id="31795" name="Picture 10" descr="MC900337872[1]"/>
          <p:cNvPicPr>
            <a:picLocks noChangeAspect="1" noChangeArrowheads="1"/>
          </p:cNvPicPr>
          <p:nvPr/>
        </p:nvPicPr>
        <p:blipFill>
          <a:blip r:embed="rId3" cstate="print"/>
          <a:srcRect/>
          <a:stretch>
            <a:fillRect/>
          </a:stretch>
        </p:blipFill>
        <p:spPr bwMode="auto">
          <a:xfrm>
            <a:off x="8534401" y="76201"/>
            <a:ext cx="1827213" cy="620713"/>
          </a:xfrm>
          <a:prstGeom prst="rect">
            <a:avLst/>
          </a:prstGeom>
          <a:noFill/>
          <a:ln w="9525">
            <a:noFill/>
            <a:miter lim="800000"/>
            <a:headEnd/>
            <a:tailEnd/>
          </a:ln>
        </p:spPr>
      </p:pic>
      <p:grpSp>
        <p:nvGrpSpPr>
          <p:cNvPr id="3" name="Group 56"/>
          <p:cNvGrpSpPr>
            <a:grpSpLocks/>
          </p:cNvGrpSpPr>
          <p:nvPr/>
        </p:nvGrpSpPr>
        <p:grpSpPr bwMode="auto">
          <a:xfrm>
            <a:off x="4876800" y="6019800"/>
            <a:ext cx="1225550" cy="304800"/>
            <a:chOff x="2112" y="3792"/>
            <a:chExt cx="772" cy="192"/>
          </a:xfrm>
        </p:grpSpPr>
        <p:grpSp>
          <p:nvGrpSpPr>
            <p:cNvPr id="4" name="Group 57"/>
            <p:cNvGrpSpPr>
              <a:grpSpLocks/>
            </p:cNvGrpSpPr>
            <p:nvPr/>
          </p:nvGrpSpPr>
          <p:grpSpPr bwMode="auto">
            <a:xfrm>
              <a:off x="2149" y="3792"/>
              <a:ext cx="735" cy="174"/>
              <a:chOff x="1632" y="3792"/>
              <a:chExt cx="735" cy="174"/>
            </a:xfrm>
          </p:grpSpPr>
          <p:sp>
            <p:nvSpPr>
              <p:cNvPr id="31799" name="Text Box 58"/>
              <p:cNvSpPr txBox="1">
                <a:spLocks noChangeArrowheads="1"/>
              </p:cNvSpPr>
              <p:nvPr/>
            </p:nvSpPr>
            <p:spPr bwMode="auto">
              <a:xfrm>
                <a:off x="1920" y="3792"/>
                <a:ext cx="447" cy="174"/>
              </a:xfrm>
              <a:prstGeom prst="rect">
                <a:avLst/>
              </a:prstGeom>
              <a:noFill/>
              <a:ln w="9525">
                <a:noFill/>
                <a:miter lim="800000"/>
                <a:headEnd/>
                <a:tailEnd/>
              </a:ln>
            </p:spPr>
            <p:txBody>
              <a:bodyPr wrap="none">
                <a:spAutoFit/>
              </a:bodyPr>
              <a:lstStyle/>
              <a:p>
                <a:pPr>
                  <a:buNone/>
                </a:pPr>
                <a:r>
                  <a:rPr lang="en-US" sz="1200">
                    <a:solidFill>
                      <a:srgbClr val="000000"/>
                    </a:solidFill>
                    <a:latin typeface="Times New Roman" pitchFamily="18" charset="0"/>
                  </a:rPr>
                  <a:t>Ethernet</a:t>
                </a:r>
              </a:p>
            </p:txBody>
          </p:sp>
          <p:sp>
            <p:nvSpPr>
              <p:cNvPr id="31800" name="Line 59"/>
              <p:cNvSpPr>
                <a:spLocks noChangeShapeType="1"/>
              </p:cNvSpPr>
              <p:nvPr/>
            </p:nvSpPr>
            <p:spPr bwMode="auto">
              <a:xfrm>
                <a:off x="1632" y="3888"/>
                <a:ext cx="288" cy="0"/>
              </a:xfrm>
              <a:prstGeom prst="line">
                <a:avLst/>
              </a:prstGeom>
              <a:noFill/>
              <a:ln w="19050">
                <a:solidFill>
                  <a:srgbClr val="0000CC"/>
                </a:solidFill>
                <a:round/>
                <a:headEnd type="triangle" w="med" len="med"/>
                <a:tailEnd type="triangle" w="med" len="med"/>
              </a:ln>
            </p:spPr>
            <p:txBody>
              <a:bodyPr/>
              <a:lstStyle/>
              <a:p>
                <a:pPr eaLnBrk="1" hangingPunct="1">
                  <a:buNone/>
                </a:pPr>
                <a:endParaRPr lang="en-US" sz="1400">
                  <a:solidFill>
                    <a:srgbClr val="000000"/>
                  </a:solidFill>
                </a:endParaRPr>
              </a:p>
            </p:txBody>
          </p:sp>
        </p:grpSp>
        <p:sp>
          <p:nvSpPr>
            <p:cNvPr id="31798" name="Rectangle 60"/>
            <p:cNvSpPr>
              <a:spLocks noChangeArrowheads="1"/>
            </p:cNvSpPr>
            <p:nvPr/>
          </p:nvSpPr>
          <p:spPr bwMode="auto">
            <a:xfrm>
              <a:off x="2112" y="3792"/>
              <a:ext cx="768" cy="192"/>
            </a:xfrm>
            <a:prstGeom prst="rect">
              <a:avLst/>
            </a:prstGeom>
            <a:noFill/>
            <a:ln w="9525">
              <a:solidFill>
                <a:schemeClr val="tx1"/>
              </a:solidFill>
              <a:miter lim="800000"/>
              <a:headEnd/>
              <a:tailEnd/>
            </a:ln>
          </p:spPr>
          <p:txBody>
            <a:bodyPr wrap="none" anchor="ctr"/>
            <a:lstStyle/>
            <a:p>
              <a:pPr eaLnBrk="1" hangingPunct="1">
                <a:buNone/>
              </a:pPr>
              <a:endParaRPr lang="en-US" sz="1400">
                <a:solidFill>
                  <a:srgbClr val="000000"/>
                </a:solidFill>
              </a:endParaRPr>
            </a:p>
          </p:txBody>
        </p:sp>
      </p:grpSp>
      <p:sp>
        <p:nvSpPr>
          <p:cNvPr id="64" name="Text Box 10"/>
          <p:cNvSpPr txBox="1">
            <a:spLocks noChangeArrowheads="1"/>
          </p:cNvSpPr>
          <p:nvPr/>
        </p:nvSpPr>
        <p:spPr bwMode="auto">
          <a:xfrm>
            <a:off x="2755901" y="6019800"/>
            <a:ext cx="742511" cy="400110"/>
          </a:xfrm>
          <a:prstGeom prst="rect">
            <a:avLst/>
          </a:prstGeom>
          <a:solidFill>
            <a:srgbClr val="FF6600"/>
          </a:solidFill>
          <a:ln w="12700">
            <a:solidFill>
              <a:schemeClr val="tx1"/>
            </a:solidFill>
            <a:miter lim="800000"/>
            <a:headEnd/>
            <a:tailEnd/>
          </a:ln>
        </p:spPr>
        <p:txBody>
          <a:bodyPr wrap="none">
            <a:spAutoFit/>
          </a:bodyPr>
          <a:lstStyle/>
          <a:p>
            <a:pPr>
              <a:buNone/>
            </a:pPr>
            <a:r>
              <a:rPr lang="en-US" sz="2000" dirty="0" err="1">
                <a:solidFill>
                  <a:srgbClr val="000000"/>
                </a:solidFill>
                <a:latin typeface="Times New Roman" pitchFamily="18" charset="0"/>
              </a:rPr>
              <a:t>DAU</a:t>
            </a:r>
            <a:endParaRPr lang="en-US" sz="2000" dirty="0">
              <a:solidFill>
                <a:srgbClr val="000000"/>
              </a:solidFill>
              <a:latin typeface="Times New Roman" pitchFamily="18" charset="0"/>
            </a:endParaRPr>
          </a:p>
        </p:txBody>
      </p:sp>
      <p:grpSp>
        <p:nvGrpSpPr>
          <p:cNvPr id="9" name="Group 8"/>
          <p:cNvGrpSpPr/>
          <p:nvPr/>
        </p:nvGrpSpPr>
        <p:grpSpPr>
          <a:xfrm>
            <a:off x="6794503" y="5791200"/>
            <a:ext cx="877888" cy="533400"/>
            <a:chOff x="5270503" y="5791200"/>
            <a:chExt cx="877888" cy="533400"/>
          </a:xfrm>
        </p:grpSpPr>
        <p:sp>
          <p:nvSpPr>
            <p:cNvPr id="72" name="Text Box 51"/>
            <p:cNvSpPr txBox="1">
              <a:spLocks noChangeArrowheads="1"/>
            </p:cNvSpPr>
            <p:nvPr/>
          </p:nvSpPr>
          <p:spPr bwMode="auto">
            <a:xfrm>
              <a:off x="5270503" y="5791200"/>
              <a:ext cx="877888" cy="381000"/>
            </a:xfrm>
            <a:prstGeom prst="rect">
              <a:avLst/>
            </a:prstGeom>
            <a:solidFill>
              <a:srgbClr val="339966"/>
            </a:solidFill>
            <a:ln w="12700">
              <a:solidFill>
                <a:schemeClr val="tx1"/>
              </a:solidFill>
              <a:miter lim="800000"/>
              <a:headEnd/>
              <a:tailEnd/>
            </a:ln>
          </p:spPr>
          <p:txBody>
            <a:bodyPr wrap="none">
              <a:noAutofit/>
            </a:bodyPr>
            <a:lstStyle/>
            <a:p>
              <a:pPr algn="ctr">
                <a:buNone/>
              </a:pPr>
              <a:r>
                <a:rPr lang="en-US" dirty="0">
                  <a:solidFill>
                    <a:srgbClr val="000000"/>
                  </a:solidFill>
                  <a:latin typeface="Times New Roman" pitchFamily="18" charset="0"/>
                </a:rPr>
                <a:t>GSE Cart</a:t>
              </a:r>
            </a:p>
          </p:txBody>
        </p:sp>
        <p:sp>
          <p:nvSpPr>
            <p:cNvPr id="73" name="Oval 52"/>
            <p:cNvSpPr>
              <a:spLocks noChangeArrowheads="1"/>
            </p:cNvSpPr>
            <p:nvPr/>
          </p:nvSpPr>
          <p:spPr bwMode="auto">
            <a:xfrm>
              <a:off x="5321303" y="6172200"/>
              <a:ext cx="152400" cy="152400"/>
            </a:xfrm>
            <a:prstGeom prst="ellipse">
              <a:avLst/>
            </a:prstGeom>
            <a:solidFill>
              <a:schemeClr val="accent1"/>
            </a:solidFill>
            <a:ln w="9525">
              <a:solidFill>
                <a:schemeClr val="tx1"/>
              </a:solidFill>
              <a:round/>
              <a:headEnd/>
              <a:tailEnd/>
            </a:ln>
          </p:spPr>
          <p:txBody>
            <a:bodyPr wrap="none" anchor="ctr"/>
            <a:lstStyle/>
            <a:p>
              <a:pPr eaLnBrk="1" hangingPunct="1"/>
              <a:endParaRPr lang="en-US" sz="1400">
                <a:solidFill>
                  <a:srgbClr val="000000"/>
                </a:solidFill>
              </a:endParaRPr>
            </a:p>
          </p:txBody>
        </p:sp>
        <p:sp>
          <p:nvSpPr>
            <p:cNvPr id="74" name="Oval 53"/>
            <p:cNvSpPr>
              <a:spLocks noChangeArrowheads="1"/>
            </p:cNvSpPr>
            <p:nvPr/>
          </p:nvSpPr>
          <p:spPr bwMode="auto">
            <a:xfrm>
              <a:off x="5930903" y="6172200"/>
              <a:ext cx="152400" cy="152400"/>
            </a:xfrm>
            <a:prstGeom prst="ellipse">
              <a:avLst/>
            </a:prstGeom>
            <a:solidFill>
              <a:schemeClr val="accent1"/>
            </a:solidFill>
            <a:ln w="9525">
              <a:solidFill>
                <a:schemeClr val="tx1"/>
              </a:solidFill>
              <a:round/>
              <a:headEnd/>
              <a:tailEnd/>
            </a:ln>
          </p:spPr>
          <p:txBody>
            <a:bodyPr wrap="none" anchor="ctr"/>
            <a:lstStyle/>
            <a:p>
              <a:pPr eaLnBrk="1" hangingPunct="1"/>
              <a:endParaRPr lang="en-US" sz="1400">
                <a:solidFill>
                  <a:srgbClr val="000000"/>
                </a:solidFill>
              </a:endParaRPr>
            </a:p>
          </p:txBody>
        </p:sp>
      </p:grpSp>
      <p:sp>
        <p:nvSpPr>
          <p:cNvPr id="6" name="Slide Number Placeholder 5"/>
          <p:cNvSpPr>
            <a:spLocks noGrp="1"/>
          </p:cNvSpPr>
          <p:nvPr>
            <p:ph type="sldNum" sz="quarter" idx="12"/>
          </p:nvPr>
        </p:nvSpPr>
        <p:spPr/>
        <p:txBody>
          <a:bodyPr/>
          <a:lstStyle/>
          <a:p>
            <a:fld id="{610B748B-25B7-4FAC-955C-CF5051B30254}" type="slidenum">
              <a:rPr lang="en-US" smtClean="0"/>
              <a:pPr/>
              <a:t>3</a:t>
            </a:fld>
            <a:endParaRPr lang="en-US"/>
          </a:p>
        </p:txBody>
      </p:sp>
      <p:sp>
        <p:nvSpPr>
          <p:cNvPr id="19" name="TextBox 18">
            <a:extLst>
              <a:ext uri="{FF2B5EF4-FFF2-40B4-BE49-F238E27FC236}">
                <a16:creationId xmlns:a16="http://schemas.microsoft.com/office/drawing/2014/main" id="{071AE3F3-A98B-4588-8217-5A4C7784DBE6}"/>
              </a:ext>
            </a:extLst>
          </p:cNvPr>
          <p:cNvSpPr txBox="1"/>
          <p:nvPr/>
        </p:nvSpPr>
        <p:spPr>
          <a:xfrm>
            <a:off x="1977843" y="3878788"/>
            <a:ext cx="2033185" cy="369332"/>
          </a:xfrm>
          <a:prstGeom prst="rect">
            <a:avLst/>
          </a:prstGeom>
          <a:noFill/>
        </p:spPr>
        <p:txBody>
          <a:bodyPr wrap="none" rtlCol="0">
            <a:spAutoFit/>
          </a:bodyPr>
          <a:lstStyle/>
          <a:p>
            <a:r>
              <a:rPr lang="en-US" b="1" i="1" dirty="0">
                <a:highlight>
                  <a:srgbClr val="FFFF00"/>
                </a:highlight>
              </a:rPr>
              <a:t>DAU to be replaced</a:t>
            </a:r>
          </a:p>
        </p:txBody>
      </p:sp>
      <p:sp>
        <p:nvSpPr>
          <p:cNvPr id="2" name="Rectangle 1">
            <a:extLst>
              <a:ext uri="{FF2B5EF4-FFF2-40B4-BE49-F238E27FC236}">
                <a16:creationId xmlns:a16="http://schemas.microsoft.com/office/drawing/2014/main" id="{537E1D68-CF86-4D3A-8D1E-FA421D226038}"/>
              </a:ext>
            </a:extLst>
          </p:cNvPr>
          <p:cNvSpPr/>
          <p:nvPr/>
        </p:nvSpPr>
        <p:spPr>
          <a:xfrm>
            <a:off x="1905221" y="3857863"/>
            <a:ext cx="2190001" cy="969437"/>
          </a:xfrm>
          <a:prstGeom prst="rect">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0559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BC8E7D2-559E-4F6E-A926-7F677218668A}"/>
              </a:ext>
            </a:extLst>
          </p:cNvPr>
          <p:cNvSpPr>
            <a:spLocks noGrp="1"/>
          </p:cNvSpPr>
          <p:nvPr>
            <p:ph type="title"/>
          </p:nvPr>
        </p:nvSpPr>
        <p:spPr/>
        <p:txBody>
          <a:bodyPr/>
          <a:lstStyle/>
          <a:p>
            <a:pPr algn="ctr"/>
            <a:r>
              <a:rPr lang="en-US" dirty="0"/>
              <a:t>Test Article</a:t>
            </a:r>
          </a:p>
        </p:txBody>
      </p:sp>
      <p:sp>
        <p:nvSpPr>
          <p:cNvPr id="6" name="Content Placeholder 5">
            <a:extLst>
              <a:ext uri="{FF2B5EF4-FFF2-40B4-BE49-F238E27FC236}">
                <a16:creationId xmlns:a16="http://schemas.microsoft.com/office/drawing/2014/main" id="{4ABE23FB-604D-400A-B6A3-43AFA81DBCC6}"/>
              </a:ext>
            </a:extLst>
          </p:cNvPr>
          <p:cNvSpPr>
            <a:spLocks noGrp="1"/>
          </p:cNvSpPr>
          <p:nvPr>
            <p:ph sz="half" idx="1"/>
          </p:nvPr>
        </p:nvSpPr>
        <p:spPr>
          <a:xfrm>
            <a:off x="495299" y="1384834"/>
            <a:ext cx="11553825" cy="4383755"/>
          </a:xfrm>
        </p:spPr>
        <p:txBody>
          <a:bodyPr>
            <a:normAutofit/>
          </a:bodyPr>
          <a:lstStyle/>
          <a:p>
            <a:r>
              <a:rPr lang="en-US" dirty="0"/>
              <a:t>Aircraft: F-35B</a:t>
            </a:r>
          </a:p>
          <a:p>
            <a:pPr marL="0" indent="0">
              <a:buNone/>
            </a:pPr>
            <a:endParaRPr lang="en-US" dirty="0"/>
          </a:p>
          <a:p>
            <a:pPr marL="0" indent="0">
              <a:buNone/>
            </a:pPr>
            <a:endParaRPr lang="en-US" dirty="0"/>
          </a:p>
        </p:txBody>
      </p:sp>
      <p:sp>
        <p:nvSpPr>
          <p:cNvPr id="11" name="TextBox 10">
            <a:extLst>
              <a:ext uri="{FF2B5EF4-FFF2-40B4-BE49-F238E27FC236}">
                <a16:creationId xmlns:a16="http://schemas.microsoft.com/office/drawing/2014/main" id="{BD8C1871-78E0-4139-B922-23FAF413BCFB}"/>
              </a:ext>
            </a:extLst>
          </p:cNvPr>
          <p:cNvSpPr txBox="1"/>
          <p:nvPr/>
        </p:nvSpPr>
        <p:spPr>
          <a:xfrm>
            <a:off x="381000" y="4868344"/>
            <a:ext cx="8054534" cy="900246"/>
          </a:xfrm>
          <a:prstGeom prst="rect">
            <a:avLst/>
          </a:prstGeom>
          <a:noFill/>
        </p:spPr>
        <p:txBody>
          <a:bodyPr wrap="square" rtlCol="0">
            <a:spAutoFit/>
          </a:bodyPr>
          <a:lstStyle/>
          <a:p>
            <a:r>
              <a:rPr lang="en-US" sz="1050" b="1" i="1" dirty="0"/>
              <a:t>“The F-35 Integrated Test Force, or ITF, at Pax, one of multiple test sites for the F-35 program, is responsible for flight testing the seagoing variants of the F-35, which include the short takeoff/vertical landing F-35B variant and the F-35C carrier variant. As of fall 2012, the ITF at Pax operated eight F-35s — five B-models and three C-models with two more F-35Bs and a fourth F-35C slated to arrive before the end of the year.”</a:t>
            </a:r>
          </a:p>
          <a:p>
            <a:endParaRPr lang="en-US" sz="1050" b="1" i="1" dirty="0"/>
          </a:p>
        </p:txBody>
      </p:sp>
      <p:pic>
        <p:nvPicPr>
          <p:cNvPr id="10" name="Picture 9">
            <a:extLst>
              <a:ext uri="{FF2B5EF4-FFF2-40B4-BE49-F238E27FC236}">
                <a16:creationId xmlns:a16="http://schemas.microsoft.com/office/drawing/2014/main" id="{1B820D36-2976-45CB-8F38-43AAC8E02E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 y="1956592"/>
            <a:ext cx="3429000" cy="2695575"/>
          </a:xfrm>
          <a:prstGeom prst="rect">
            <a:avLst/>
          </a:prstGeom>
        </p:spPr>
      </p:pic>
      <p:pic>
        <p:nvPicPr>
          <p:cNvPr id="16" name="Content Placeholder 15">
            <a:extLst>
              <a:ext uri="{FF2B5EF4-FFF2-40B4-BE49-F238E27FC236}">
                <a16:creationId xmlns:a16="http://schemas.microsoft.com/office/drawing/2014/main" id="{F6FFE009-B69B-4F81-B6DB-B8AD151AD427}"/>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4210050" y="1956591"/>
            <a:ext cx="4043363" cy="2695575"/>
          </a:xfrm>
        </p:spPr>
      </p:pic>
      <p:pic>
        <p:nvPicPr>
          <p:cNvPr id="19" name="Picture 18">
            <a:extLst>
              <a:ext uri="{FF2B5EF4-FFF2-40B4-BE49-F238E27FC236}">
                <a16:creationId xmlns:a16="http://schemas.microsoft.com/office/drawing/2014/main" id="{3406CED6-6A12-43FA-A67A-49BEFD368F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21284" y="1968460"/>
            <a:ext cx="3181736" cy="2501198"/>
          </a:xfrm>
          <a:prstGeom prst="rect">
            <a:avLst/>
          </a:prstGeom>
        </p:spPr>
      </p:pic>
      <p:sp>
        <p:nvSpPr>
          <p:cNvPr id="21" name="TextBox 20">
            <a:extLst>
              <a:ext uri="{FF2B5EF4-FFF2-40B4-BE49-F238E27FC236}">
                <a16:creationId xmlns:a16="http://schemas.microsoft.com/office/drawing/2014/main" id="{F34BA1AD-9805-42E4-BC53-33403E793E08}"/>
              </a:ext>
            </a:extLst>
          </p:cNvPr>
          <p:cNvSpPr txBox="1"/>
          <p:nvPr/>
        </p:nvSpPr>
        <p:spPr>
          <a:xfrm>
            <a:off x="8721284" y="4599039"/>
            <a:ext cx="3181736" cy="1169551"/>
          </a:xfrm>
          <a:prstGeom prst="rect">
            <a:avLst/>
          </a:prstGeom>
          <a:noFill/>
        </p:spPr>
        <p:txBody>
          <a:bodyPr wrap="square" rtlCol="0">
            <a:spAutoFit/>
          </a:bodyPr>
          <a:lstStyle/>
          <a:p>
            <a:r>
              <a:rPr lang="en-US" sz="1000" b="1" i="1" dirty="0"/>
              <a:t>“More recently, the test team at Pax River has been focusing on dropping weapons from the internal bays of the F-35. The F-35B dropped its first 1,000-pound GBU-32 Joint Direct Attack Munition on 8 August 2012. Here, BF-3 goes through open-door testing with two GBU-32s on Flight 182 in early March 2012.  USMC Maj. Richard </a:t>
            </a:r>
            <a:r>
              <a:rPr lang="en-US" sz="1000" b="1" i="1" dirty="0" err="1"/>
              <a:t>Rusnok</a:t>
            </a:r>
            <a:r>
              <a:rPr lang="en-US" sz="1000" b="1" i="1" dirty="0"/>
              <a:t> was the pilot.”</a:t>
            </a:r>
          </a:p>
        </p:txBody>
      </p:sp>
      <p:sp>
        <p:nvSpPr>
          <p:cNvPr id="22" name="TextBox 21">
            <a:extLst>
              <a:ext uri="{FF2B5EF4-FFF2-40B4-BE49-F238E27FC236}">
                <a16:creationId xmlns:a16="http://schemas.microsoft.com/office/drawing/2014/main" id="{A1B81EAC-DB1B-4DD5-A695-4EDD05208E1E}"/>
              </a:ext>
            </a:extLst>
          </p:cNvPr>
          <p:cNvSpPr txBox="1"/>
          <p:nvPr/>
        </p:nvSpPr>
        <p:spPr>
          <a:xfrm>
            <a:off x="381000" y="6124903"/>
            <a:ext cx="3833101" cy="430887"/>
          </a:xfrm>
          <a:prstGeom prst="rect">
            <a:avLst/>
          </a:prstGeom>
          <a:noFill/>
        </p:spPr>
        <p:txBody>
          <a:bodyPr wrap="none" rtlCol="0">
            <a:spAutoFit/>
          </a:bodyPr>
          <a:lstStyle/>
          <a:p>
            <a:r>
              <a:rPr lang="en-US" sz="1100" b="1" i="1" dirty="0">
                <a:hlinkClick r:id="rId6"/>
              </a:rPr>
              <a:t>http://www.codeonemagazine.com/article.html?item_id=110</a:t>
            </a:r>
            <a:endParaRPr lang="en-US" sz="1100" b="1" i="1" dirty="0"/>
          </a:p>
          <a:p>
            <a:endParaRPr lang="en-US" sz="1100" dirty="0"/>
          </a:p>
        </p:txBody>
      </p:sp>
    </p:spTree>
    <p:extLst>
      <p:ext uri="{BB962C8B-B14F-4D97-AF65-F5344CB8AC3E}">
        <p14:creationId xmlns:p14="http://schemas.microsoft.com/office/powerpoint/2010/main" val="3784065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F7BD4-44F9-47AC-A90A-39A8A1FE770F}"/>
              </a:ext>
            </a:extLst>
          </p:cNvPr>
          <p:cNvSpPr>
            <a:spLocks noGrp="1"/>
          </p:cNvSpPr>
          <p:nvPr>
            <p:ph type="title"/>
          </p:nvPr>
        </p:nvSpPr>
        <p:spPr/>
        <p:txBody>
          <a:bodyPr/>
          <a:lstStyle/>
          <a:p>
            <a:pPr algn="ctr"/>
            <a:r>
              <a:rPr lang="en-US" dirty="0"/>
              <a:t>Range Infrastructure</a:t>
            </a:r>
          </a:p>
        </p:txBody>
      </p:sp>
      <p:sp>
        <p:nvSpPr>
          <p:cNvPr id="3" name="Content Placeholder 2">
            <a:extLst>
              <a:ext uri="{FF2B5EF4-FFF2-40B4-BE49-F238E27FC236}">
                <a16:creationId xmlns:a16="http://schemas.microsoft.com/office/drawing/2014/main" id="{773E4CD7-DAE4-497F-9722-031EEFA9F1FD}"/>
              </a:ext>
            </a:extLst>
          </p:cNvPr>
          <p:cNvSpPr>
            <a:spLocks noGrp="1"/>
          </p:cNvSpPr>
          <p:nvPr>
            <p:ph idx="1"/>
          </p:nvPr>
        </p:nvSpPr>
        <p:spPr>
          <a:xfrm>
            <a:off x="405713" y="1800912"/>
            <a:ext cx="5885329" cy="4351338"/>
          </a:xfrm>
        </p:spPr>
        <p:txBody>
          <a:bodyPr/>
          <a:lstStyle/>
          <a:p>
            <a:r>
              <a:rPr lang="en-US" dirty="0"/>
              <a:t>Range Network: Naval Air Station  Patuxent River (</a:t>
            </a:r>
            <a:r>
              <a:rPr lang="en-US" sz="2000" i="1" dirty="0"/>
              <a:t>known as NAS Pax River</a:t>
            </a:r>
            <a:r>
              <a:rPr lang="en-US" dirty="0"/>
              <a:t>)</a:t>
            </a:r>
          </a:p>
          <a:p>
            <a:r>
              <a:rPr lang="en-US" dirty="0"/>
              <a:t>Equipment Used: </a:t>
            </a:r>
          </a:p>
          <a:p>
            <a:pPr lvl="1"/>
            <a:r>
              <a:rPr lang="en-US" dirty="0"/>
              <a:t>GSE (Ground Support Equipment)</a:t>
            </a:r>
          </a:p>
          <a:p>
            <a:r>
              <a:rPr lang="en-US" dirty="0"/>
              <a:t>Equipment Available: </a:t>
            </a:r>
          </a:p>
          <a:p>
            <a:pPr lvl="1"/>
            <a:r>
              <a:rPr lang="en-US" dirty="0"/>
              <a:t>Replacement DAU</a:t>
            </a:r>
          </a:p>
        </p:txBody>
      </p:sp>
      <p:pic>
        <p:nvPicPr>
          <p:cNvPr id="5" name="Picture 4">
            <a:extLst>
              <a:ext uri="{FF2B5EF4-FFF2-40B4-BE49-F238E27FC236}">
                <a16:creationId xmlns:a16="http://schemas.microsoft.com/office/drawing/2014/main" id="{17730FB5-9AC0-451B-891F-EE3F036832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8279" y="1800912"/>
            <a:ext cx="5630843" cy="3167349"/>
          </a:xfrm>
          <a:prstGeom prst="rect">
            <a:avLst/>
          </a:prstGeom>
        </p:spPr>
      </p:pic>
      <p:sp>
        <p:nvSpPr>
          <p:cNvPr id="7" name="TextBox 6">
            <a:extLst>
              <a:ext uri="{FF2B5EF4-FFF2-40B4-BE49-F238E27FC236}">
                <a16:creationId xmlns:a16="http://schemas.microsoft.com/office/drawing/2014/main" id="{DC2CE569-97F4-43C2-AF65-644D7134C834}"/>
              </a:ext>
            </a:extLst>
          </p:cNvPr>
          <p:cNvSpPr txBox="1"/>
          <p:nvPr/>
        </p:nvSpPr>
        <p:spPr>
          <a:xfrm>
            <a:off x="5988278" y="5267325"/>
            <a:ext cx="5964051" cy="1107996"/>
          </a:xfrm>
          <a:prstGeom prst="rect">
            <a:avLst/>
          </a:prstGeom>
          <a:noFill/>
        </p:spPr>
        <p:txBody>
          <a:bodyPr wrap="square" rtlCol="0">
            <a:spAutoFit/>
          </a:bodyPr>
          <a:lstStyle/>
          <a:p>
            <a:r>
              <a:rPr lang="en-US" sz="1100" b="1" i="1" dirty="0"/>
              <a:t>“NAS Patuxent River, located on the Maryland coast where the Patuxent River empties into the Chesapeake Bay, is home to Naval Air Systems Command and the Naval Air Warfare Center Aircraft Division. Long known as Pax River, this air station bills itself as “the place where the future of Naval Aviation begins.”</a:t>
            </a:r>
          </a:p>
          <a:p>
            <a:endParaRPr lang="en-US" sz="1100" b="1" i="1" dirty="0"/>
          </a:p>
          <a:p>
            <a:r>
              <a:rPr lang="en-US" sz="1100" b="1" i="1" dirty="0">
                <a:hlinkClick r:id="rId4"/>
              </a:rPr>
              <a:t>http://www.codeonemagazine.com/article.html?item_id=110</a:t>
            </a:r>
            <a:endParaRPr lang="en-US" sz="1100" b="1" i="1" dirty="0"/>
          </a:p>
        </p:txBody>
      </p:sp>
    </p:spTree>
    <p:extLst>
      <p:ext uri="{BB962C8B-B14F-4D97-AF65-F5344CB8AC3E}">
        <p14:creationId xmlns:p14="http://schemas.microsoft.com/office/powerpoint/2010/main" val="2480556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4BE68-3083-4504-9063-2983F74B589D}"/>
              </a:ext>
            </a:extLst>
          </p:cNvPr>
          <p:cNvSpPr>
            <a:spLocks noGrp="1"/>
          </p:cNvSpPr>
          <p:nvPr>
            <p:ph type="title"/>
          </p:nvPr>
        </p:nvSpPr>
        <p:spPr/>
        <p:txBody>
          <a:bodyPr/>
          <a:lstStyle/>
          <a:p>
            <a:pPr algn="ctr"/>
            <a:r>
              <a:rPr lang="en-US" dirty="0"/>
              <a:t>Flight Test Operation Flow</a:t>
            </a:r>
          </a:p>
        </p:txBody>
      </p:sp>
      <p:pic>
        <p:nvPicPr>
          <p:cNvPr id="3" name="Content Placeholder 2">
            <a:extLst>
              <a:ext uri="{FF2B5EF4-FFF2-40B4-BE49-F238E27FC236}">
                <a16:creationId xmlns:a16="http://schemas.microsoft.com/office/drawing/2014/main" id="{B1053E3A-7547-4283-A3D0-C700C172076F}"/>
              </a:ext>
            </a:extLst>
          </p:cNvPr>
          <p:cNvPicPr>
            <a:picLocks noGrp="1" noChangeAspect="1"/>
          </p:cNvPicPr>
          <p:nvPr>
            <p:ph idx="1"/>
          </p:nvPr>
        </p:nvPicPr>
        <p:blipFill>
          <a:blip r:embed="rId2"/>
          <a:stretch>
            <a:fillRect/>
          </a:stretch>
        </p:blipFill>
        <p:spPr>
          <a:xfrm>
            <a:off x="4155118" y="1690688"/>
            <a:ext cx="3881764" cy="4860971"/>
          </a:xfrm>
          <a:prstGeom prst="rect">
            <a:avLst/>
          </a:prstGeom>
        </p:spPr>
      </p:pic>
    </p:spTree>
    <p:extLst>
      <p:ext uri="{BB962C8B-B14F-4D97-AF65-F5344CB8AC3E}">
        <p14:creationId xmlns:p14="http://schemas.microsoft.com/office/powerpoint/2010/main" val="4237608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D7952-5EBA-4DAA-BCB6-B24152823E01}"/>
              </a:ext>
            </a:extLst>
          </p:cNvPr>
          <p:cNvSpPr>
            <a:spLocks noGrp="1"/>
          </p:cNvSpPr>
          <p:nvPr>
            <p:ph type="title"/>
          </p:nvPr>
        </p:nvSpPr>
        <p:spPr/>
        <p:txBody>
          <a:bodyPr/>
          <a:lstStyle/>
          <a:p>
            <a:pPr algn="ctr"/>
            <a:r>
              <a:rPr lang="en-US" dirty="0"/>
              <a:t>Test Objective:</a:t>
            </a:r>
            <a:br>
              <a:rPr lang="en-US" dirty="0"/>
            </a:br>
            <a:r>
              <a:rPr lang="en-US" sz="4000" dirty="0"/>
              <a:t>Configure Replacement DAU</a:t>
            </a:r>
            <a:endParaRPr lang="en-US" dirty="0"/>
          </a:p>
        </p:txBody>
      </p:sp>
      <p:sp>
        <p:nvSpPr>
          <p:cNvPr id="3" name="Content Placeholder 2">
            <a:extLst>
              <a:ext uri="{FF2B5EF4-FFF2-40B4-BE49-F238E27FC236}">
                <a16:creationId xmlns:a16="http://schemas.microsoft.com/office/drawing/2014/main" id="{C7CDCE54-8289-4036-8A5E-F87DB9253D70}"/>
              </a:ext>
            </a:extLst>
          </p:cNvPr>
          <p:cNvSpPr>
            <a:spLocks noGrp="1"/>
          </p:cNvSpPr>
          <p:nvPr>
            <p:ph idx="1"/>
          </p:nvPr>
        </p:nvSpPr>
        <p:spPr/>
        <p:txBody>
          <a:bodyPr>
            <a:normAutofit fontScale="92500" lnSpcReduction="20000"/>
          </a:bodyPr>
          <a:lstStyle/>
          <a:p>
            <a:r>
              <a:rPr lang="en-US" dirty="0"/>
              <a:t>Initial configuration/requirements for the TTC DAU </a:t>
            </a:r>
          </a:p>
          <a:p>
            <a:pPr lvl="1"/>
            <a:r>
              <a:rPr lang="en-US" dirty="0"/>
              <a:t>Sample Rate: 128 Hz</a:t>
            </a:r>
          </a:p>
          <a:p>
            <a:pPr lvl="1"/>
            <a:r>
              <a:rPr lang="en-US" dirty="0"/>
              <a:t>Data Length: 16-bit Resolution  </a:t>
            </a:r>
          </a:p>
          <a:p>
            <a:pPr lvl="1"/>
            <a:r>
              <a:rPr lang="en-US" dirty="0"/>
              <a:t>8-channel thermocouple card</a:t>
            </a:r>
          </a:p>
          <a:p>
            <a:pPr lvl="1"/>
            <a:r>
              <a:rPr lang="en-US" dirty="0"/>
              <a:t>6-channel signal conditioner card</a:t>
            </a:r>
          </a:p>
          <a:p>
            <a:pPr marL="457200" lvl="1" indent="0">
              <a:buNone/>
            </a:pPr>
            <a:endParaRPr lang="en-US" dirty="0"/>
          </a:p>
          <a:p>
            <a:pPr marL="914400" lvl="2" indent="0">
              <a:buNone/>
            </a:pPr>
            <a:endParaRPr lang="en-US" dirty="0"/>
          </a:p>
          <a:p>
            <a:r>
              <a:rPr lang="en-US" dirty="0"/>
              <a:t>New configuration/requirements for the Vendor B DAU Replacement</a:t>
            </a:r>
          </a:p>
          <a:p>
            <a:pPr lvl="1"/>
            <a:r>
              <a:rPr lang="en-US" dirty="0"/>
              <a:t>Sample Rate: 100 Hz</a:t>
            </a:r>
          </a:p>
          <a:p>
            <a:pPr lvl="1"/>
            <a:r>
              <a:rPr lang="en-US" dirty="0"/>
              <a:t>Data Length: 8-bit Resolution</a:t>
            </a:r>
          </a:p>
          <a:p>
            <a:pPr lvl="1"/>
            <a:r>
              <a:rPr lang="en-US" dirty="0"/>
              <a:t>4-channel thermocouple card (Quantity: 2)</a:t>
            </a:r>
          </a:p>
          <a:p>
            <a:pPr lvl="1"/>
            <a:r>
              <a:rPr lang="en-US" dirty="0"/>
              <a:t>2-channel signal conditioner card (Quantity: 3)</a:t>
            </a:r>
          </a:p>
          <a:p>
            <a:pPr marL="457200" lvl="1" indent="0">
              <a:buNone/>
            </a:pPr>
            <a:r>
              <a:rPr lang="en-US" dirty="0"/>
              <a:t> </a:t>
            </a:r>
          </a:p>
          <a:p>
            <a:pPr lvl="1"/>
            <a:endParaRPr lang="en-US" dirty="0"/>
          </a:p>
        </p:txBody>
      </p:sp>
    </p:spTree>
    <p:extLst>
      <p:ext uri="{BB962C8B-B14F-4D97-AF65-F5344CB8AC3E}">
        <p14:creationId xmlns:p14="http://schemas.microsoft.com/office/powerpoint/2010/main" val="613041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A703B-587A-4ABE-B9D8-9CC30BD9F1C8}"/>
              </a:ext>
            </a:extLst>
          </p:cNvPr>
          <p:cNvSpPr>
            <a:spLocks noGrp="1"/>
          </p:cNvSpPr>
          <p:nvPr>
            <p:ph type="title"/>
          </p:nvPr>
        </p:nvSpPr>
        <p:spPr>
          <a:xfrm>
            <a:off x="695325" y="-11092"/>
            <a:ext cx="10515600" cy="1325563"/>
          </a:xfrm>
        </p:spPr>
        <p:txBody>
          <a:bodyPr/>
          <a:lstStyle/>
          <a:p>
            <a:pPr algn="ctr"/>
            <a:r>
              <a:rPr lang="en-US" dirty="0"/>
              <a:t>Initial MDL Representation</a:t>
            </a:r>
          </a:p>
        </p:txBody>
      </p:sp>
      <p:pic>
        <p:nvPicPr>
          <p:cNvPr id="42" name="Content Placeholder 41">
            <a:extLst>
              <a:ext uri="{FF2B5EF4-FFF2-40B4-BE49-F238E27FC236}">
                <a16:creationId xmlns:a16="http://schemas.microsoft.com/office/drawing/2014/main" id="{D7914048-9EB9-4BDA-86D7-F87BA9FCD4C0}"/>
              </a:ext>
            </a:extLst>
          </p:cNvPr>
          <p:cNvPicPr>
            <a:picLocks noGrp="1" noChangeAspect="1"/>
          </p:cNvPicPr>
          <p:nvPr>
            <p:ph idx="1"/>
          </p:nvPr>
        </p:nvPicPr>
        <p:blipFill>
          <a:blip r:embed="rId3"/>
          <a:stretch>
            <a:fillRect/>
          </a:stretch>
        </p:blipFill>
        <p:spPr>
          <a:xfrm>
            <a:off x="644087" y="1562100"/>
            <a:ext cx="4322062" cy="4670426"/>
          </a:xfrm>
          <a:prstGeom prst="rect">
            <a:avLst/>
          </a:prstGeom>
        </p:spPr>
      </p:pic>
      <p:sp>
        <p:nvSpPr>
          <p:cNvPr id="43" name="Rectangle 42">
            <a:extLst>
              <a:ext uri="{FF2B5EF4-FFF2-40B4-BE49-F238E27FC236}">
                <a16:creationId xmlns:a16="http://schemas.microsoft.com/office/drawing/2014/main" id="{0B8FBE17-C013-4D38-9AEB-AC89E8981124}"/>
              </a:ext>
            </a:extLst>
          </p:cNvPr>
          <p:cNvSpPr/>
          <p:nvPr/>
        </p:nvSpPr>
        <p:spPr>
          <a:xfrm>
            <a:off x="644088" y="2819400"/>
            <a:ext cx="3746938" cy="168275"/>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6DB4558D-5656-4E88-829A-52F927251917}"/>
              </a:ext>
            </a:extLst>
          </p:cNvPr>
          <p:cNvSpPr/>
          <p:nvPr/>
        </p:nvSpPr>
        <p:spPr>
          <a:xfrm>
            <a:off x="1095374" y="5281610"/>
            <a:ext cx="3295652" cy="22383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D7A314A4-5FCD-4F8B-91A2-CBD5988A65E1}"/>
              </a:ext>
            </a:extLst>
          </p:cNvPr>
          <p:cNvSpPr/>
          <p:nvPr/>
        </p:nvSpPr>
        <p:spPr>
          <a:xfrm>
            <a:off x="828675" y="5695156"/>
            <a:ext cx="3746938" cy="12382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7CBB4F32-0B9B-4FC9-B553-EC1283BA5741}"/>
              </a:ext>
            </a:extLst>
          </p:cNvPr>
          <p:cNvPicPr>
            <a:picLocks noChangeAspect="1"/>
          </p:cNvPicPr>
          <p:nvPr/>
        </p:nvPicPr>
        <p:blipFill>
          <a:blip r:embed="rId4"/>
          <a:stretch>
            <a:fillRect/>
          </a:stretch>
        </p:blipFill>
        <p:spPr>
          <a:xfrm>
            <a:off x="5543548" y="1478348"/>
            <a:ext cx="2128837" cy="1131787"/>
          </a:xfrm>
          <a:prstGeom prst="rect">
            <a:avLst/>
          </a:prstGeom>
          <a:ln w="50800">
            <a:solidFill>
              <a:srgbClr val="FF0000"/>
            </a:solidFill>
          </a:ln>
        </p:spPr>
      </p:pic>
      <p:pic>
        <p:nvPicPr>
          <p:cNvPr id="50" name="Picture 49">
            <a:extLst>
              <a:ext uri="{FF2B5EF4-FFF2-40B4-BE49-F238E27FC236}">
                <a16:creationId xmlns:a16="http://schemas.microsoft.com/office/drawing/2014/main" id="{67265BD8-D19F-490E-9347-FC508AE4495B}"/>
              </a:ext>
            </a:extLst>
          </p:cNvPr>
          <p:cNvPicPr>
            <a:picLocks noChangeAspect="1"/>
          </p:cNvPicPr>
          <p:nvPr/>
        </p:nvPicPr>
        <p:blipFill>
          <a:blip r:embed="rId5"/>
          <a:stretch>
            <a:fillRect/>
          </a:stretch>
        </p:blipFill>
        <p:spPr>
          <a:xfrm>
            <a:off x="9586083" y="4148137"/>
            <a:ext cx="1922397" cy="1357312"/>
          </a:xfrm>
          <a:prstGeom prst="rect">
            <a:avLst/>
          </a:prstGeom>
          <a:ln w="50800">
            <a:solidFill>
              <a:schemeClr val="accent6"/>
            </a:solidFill>
          </a:ln>
        </p:spPr>
      </p:pic>
      <p:pic>
        <p:nvPicPr>
          <p:cNvPr id="52" name="Picture 51">
            <a:extLst>
              <a:ext uri="{FF2B5EF4-FFF2-40B4-BE49-F238E27FC236}">
                <a16:creationId xmlns:a16="http://schemas.microsoft.com/office/drawing/2014/main" id="{093B6118-1FF9-4551-A173-116528A2796E}"/>
              </a:ext>
            </a:extLst>
          </p:cNvPr>
          <p:cNvPicPr>
            <a:picLocks noChangeAspect="1"/>
          </p:cNvPicPr>
          <p:nvPr/>
        </p:nvPicPr>
        <p:blipFill>
          <a:blip r:embed="rId6"/>
          <a:stretch>
            <a:fillRect/>
          </a:stretch>
        </p:blipFill>
        <p:spPr>
          <a:xfrm>
            <a:off x="5656502" y="3897313"/>
            <a:ext cx="2714625" cy="2178487"/>
          </a:xfrm>
          <a:prstGeom prst="rect">
            <a:avLst/>
          </a:prstGeom>
          <a:ln w="50800">
            <a:solidFill>
              <a:schemeClr val="accent3">
                <a:lumMod val="75000"/>
              </a:schemeClr>
            </a:solidFill>
          </a:ln>
        </p:spPr>
      </p:pic>
      <p:sp>
        <p:nvSpPr>
          <p:cNvPr id="53" name="Rectangle 52">
            <a:extLst>
              <a:ext uri="{FF2B5EF4-FFF2-40B4-BE49-F238E27FC236}">
                <a16:creationId xmlns:a16="http://schemas.microsoft.com/office/drawing/2014/main" id="{7D5D2EA6-8CDF-42B8-8AF8-6E9391C3703C}"/>
              </a:ext>
            </a:extLst>
          </p:cNvPr>
          <p:cNvSpPr/>
          <p:nvPr/>
        </p:nvSpPr>
        <p:spPr>
          <a:xfrm>
            <a:off x="828675" y="5829697"/>
            <a:ext cx="3746938" cy="178991"/>
          </a:xfrm>
          <a:prstGeom prst="rect">
            <a:avLst/>
          </a:prstGeom>
          <a:no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A4C28114-E368-4F0D-9B9A-EFD23170AFA2}"/>
              </a:ext>
            </a:extLst>
          </p:cNvPr>
          <p:cNvSpPr txBox="1"/>
          <p:nvPr/>
        </p:nvSpPr>
        <p:spPr>
          <a:xfrm>
            <a:off x="5120829" y="2631809"/>
            <a:ext cx="3093141" cy="769441"/>
          </a:xfrm>
          <a:prstGeom prst="rect">
            <a:avLst/>
          </a:prstGeom>
          <a:noFill/>
        </p:spPr>
        <p:txBody>
          <a:bodyPr wrap="square" rtlCol="0">
            <a:spAutoFit/>
          </a:bodyPr>
          <a:lstStyle/>
          <a:p>
            <a:r>
              <a:rPr lang="en-US" sz="1100" b="1" i="1" dirty="0"/>
              <a:t>Internal Structure contains the description of the physical modules that comprise the TTC DAU</a:t>
            </a:r>
          </a:p>
          <a:p>
            <a:r>
              <a:rPr lang="en-US" sz="1100" b="1" i="1" dirty="0"/>
              <a:t>Note: Configuration is obtained after requesting the inventory from the data acquisition device</a:t>
            </a:r>
          </a:p>
        </p:txBody>
      </p:sp>
      <p:sp>
        <p:nvSpPr>
          <p:cNvPr id="56" name="TextBox 55">
            <a:extLst>
              <a:ext uri="{FF2B5EF4-FFF2-40B4-BE49-F238E27FC236}">
                <a16:creationId xmlns:a16="http://schemas.microsoft.com/office/drawing/2014/main" id="{029F97E2-7D6C-49BB-A61A-C909A6A9F98D}"/>
              </a:ext>
            </a:extLst>
          </p:cNvPr>
          <p:cNvSpPr txBox="1"/>
          <p:nvPr/>
        </p:nvSpPr>
        <p:spPr>
          <a:xfrm>
            <a:off x="4967808" y="6075800"/>
            <a:ext cx="3938067" cy="769441"/>
          </a:xfrm>
          <a:prstGeom prst="rect">
            <a:avLst/>
          </a:prstGeom>
          <a:noFill/>
        </p:spPr>
        <p:txBody>
          <a:bodyPr wrap="square" rtlCol="0">
            <a:spAutoFit/>
          </a:bodyPr>
          <a:lstStyle/>
          <a:p>
            <a:r>
              <a:rPr lang="en-US" sz="1100" b="1" i="1" dirty="0"/>
              <a:t>Port Mappings describes the connections between ports in the DAU and sensors</a:t>
            </a:r>
          </a:p>
          <a:p>
            <a:r>
              <a:rPr lang="en-US" sz="1100" b="1" i="1" dirty="0"/>
              <a:t>Note: If hardware changes then this area needs to be updated appropriately to capture the new connections</a:t>
            </a:r>
          </a:p>
        </p:txBody>
      </p:sp>
      <p:sp>
        <p:nvSpPr>
          <p:cNvPr id="57" name="TextBox 56">
            <a:extLst>
              <a:ext uri="{FF2B5EF4-FFF2-40B4-BE49-F238E27FC236}">
                <a16:creationId xmlns:a16="http://schemas.microsoft.com/office/drawing/2014/main" id="{1E2E9ED7-E26C-4BBB-9176-ED63580AB82F}"/>
              </a:ext>
            </a:extLst>
          </p:cNvPr>
          <p:cNvSpPr txBox="1"/>
          <p:nvPr/>
        </p:nvSpPr>
        <p:spPr>
          <a:xfrm>
            <a:off x="9344024" y="5577801"/>
            <a:ext cx="2781301" cy="430887"/>
          </a:xfrm>
          <a:prstGeom prst="rect">
            <a:avLst/>
          </a:prstGeom>
          <a:noFill/>
        </p:spPr>
        <p:txBody>
          <a:bodyPr wrap="square" rtlCol="0">
            <a:spAutoFit/>
          </a:bodyPr>
          <a:lstStyle/>
          <a:p>
            <a:r>
              <a:rPr lang="en-US" sz="1100" b="1" i="1" dirty="0"/>
              <a:t>Devices describes the properties of the sensors (thermocouples and transducers)</a:t>
            </a:r>
          </a:p>
        </p:txBody>
      </p:sp>
      <p:sp>
        <p:nvSpPr>
          <p:cNvPr id="58" name="TextBox 57">
            <a:extLst>
              <a:ext uri="{FF2B5EF4-FFF2-40B4-BE49-F238E27FC236}">
                <a16:creationId xmlns:a16="http://schemas.microsoft.com/office/drawing/2014/main" id="{1358643A-DDD3-49C0-A30D-7006CE046CA5}"/>
              </a:ext>
            </a:extLst>
          </p:cNvPr>
          <p:cNvSpPr txBox="1"/>
          <p:nvPr/>
        </p:nvSpPr>
        <p:spPr>
          <a:xfrm>
            <a:off x="8895519" y="3168450"/>
            <a:ext cx="2781301" cy="430887"/>
          </a:xfrm>
          <a:prstGeom prst="rect">
            <a:avLst/>
          </a:prstGeom>
          <a:noFill/>
        </p:spPr>
        <p:txBody>
          <a:bodyPr wrap="square" rtlCol="0">
            <a:spAutoFit/>
          </a:bodyPr>
          <a:lstStyle/>
          <a:p>
            <a:r>
              <a:rPr lang="en-US" sz="1100" b="1" i="1" dirty="0"/>
              <a:t>Measurements describes the measurement types for our configuration</a:t>
            </a:r>
          </a:p>
        </p:txBody>
      </p:sp>
      <p:pic>
        <p:nvPicPr>
          <p:cNvPr id="59" name="Picture 58">
            <a:extLst>
              <a:ext uri="{FF2B5EF4-FFF2-40B4-BE49-F238E27FC236}">
                <a16:creationId xmlns:a16="http://schemas.microsoft.com/office/drawing/2014/main" id="{B3B6A62E-A9CE-4F58-8E39-8FDF16E49932}"/>
              </a:ext>
            </a:extLst>
          </p:cNvPr>
          <p:cNvPicPr>
            <a:picLocks noChangeAspect="1"/>
          </p:cNvPicPr>
          <p:nvPr/>
        </p:nvPicPr>
        <p:blipFill>
          <a:blip r:embed="rId7"/>
          <a:stretch>
            <a:fillRect/>
          </a:stretch>
        </p:blipFill>
        <p:spPr>
          <a:xfrm>
            <a:off x="9003250" y="1171998"/>
            <a:ext cx="2207675" cy="1986907"/>
          </a:xfrm>
          <a:prstGeom prst="rect">
            <a:avLst/>
          </a:prstGeom>
          <a:ln w="38100">
            <a:solidFill>
              <a:srgbClr val="7030A0"/>
            </a:solidFill>
          </a:ln>
        </p:spPr>
      </p:pic>
    </p:spTree>
    <p:extLst>
      <p:ext uri="{BB962C8B-B14F-4D97-AF65-F5344CB8AC3E}">
        <p14:creationId xmlns:p14="http://schemas.microsoft.com/office/powerpoint/2010/main" val="1972071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3A49D0B2-411F-4180-8AFE-19C158EC154C}"/>
              </a:ext>
            </a:extLst>
          </p:cNvPr>
          <p:cNvPicPr>
            <a:picLocks noGrp="1" noChangeAspect="1"/>
          </p:cNvPicPr>
          <p:nvPr>
            <p:ph idx="1"/>
          </p:nvPr>
        </p:nvPicPr>
        <p:blipFill>
          <a:blip r:embed="rId3"/>
          <a:stretch>
            <a:fillRect/>
          </a:stretch>
        </p:blipFill>
        <p:spPr>
          <a:xfrm>
            <a:off x="286624" y="966029"/>
            <a:ext cx="4224684" cy="5745092"/>
          </a:xfrm>
          <a:prstGeom prst="rect">
            <a:avLst/>
          </a:prstGeom>
        </p:spPr>
      </p:pic>
      <p:sp>
        <p:nvSpPr>
          <p:cNvPr id="2" name="Title 1">
            <a:extLst>
              <a:ext uri="{FF2B5EF4-FFF2-40B4-BE49-F238E27FC236}">
                <a16:creationId xmlns:a16="http://schemas.microsoft.com/office/drawing/2014/main" id="{DA8A5CB5-6468-41CD-A7A5-B67DA7D38A87}"/>
              </a:ext>
            </a:extLst>
          </p:cNvPr>
          <p:cNvSpPr>
            <a:spLocks noGrp="1"/>
          </p:cNvSpPr>
          <p:nvPr>
            <p:ph type="title"/>
          </p:nvPr>
        </p:nvSpPr>
        <p:spPr>
          <a:xfrm>
            <a:off x="1657349" y="44298"/>
            <a:ext cx="10363601" cy="1148467"/>
          </a:xfrm>
        </p:spPr>
        <p:txBody>
          <a:bodyPr>
            <a:normAutofit fontScale="90000"/>
          </a:bodyPr>
          <a:lstStyle/>
          <a:p>
            <a:pPr algn="ctr"/>
            <a:r>
              <a:rPr lang="en-US" dirty="0"/>
              <a:t>Initial MDL Representation</a:t>
            </a:r>
            <a:br>
              <a:rPr lang="en-US" dirty="0"/>
            </a:br>
            <a:r>
              <a:rPr lang="en-US" sz="3600" dirty="0"/>
              <a:t>TTC DAU Internal Structure</a:t>
            </a:r>
            <a:endParaRPr lang="en-US" dirty="0"/>
          </a:p>
        </p:txBody>
      </p:sp>
      <p:pic>
        <p:nvPicPr>
          <p:cNvPr id="17" name="Picture 16">
            <a:extLst>
              <a:ext uri="{FF2B5EF4-FFF2-40B4-BE49-F238E27FC236}">
                <a16:creationId xmlns:a16="http://schemas.microsoft.com/office/drawing/2014/main" id="{1BFE8D70-234E-4A4F-88EB-ED13D6F18480}"/>
              </a:ext>
            </a:extLst>
          </p:cNvPr>
          <p:cNvPicPr>
            <a:picLocks noChangeAspect="1"/>
          </p:cNvPicPr>
          <p:nvPr/>
        </p:nvPicPr>
        <p:blipFill>
          <a:blip r:embed="rId4"/>
          <a:stretch>
            <a:fillRect/>
          </a:stretch>
        </p:blipFill>
        <p:spPr>
          <a:xfrm>
            <a:off x="7946946" y="1270719"/>
            <a:ext cx="1737737" cy="4770208"/>
          </a:xfrm>
          <a:prstGeom prst="rect">
            <a:avLst/>
          </a:prstGeom>
        </p:spPr>
      </p:pic>
      <p:cxnSp>
        <p:nvCxnSpPr>
          <p:cNvPr id="37" name="Straight Arrow Connector 36">
            <a:extLst>
              <a:ext uri="{FF2B5EF4-FFF2-40B4-BE49-F238E27FC236}">
                <a16:creationId xmlns:a16="http://schemas.microsoft.com/office/drawing/2014/main" id="{4CB1B4FC-AA3A-47A5-95AF-69D9EE97E444}"/>
              </a:ext>
            </a:extLst>
          </p:cNvPr>
          <p:cNvCxnSpPr>
            <a:cxnSpLocks/>
            <a:stCxn id="32" idx="1"/>
          </p:cNvCxnSpPr>
          <p:nvPr/>
        </p:nvCxnSpPr>
        <p:spPr>
          <a:xfrm>
            <a:off x="4519711" y="1732991"/>
            <a:ext cx="3509864" cy="238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B1937EB-AD1C-42D3-A6A9-B861F9EFD756}"/>
              </a:ext>
            </a:extLst>
          </p:cNvPr>
          <p:cNvCxnSpPr>
            <a:cxnSpLocks/>
          </p:cNvCxnSpPr>
          <p:nvPr/>
        </p:nvCxnSpPr>
        <p:spPr>
          <a:xfrm flipV="1">
            <a:off x="5281246" y="2073245"/>
            <a:ext cx="2748329" cy="9649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5388492-7AF5-4879-A33C-F536FD76C502}"/>
              </a:ext>
            </a:extLst>
          </p:cNvPr>
          <p:cNvCxnSpPr>
            <a:cxnSpLocks/>
          </p:cNvCxnSpPr>
          <p:nvPr/>
        </p:nvCxnSpPr>
        <p:spPr>
          <a:xfrm flipV="1">
            <a:off x="5281246" y="2939499"/>
            <a:ext cx="2748329" cy="14275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8CD3B68-DA89-4887-A24F-F88CAC5E362B}"/>
              </a:ext>
            </a:extLst>
          </p:cNvPr>
          <p:cNvCxnSpPr>
            <a:cxnSpLocks/>
          </p:cNvCxnSpPr>
          <p:nvPr/>
        </p:nvCxnSpPr>
        <p:spPr>
          <a:xfrm flipV="1">
            <a:off x="5425903" y="4683482"/>
            <a:ext cx="2572360" cy="10817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4C04F64-E5E6-476E-8A85-6D795B56E712}"/>
              </a:ext>
            </a:extLst>
          </p:cNvPr>
          <p:cNvSpPr txBox="1"/>
          <p:nvPr/>
        </p:nvSpPr>
        <p:spPr>
          <a:xfrm>
            <a:off x="5407980" y="6357361"/>
            <a:ext cx="6348514" cy="461665"/>
          </a:xfrm>
          <a:prstGeom prst="rect">
            <a:avLst/>
          </a:prstGeom>
          <a:noFill/>
        </p:spPr>
        <p:txBody>
          <a:bodyPr wrap="square" rtlCol="0">
            <a:spAutoFit/>
          </a:bodyPr>
          <a:lstStyle/>
          <a:p>
            <a:r>
              <a:rPr lang="en-US" sz="1200" b="1" i="1" dirty="0"/>
              <a:t>Note: Configuration is obtained after requesting the inventory from the data acquisition device</a:t>
            </a:r>
          </a:p>
          <a:p>
            <a:endParaRPr lang="en-US" sz="1200" dirty="0"/>
          </a:p>
        </p:txBody>
      </p:sp>
      <p:sp>
        <p:nvSpPr>
          <p:cNvPr id="32" name="Right Brace 31">
            <a:extLst>
              <a:ext uri="{FF2B5EF4-FFF2-40B4-BE49-F238E27FC236}">
                <a16:creationId xmlns:a16="http://schemas.microsoft.com/office/drawing/2014/main" id="{5FE0574B-7147-4EA4-8B75-5782AB64107E}"/>
              </a:ext>
            </a:extLst>
          </p:cNvPr>
          <p:cNvSpPr/>
          <p:nvPr/>
        </p:nvSpPr>
        <p:spPr>
          <a:xfrm>
            <a:off x="3705225" y="1063239"/>
            <a:ext cx="814486" cy="133950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Right Brace 32">
            <a:extLst>
              <a:ext uri="{FF2B5EF4-FFF2-40B4-BE49-F238E27FC236}">
                <a16:creationId xmlns:a16="http://schemas.microsoft.com/office/drawing/2014/main" id="{92D521A2-65D3-4D30-9DAA-4A9FE1C2C9EB}"/>
              </a:ext>
            </a:extLst>
          </p:cNvPr>
          <p:cNvSpPr/>
          <p:nvPr/>
        </p:nvSpPr>
        <p:spPr>
          <a:xfrm>
            <a:off x="4354047" y="2408739"/>
            <a:ext cx="824011" cy="124229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ight Brace 33">
            <a:extLst>
              <a:ext uri="{FF2B5EF4-FFF2-40B4-BE49-F238E27FC236}">
                <a16:creationId xmlns:a16="http://schemas.microsoft.com/office/drawing/2014/main" id="{E5F47106-BA48-4646-A388-EE208EFEAAF8}"/>
              </a:ext>
            </a:extLst>
          </p:cNvPr>
          <p:cNvSpPr/>
          <p:nvPr/>
        </p:nvSpPr>
        <p:spPr>
          <a:xfrm>
            <a:off x="4362449" y="3745902"/>
            <a:ext cx="824011" cy="124229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Right Brace 34">
            <a:extLst>
              <a:ext uri="{FF2B5EF4-FFF2-40B4-BE49-F238E27FC236}">
                <a16:creationId xmlns:a16="http://schemas.microsoft.com/office/drawing/2014/main" id="{73959FFA-7C5D-4DAB-A284-8F7C4D609AC7}"/>
              </a:ext>
            </a:extLst>
          </p:cNvPr>
          <p:cNvSpPr/>
          <p:nvPr/>
        </p:nvSpPr>
        <p:spPr>
          <a:xfrm>
            <a:off x="4508552" y="5144102"/>
            <a:ext cx="824011" cy="124229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02210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39555</TotalTime>
  <Words>1465</Words>
  <Application>Microsoft Office PowerPoint</Application>
  <PresentationFormat>Widescreen</PresentationFormat>
  <Paragraphs>233</Paragraphs>
  <Slides>24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BRASS  Scenario 5</vt:lpstr>
      <vt:lpstr>Scenario #5 – Brief Description</vt:lpstr>
      <vt:lpstr>Test Article Network </vt:lpstr>
      <vt:lpstr>Test Article</vt:lpstr>
      <vt:lpstr>Range Infrastructure</vt:lpstr>
      <vt:lpstr>Flight Test Operation Flow</vt:lpstr>
      <vt:lpstr>Test Objective: Configure Replacement DAU</vt:lpstr>
      <vt:lpstr>Initial MDL Representation</vt:lpstr>
      <vt:lpstr>Initial MDL Representation TTC DAU Internal Structure</vt:lpstr>
      <vt:lpstr>Initial MDL Representation Measurements</vt:lpstr>
      <vt:lpstr>TTC DAU Datasheet</vt:lpstr>
      <vt:lpstr>Data Acquisition Unit Modules</vt:lpstr>
      <vt:lpstr>Sensors</vt:lpstr>
      <vt:lpstr>Sensor: Accelerometer</vt:lpstr>
      <vt:lpstr>Sensor: Thermocouple</vt:lpstr>
      <vt:lpstr>Initial MDL Representation Port Mappings</vt:lpstr>
      <vt:lpstr>Replacement DAU</vt:lpstr>
      <vt:lpstr>MDL Representation for Vendor B DAU Sample Rate/Data Length</vt:lpstr>
      <vt:lpstr>MDL Representation for Vendor B DAU  </vt:lpstr>
      <vt:lpstr>MDL Representation for Vendor B DAU</vt:lpstr>
      <vt:lpstr>MDL Representation for Vendor B DAU Port Mappings</vt:lpstr>
      <vt:lpstr>Cost, Value and Risk</vt:lpstr>
      <vt:lpstr>Classic Solution</vt:lpstr>
      <vt:lpstr>Suggested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Scenario 1</dc:title>
  <dc:creator>Ibaroudene, Hakima</dc:creator>
  <cp:lastModifiedBy>Ibaroudene, Hakima</cp:lastModifiedBy>
  <cp:revision>380</cp:revision>
  <dcterms:created xsi:type="dcterms:W3CDTF">2017-12-12T23:21:14Z</dcterms:created>
  <dcterms:modified xsi:type="dcterms:W3CDTF">2018-04-06T21:02:41Z</dcterms:modified>
</cp:coreProperties>
</file>