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73" r:id="rId4"/>
    <p:sldId id="258" r:id="rId5"/>
    <p:sldId id="260" r:id="rId6"/>
    <p:sldId id="276" r:id="rId7"/>
    <p:sldId id="274" r:id="rId8"/>
    <p:sldId id="289" r:id="rId9"/>
    <p:sldId id="277" r:id="rId10"/>
    <p:sldId id="296" r:id="rId11"/>
    <p:sldId id="285" r:id="rId12"/>
    <p:sldId id="287" r:id="rId13"/>
    <p:sldId id="288" r:id="rId14"/>
    <p:sldId id="290" r:id="rId15"/>
    <p:sldId id="295" r:id="rId16"/>
    <p:sldId id="297" r:id="rId17"/>
    <p:sldId id="298" r:id="rId18"/>
    <p:sldId id="299" r:id="rId19"/>
    <p:sldId id="300" r:id="rId20"/>
    <p:sldId id="302" r:id="rId21"/>
    <p:sldId id="303" r:id="rId22"/>
    <p:sldId id="278" r:id="rId23"/>
    <p:sldId id="279" r:id="rId24"/>
    <p:sldId id="280" r:id="rId25"/>
    <p:sldId id="282" r:id="rId26"/>
    <p:sldId id="301" r:id="rId27"/>
    <p:sldId id="284" r:id="rId28"/>
    <p:sldId id="304" r:id="rId29"/>
    <p:sldId id="305" r:id="rId30"/>
    <p:sldId id="306" r:id="rId31"/>
    <p:sldId id="307" r:id="rId32"/>
    <p:sldId id="30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99" autoAdjust="0"/>
    <p:restoredTop sz="83408" autoAdjust="0"/>
  </p:normalViewPr>
  <p:slideViewPr>
    <p:cSldViewPr snapToGrid="0">
      <p:cViewPr varScale="1">
        <p:scale>
          <a:sx n="101" d="100"/>
          <a:sy n="101" d="100"/>
        </p:scale>
        <p:origin x="61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F9247E-3C48-4204-8241-F0E71B9DBEFA}" type="datetimeFigureOut">
              <a:rPr lang="en-US" smtClean="0"/>
              <a:t>6/18/2018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FC828B-22D7-4F93-A875-6EEC830C330D}" type="slidenum">
              <a:rPr lang="en-US" smtClean="0"/>
              <a:t>‹#›</a:t>
            </a:fld>
            <a:endParaRPr lang="en-US"/>
          </a:p>
        </p:txBody>
      </p:sp>
    </p:spTree>
    <p:extLst>
      <p:ext uri="{BB962C8B-B14F-4D97-AF65-F5344CB8AC3E}">
        <p14:creationId xmlns:p14="http://schemas.microsoft.com/office/powerpoint/2010/main" val="3253416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1</a:t>
            </a:fld>
            <a:endParaRPr lang="en-US"/>
          </a:p>
        </p:txBody>
      </p:sp>
    </p:spTree>
    <p:extLst>
      <p:ext uri="{BB962C8B-B14F-4D97-AF65-F5344CB8AC3E}">
        <p14:creationId xmlns:p14="http://schemas.microsoft.com/office/powerpoint/2010/main" val="1981048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14</a:t>
            </a:fld>
            <a:endParaRPr lang="en-US"/>
          </a:p>
        </p:txBody>
      </p:sp>
    </p:spTree>
    <p:extLst>
      <p:ext uri="{BB962C8B-B14F-4D97-AF65-F5344CB8AC3E}">
        <p14:creationId xmlns:p14="http://schemas.microsoft.com/office/powerpoint/2010/main" val="2664014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16</a:t>
            </a:fld>
            <a:endParaRPr lang="en-US"/>
          </a:p>
        </p:txBody>
      </p:sp>
    </p:spTree>
    <p:extLst>
      <p:ext uri="{BB962C8B-B14F-4D97-AF65-F5344CB8AC3E}">
        <p14:creationId xmlns:p14="http://schemas.microsoft.com/office/powerpoint/2010/main" val="3184337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17</a:t>
            </a:fld>
            <a:endParaRPr lang="en-US"/>
          </a:p>
        </p:txBody>
      </p:sp>
    </p:spTree>
    <p:extLst>
      <p:ext uri="{BB962C8B-B14F-4D97-AF65-F5344CB8AC3E}">
        <p14:creationId xmlns:p14="http://schemas.microsoft.com/office/powerpoint/2010/main" val="2831967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18</a:t>
            </a:fld>
            <a:endParaRPr lang="en-US"/>
          </a:p>
        </p:txBody>
      </p:sp>
    </p:spTree>
    <p:extLst>
      <p:ext uri="{BB962C8B-B14F-4D97-AF65-F5344CB8AC3E}">
        <p14:creationId xmlns:p14="http://schemas.microsoft.com/office/powerpoint/2010/main" val="991954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19</a:t>
            </a:fld>
            <a:endParaRPr lang="en-US"/>
          </a:p>
        </p:txBody>
      </p:sp>
    </p:spTree>
    <p:extLst>
      <p:ext uri="{BB962C8B-B14F-4D97-AF65-F5344CB8AC3E}">
        <p14:creationId xmlns:p14="http://schemas.microsoft.com/office/powerpoint/2010/main" val="2987948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21</a:t>
            </a:fld>
            <a:endParaRPr lang="en-US"/>
          </a:p>
        </p:txBody>
      </p:sp>
    </p:spTree>
    <p:extLst>
      <p:ext uri="{BB962C8B-B14F-4D97-AF65-F5344CB8AC3E}">
        <p14:creationId xmlns:p14="http://schemas.microsoft.com/office/powerpoint/2010/main" val="2544824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&lt;</a:t>
            </a:r>
            <a:r>
              <a:rPr lang="en-US" dirty="0" err="1"/>
              <a:t>EpochSize</a:t>
            </a:r>
            <a:r>
              <a:rPr lang="en-US" dirty="0"/>
              <a:t>&gt;100&lt;/</a:t>
            </a:r>
            <a:r>
              <a:rPr lang="en-US" dirty="0" err="1"/>
              <a:t>EpochSize</a:t>
            </a:r>
            <a:r>
              <a:rPr lang="en-US" dirty="0"/>
              <a:t>&gt; in </a:t>
            </a:r>
            <a:r>
              <a:rPr lang="en-US" dirty="0" err="1"/>
              <a:t>RANConfiguration</a:t>
            </a:r>
            <a:r>
              <a:rPr lang="en-US" dirty="0"/>
              <a:t> (per seconds 1000 divide by epoch size)</a:t>
            </a:r>
          </a:p>
          <a:p>
            <a:endParaRPr lang="en-US" dirty="0"/>
          </a:p>
          <a:p>
            <a:r>
              <a:rPr lang="en-US" dirty="0"/>
              <a:t>5 minutes = 300 seconds = 300 * </a:t>
            </a:r>
            <a:r>
              <a:rPr lang="en-US" dirty="0" err="1"/>
              <a:t>EpochSize</a:t>
            </a:r>
            <a:r>
              <a:rPr lang="en-US" dirty="0"/>
              <a:t> = 3,000</a:t>
            </a:r>
          </a:p>
          <a:p>
            <a:r>
              <a:rPr lang="en-US" dirty="0"/>
              <a:t>2 sec = 2 * </a:t>
            </a:r>
            <a:r>
              <a:rPr lang="en-US" dirty="0" err="1"/>
              <a:t>EpochSize</a:t>
            </a:r>
            <a:r>
              <a:rPr lang="en-US" dirty="0"/>
              <a:t> = 20  </a:t>
            </a:r>
          </a:p>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22</a:t>
            </a:fld>
            <a:endParaRPr lang="en-US"/>
          </a:p>
        </p:txBody>
      </p:sp>
    </p:spTree>
    <p:extLst>
      <p:ext uri="{BB962C8B-B14F-4D97-AF65-F5344CB8AC3E}">
        <p14:creationId xmlns:p14="http://schemas.microsoft.com/office/powerpoint/2010/main" val="8803139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&lt;</a:t>
            </a:r>
            <a:r>
              <a:rPr lang="en-US" dirty="0" err="1"/>
              <a:t>EpochSize</a:t>
            </a:r>
            <a:r>
              <a:rPr lang="en-US" dirty="0"/>
              <a:t>&gt;100&lt;/</a:t>
            </a:r>
            <a:r>
              <a:rPr lang="en-US" dirty="0" err="1"/>
              <a:t>EpochSize</a:t>
            </a:r>
            <a:r>
              <a:rPr lang="en-US" dirty="0"/>
              <a:t>&gt; in </a:t>
            </a:r>
            <a:r>
              <a:rPr lang="en-US" dirty="0" err="1"/>
              <a:t>RANConfiguration</a:t>
            </a:r>
            <a:r>
              <a:rPr lang="en-US" dirty="0"/>
              <a:t> (per seconds 1000 divide by epoch size)</a:t>
            </a:r>
          </a:p>
          <a:p>
            <a:endParaRPr lang="en-US" dirty="0"/>
          </a:p>
          <a:p>
            <a:r>
              <a:rPr lang="en-US" dirty="0"/>
              <a:t>5 minutes = 300 seconds = 300 * </a:t>
            </a:r>
            <a:r>
              <a:rPr lang="en-US" dirty="0" err="1"/>
              <a:t>EpochSize</a:t>
            </a:r>
            <a:r>
              <a:rPr lang="en-US" dirty="0"/>
              <a:t> = 3,000</a:t>
            </a:r>
          </a:p>
          <a:p>
            <a:r>
              <a:rPr lang="en-US" dirty="0"/>
              <a:t>2 sec = 2 * </a:t>
            </a:r>
            <a:r>
              <a:rPr lang="en-US" dirty="0" err="1"/>
              <a:t>EpochSize</a:t>
            </a:r>
            <a:r>
              <a:rPr lang="en-US" dirty="0"/>
              <a:t> = 20  </a:t>
            </a:r>
          </a:p>
        </p:txBody>
      </p:sp>
      <p:sp>
        <p:nvSpPr>
          <p:cNvPr id="4" name="Slide Number Placeholder 3"/>
          <p:cNvSpPr>
            <a:spLocks noGrp="1"/>
          </p:cNvSpPr>
          <p:nvPr>
            <p:ph type="sldNum" sz="quarter" idx="10"/>
          </p:nvPr>
        </p:nvSpPr>
        <p:spPr/>
        <p:txBody>
          <a:bodyPr/>
          <a:lstStyle/>
          <a:p>
            <a:fld id="{30FC828B-22D7-4F93-A875-6EEC830C330D}" type="slidenum">
              <a:rPr lang="en-US" smtClean="0"/>
              <a:t>23</a:t>
            </a:fld>
            <a:endParaRPr lang="en-US"/>
          </a:p>
        </p:txBody>
      </p:sp>
    </p:spTree>
    <p:extLst>
      <p:ext uri="{BB962C8B-B14F-4D97-AF65-F5344CB8AC3E}">
        <p14:creationId xmlns:p14="http://schemas.microsoft.com/office/powerpoint/2010/main" val="7649221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28</a:t>
            </a:fld>
            <a:endParaRPr lang="en-US"/>
          </a:p>
        </p:txBody>
      </p:sp>
    </p:spTree>
    <p:extLst>
      <p:ext uri="{BB962C8B-B14F-4D97-AF65-F5344CB8AC3E}">
        <p14:creationId xmlns:p14="http://schemas.microsoft.com/office/powerpoint/2010/main" val="5201040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29</a:t>
            </a:fld>
            <a:endParaRPr lang="en-US"/>
          </a:p>
        </p:txBody>
      </p:sp>
    </p:spTree>
    <p:extLst>
      <p:ext uri="{BB962C8B-B14F-4D97-AF65-F5344CB8AC3E}">
        <p14:creationId xmlns:p14="http://schemas.microsoft.com/office/powerpoint/2010/main" val="1009862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2</a:t>
            </a:fld>
            <a:endParaRPr lang="en-US"/>
          </a:p>
        </p:txBody>
      </p:sp>
    </p:spTree>
    <p:extLst>
      <p:ext uri="{BB962C8B-B14F-4D97-AF65-F5344CB8AC3E}">
        <p14:creationId xmlns:p14="http://schemas.microsoft.com/office/powerpoint/2010/main" val="27273271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30</a:t>
            </a:fld>
            <a:endParaRPr lang="en-US"/>
          </a:p>
        </p:txBody>
      </p:sp>
    </p:spTree>
    <p:extLst>
      <p:ext uri="{BB962C8B-B14F-4D97-AF65-F5344CB8AC3E}">
        <p14:creationId xmlns:p14="http://schemas.microsoft.com/office/powerpoint/2010/main" val="982370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31</a:t>
            </a:fld>
            <a:endParaRPr lang="en-US"/>
          </a:p>
        </p:txBody>
      </p:sp>
    </p:spTree>
    <p:extLst>
      <p:ext uri="{BB962C8B-B14F-4D97-AF65-F5344CB8AC3E}">
        <p14:creationId xmlns:p14="http://schemas.microsoft.com/office/powerpoint/2010/main" val="21360401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32</a:t>
            </a:fld>
            <a:endParaRPr lang="en-US"/>
          </a:p>
        </p:txBody>
      </p:sp>
    </p:spTree>
    <p:extLst>
      <p:ext uri="{BB962C8B-B14F-4D97-AF65-F5344CB8AC3E}">
        <p14:creationId xmlns:p14="http://schemas.microsoft.com/office/powerpoint/2010/main" val="1713320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3</a:t>
            </a:fld>
            <a:endParaRPr lang="en-US"/>
          </a:p>
        </p:txBody>
      </p:sp>
    </p:spTree>
    <p:extLst>
      <p:ext uri="{BB962C8B-B14F-4D97-AF65-F5344CB8AC3E}">
        <p14:creationId xmlns:p14="http://schemas.microsoft.com/office/powerpoint/2010/main" val="3779790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4</a:t>
            </a:fld>
            <a:endParaRPr lang="en-US"/>
          </a:p>
        </p:txBody>
      </p:sp>
    </p:spTree>
    <p:extLst>
      <p:ext uri="{BB962C8B-B14F-4D97-AF65-F5344CB8AC3E}">
        <p14:creationId xmlns:p14="http://schemas.microsoft.com/office/powerpoint/2010/main" val="897351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5</a:t>
            </a:fld>
            <a:endParaRPr lang="en-US"/>
          </a:p>
        </p:txBody>
      </p:sp>
    </p:spTree>
    <p:extLst>
      <p:ext uri="{BB962C8B-B14F-4D97-AF65-F5344CB8AC3E}">
        <p14:creationId xmlns:p14="http://schemas.microsoft.com/office/powerpoint/2010/main" val="1963861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6</a:t>
            </a:fld>
            <a:endParaRPr lang="en-US"/>
          </a:p>
        </p:txBody>
      </p:sp>
    </p:spTree>
    <p:extLst>
      <p:ext uri="{BB962C8B-B14F-4D97-AF65-F5344CB8AC3E}">
        <p14:creationId xmlns:p14="http://schemas.microsoft.com/office/powerpoint/2010/main" val="137768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11</a:t>
            </a:fld>
            <a:endParaRPr lang="en-US"/>
          </a:p>
        </p:txBody>
      </p:sp>
    </p:spTree>
    <p:extLst>
      <p:ext uri="{BB962C8B-B14F-4D97-AF65-F5344CB8AC3E}">
        <p14:creationId xmlns:p14="http://schemas.microsoft.com/office/powerpoint/2010/main" val="2379252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12</a:t>
            </a:fld>
            <a:endParaRPr lang="en-US"/>
          </a:p>
        </p:txBody>
      </p:sp>
    </p:spTree>
    <p:extLst>
      <p:ext uri="{BB962C8B-B14F-4D97-AF65-F5344CB8AC3E}">
        <p14:creationId xmlns:p14="http://schemas.microsoft.com/office/powerpoint/2010/main" val="2239933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C828B-22D7-4F93-A875-6EEC830C330D}" type="slidenum">
              <a:rPr lang="en-US" smtClean="0"/>
              <a:t>13</a:t>
            </a:fld>
            <a:endParaRPr lang="en-US"/>
          </a:p>
        </p:txBody>
      </p:sp>
    </p:spTree>
    <p:extLst>
      <p:ext uri="{BB962C8B-B14F-4D97-AF65-F5344CB8AC3E}">
        <p14:creationId xmlns:p14="http://schemas.microsoft.com/office/powerpoint/2010/main" val="2687471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623D7-F8C0-407A-A544-B1039701E0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B24009-13A1-4F1B-91F9-502824EF3F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4F2D08-40C5-4DB6-B131-66351688E608}"/>
              </a:ext>
            </a:extLst>
          </p:cNvPr>
          <p:cNvSpPr>
            <a:spLocks noGrp="1"/>
          </p:cNvSpPr>
          <p:nvPr>
            <p:ph type="dt" sz="half" idx="10"/>
          </p:nvPr>
        </p:nvSpPr>
        <p:spPr/>
        <p:txBody>
          <a:bodyPr/>
          <a:lstStyle/>
          <a:p>
            <a:fld id="{8D855500-DB08-4EE8-9353-A18F31B6B401}" type="datetimeFigureOut">
              <a:rPr lang="en-US" smtClean="0"/>
              <a:t>6/18/2018</a:t>
            </a:fld>
            <a:endParaRPr lang="en-US"/>
          </a:p>
        </p:txBody>
      </p:sp>
      <p:sp>
        <p:nvSpPr>
          <p:cNvPr id="5" name="Footer Placeholder 4">
            <a:extLst>
              <a:ext uri="{FF2B5EF4-FFF2-40B4-BE49-F238E27FC236}">
                <a16:creationId xmlns:a16="http://schemas.microsoft.com/office/drawing/2014/main" id="{A157796C-E28B-476F-816F-2AD0DF12ED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563D6-1085-42C1-8208-1F7E49857710}"/>
              </a:ext>
            </a:extLst>
          </p:cNvPr>
          <p:cNvSpPr>
            <a:spLocks noGrp="1"/>
          </p:cNvSpPr>
          <p:nvPr>
            <p:ph type="sldNum" sz="quarter" idx="12"/>
          </p:nvPr>
        </p:nvSpPr>
        <p:spPr/>
        <p:txBody>
          <a:bodyPr/>
          <a:lstStyle/>
          <a:p>
            <a:fld id="{867B3E1D-5B64-4851-9831-C612FFDC02EE}" type="slidenum">
              <a:rPr lang="en-US" smtClean="0"/>
              <a:t>‹#›</a:t>
            </a:fld>
            <a:endParaRPr lang="en-US"/>
          </a:p>
        </p:txBody>
      </p:sp>
    </p:spTree>
    <p:extLst>
      <p:ext uri="{BB962C8B-B14F-4D97-AF65-F5344CB8AC3E}">
        <p14:creationId xmlns:p14="http://schemas.microsoft.com/office/powerpoint/2010/main" val="2973005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5FFA2-26BE-4ACD-8F2D-4743C13DAD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101E85-6E78-422F-BA2A-919D539678C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FF8F36-ADCE-4AFA-9068-01335AAF7C06}"/>
              </a:ext>
            </a:extLst>
          </p:cNvPr>
          <p:cNvSpPr>
            <a:spLocks noGrp="1"/>
          </p:cNvSpPr>
          <p:nvPr>
            <p:ph type="dt" sz="half" idx="10"/>
          </p:nvPr>
        </p:nvSpPr>
        <p:spPr/>
        <p:txBody>
          <a:bodyPr/>
          <a:lstStyle/>
          <a:p>
            <a:fld id="{8D855500-DB08-4EE8-9353-A18F31B6B401}" type="datetimeFigureOut">
              <a:rPr lang="en-US" smtClean="0"/>
              <a:t>6/18/2018</a:t>
            </a:fld>
            <a:endParaRPr lang="en-US"/>
          </a:p>
        </p:txBody>
      </p:sp>
      <p:sp>
        <p:nvSpPr>
          <p:cNvPr id="5" name="Footer Placeholder 4">
            <a:extLst>
              <a:ext uri="{FF2B5EF4-FFF2-40B4-BE49-F238E27FC236}">
                <a16:creationId xmlns:a16="http://schemas.microsoft.com/office/drawing/2014/main" id="{01A9DCE8-FA28-4531-B017-79C10E8B9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2EAC7-8981-4EBB-AA50-0F86333EE93E}"/>
              </a:ext>
            </a:extLst>
          </p:cNvPr>
          <p:cNvSpPr>
            <a:spLocks noGrp="1"/>
          </p:cNvSpPr>
          <p:nvPr>
            <p:ph type="sldNum" sz="quarter" idx="12"/>
          </p:nvPr>
        </p:nvSpPr>
        <p:spPr/>
        <p:txBody>
          <a:bodyPr/>
          <a:lstStyle/>
          <a:p>
            <a:fld id="{867B3E1D-5B64-4851-9831-C612FFDC02EE}" type="slidenum">
              <a:rPr lang="en-US" smtClean="0"/>
              <a:t>‹#›</a:t>
            </a:fld>
            <a:endParaRPr lang="en-US"/>
          </a:p>
        </p:txBody>
      </p:sp>
    </p:spTree>
    <p:extLst>
      <p:ext uri="{BB962C8B-B14F-4D97-AF65-F5344CB8AC3E}">
        <p14:creationId xmlns:p14="http://schemas.microsoft.com/office/powerpoint/2010/main" val="3072345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FB3E53-BF2D-4F94-89A8-AF2C1BCAFA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1DB577-E00C-4746-8023-E0BAA2CA4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1895BF-36AA-4900-B3CD-BE31163F86BF}"/>
              </a:ext>
            </a:extLst>
          </p:cNvPr>
          <p:cNvSpPr>
            <a:spLocks noGrp="1"/>
          </p:cNvSpPr>
          <p:nvPr>
            <p:ph type="dt" sz="half" idx="10"/>
          </p:nvPr>
        </p:nvSpPr>
        <p:spPr/>
        <p:txBody>
          <a:bodyPr/>
          <a:lstStyle/>
          <a:p>
            <a:fld id="{8D855500-DB08-4EE8-9353-A18F31B6B401}" type="datetimeFigureOut">
              <a:rPr lang="en-US" smtClean="0"/>
              <a:t>6/18/2018</a:t>
            </a:fld>
            <a:endParaRPr lang="en-US"/>
          </a:p>
        </p:txBody>
      </p:sp>
      <p:sp>
        <p:nvSpPr>
          <p:cNvPr id="5" name="Footer Placeholder 4">
            <a:extLst>
              <a:ext uri="{FF2B5EF4-FFF2-40B4-BE49-F238E27FC236}">
                <a16:creationId xmlns:a16="http://schemas.microsoft.com/office/drawing/2014/main" id="{E28AE522-EAE4-4EEB-B77B-393153C568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691A8-8EEF-4187-A6F6-CDBBDF791AD7}"/>
              </a:ext>
            </a:extLst>
          </p:cNvPr>
          <p:cNvSpPr>
            <a:spLocks noGrp="1"/>
          </p:cNvSpPr>
          <p:nvPr>
            <p:ph type="sldNum" sz="quarter" idx="12"/>
          </p:nvPr>
        </p:nvSpPr>
        <p:spPr/>
        <p:txBody>
          <a:bodyPr/>
          <a:lstStyle/>
          <a:p>
            <a:fld id="{867B3E1D-5B64-4851-9831-C612FFDC02EE}" type="slidenum">
              <a:rPr lang="en-US" smtClean="0"/>
              <a:t>‹#›</a:t>
            </a:fld>
            <a:endParaRPr lang="en-US"/>
          </a:p>
        </p:txBody>
      </p:sp>
    </p:spTree>
    <p:extLst>
      <p:ext uri="{BB962C8B-B14F-4D97-AF65-F5344CB8AC3E}">
        <p14:creationId xmlns:p14="http://schemas.microsoft.com/office/powerpoint/2010/main" val="3223986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787FF-5596-4802-9EF4-31E11EC1D6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A48BA2-97BC-4A6B-8C75-61673030813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3A6218-E596-4DED-BD89-A787D54D6D17}"/>
              </a:ext>
            </a:extLst>
          </p:cNvPr>
          <p:cNvSpPr>
            <a:spLocks noGrp="1"/>
          </p:cNvSpPr>
          <p:nvPr>
            <p:ph type="dt" sz="half" idx="10"/>
          </p:nvPr>
        </p:nvSpPr>
        <p:spPr/>
        <p:txBody>
          <a:bodyPr/>
          <a:lstStyle/>
          <a:p>
            <a:fld id="{8D855500-DB08-4EE8-9353-A18F31B6B401}" type="datetimeFigureOut">
              <a:rPr lang="en-US" smtClean="0"/>
              <a:t>6/18/2018</a:t>
            </a:fld>
            <a:endParaRPr lang="en-US"/>
          </a:p>
        </p:txBody>
      </p:sp>
      <p:sp>
        <p:nvSpPr>
          <p:cNvPr id="5" name="Footer Placeholder 4">
            <a:extLst>
              <a:ext uri="{FF2B5EF4-FFF2-40B4-BE49-F238E27FC236}">
                <a16:creationId xmlns:a16="http://schemas.microsoft.com/office/drawing/2014/main" id="{FEFD40B6-DF85-4D11-BAB7-19E5C4ED6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CCFCFC-617A-4F11-A73F-013B774A3613}"/>
              </a:ext>
            </a:extLst>
          </p:cNvPr>
          <p:cNvSpPr>
            <a:spLocks noGrp="1"/>
          </p:cNvSpPr>
          <p:nvPr>
            <p:ph type="sldNum" sz="quarter" idx="12"/>
          </p:nvPr>
        </p:nvSpPr>
        <p:spPr/>
        <p:txBody>
          <a:bodyPr/>
          <a:lstStyle/>
          <a:p>
            <a:fld id="{867B3E1D-5B64-4851-9831-C612FFDC02EE}" type="slidenum">
              <a:rPr lang="en-US" smtClean="0"/>
              <a:t>‹#›</a:t>
            </a:fld>
            <a:endParaRPr lang="en-US"/>
          </a:p>
        </p:txBody>
      </p:sp>
    </p:spTree>
    <p:extLst>
      <p:ext uri="{BB962C8B-B14F-4D97-AF65-F5344CB8AC3E}">
        <p14:creationId xmlns:p14="http://schemas.microsoft.com/office/powerpoint/2010/main" val="4178182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4D7CC-379B-48BA-ACC9-A90DD7CB98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D93327-131D-4AA4-82A3-4FAAF85090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20CD18C-E5AE-46FF-B4F0-598A7503978D}"/>
              </a:ext>
            </a:extLst>
          </p:cNvPr>
          <p:cNvSpPr>
            <a:spLocks noGrp="1"/>
          </p:cNvSpPr>
          <p:nvPr>
            <p:ph type="dt" sz="half" idx="10"/>
          </p:nvPr>
        </p:nvSpPr>
        <p:spPr/>
        <p:txBody>
          <a:bodyPr/>
          <a:lstStyle/>
          <a:p>
            <a:fld id="{8D855500-DB08-4EE8-9353-A18F31B6B401}" type="datetimeFigureOut">
              <a:rPr lang="en-US" smtClean="0"/>
              <a:t>6/18/2018</a:t>
            </a:fld>
            <a:endParaRPr lang="en-US"/>
          </a:p>
        </p:txBody>
      </p:sp>
      <p:sp>
        <p:nvSpPr>
          <p:cNvPr id="5" name="Footer Placeholder 4">
            <a:extLst>
              <a:ext uri="{FF2B5EF4-FFF2-40B4-BE49-F238E27FC236}">
                <a16:creationId xmlns:a16="http://schemas.microsoft.com/office/drawing/2014/main" id="{0C10F389-017C-47F8-BEF0-C73ED4CFCA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5B7EE-2532-4CB4-8822-19D25A191CB4}"/>
              </a:ext>
            </a:extLst>
          </p:cNvPr>
          <p:cNvSpPr>
            <a:spLocks noGrp="1"/>
          </p:cNvSpPr>
          <p:nvPr>
            <p:ph type="sldNum" sz="quarter" idx="12"/>
          </p:nvPr>
        </p:nvSpPr>
        <p:spPr/>
        <p:txBody>
          <a:bodyPr/>
          <a:lstStyle/>
          <a:p>
            <a:fld id="{867B3E1D-5B64-4851-9831-C612FFDC02EE}" type="slidenum">
              <a:rPr lang="en-US" smtClean="0"/>
              <a:t>‹#›</a:t>
            </a:fld>
            <a:endParaRPr lang="en-US"/>
          </a:p>
        </p:txBody>
      </p:sp>
    </p:spTree>
    <p:extLst>
      <p:ext uri="{BB962C8B-B14F-4D97-AF65-F5344CB8AC3E}">
        <p14:creationId xmlns:p14="http://schemas.microsoft.com/office/powerpoint/2010/main" val="1236143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DA882-77B5-412F-A4C3-52A6EFADAC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976F5E-00DA-4977-A02C-8FB411DF88A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527074-D8AC-4175-9C84-5EA0794648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EFC819-E5C2-425E-AF11-F50AFD508657}"/>
              </a:ext>
            </a:extLst>
          </p:cNvPr>
          <p:cNvSpPr>
            <a:spLocks noGrp="1"/>
          </p:cNvSpPr>
          <p:nvPr>
            <p:ph type="dt" sz="half" idx="10"/>
          </p:nvPr>
        </p:nvSpPr>
        <p:spPr/>
        <p:txBody>
          <a:bodyPr/>
          <a:lstStyle/>
          <a:p>
            <a:fld id="{8D855500-DB08-4EE8-9353-A18F31B6B401}" type="datetimeFigureOut">
              <a:rPr lang="en-US" smtClean="0"/>
              <a:t>6/18/2018</a:t>
            </a:fld>
            <a:endParaRPr lang="en-US"/>
          </a:p>
        </p:txBody>
      </p:sp>
      <p:sp>
        <p:nvSpPr>
          <p:cNvPr id="6" name="Footer Placeholder 5">
            <a:extLst>
              <a:ext uri="{FF2B5EF4-FFF2-40B4-BE49-F238E27FC236}">
                <a16:creationId xmlns:a16="http://schemas.microsoft.com/office/drawing/2014/main" id="{891BFD90-06E0-4BA8-84EF-0EA013FCE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7F20E3-9991-4281-9E9C-62696609069F}"/>
              </a:ext>
            </a:extLst>
          </p:cNvPr>
          <p:cNvSpPr>
            <a:spLocks noGrp="1"/>
          </p:cNvSpPr>
          <p:nvPr>
            <p:ph type="sldNum" sz="quarter" idx="12"/>
          </p:nvPr>
        </p:nvSpPr>
        <p:spPr/>
        <p:txBody>
          <a:bodyPr/>
          <a:lstStyle/>
          <a:p>
            <a:fld id="{867B3E1D-5B64-4851-9831-C612FFDC02EE}" type="slidenum">
              <a:rPr lang="en-US" smtClean="0"/>
              <a:t>‹#›</a:t>
            </a:fld>
            <a:endParaRPr lang="en-US"/>
          </a:p>
        </p:txBody>
      </p:sp>
    </p:spTree>
    <p:extLst>
      <p:ext uri="{BB962C8B-B14F-4D97-AF65-F5344CB8AC3E}">
        <p14:creationId xmlns:p14="http://schemas.microsoft.com/office/powerpoint/2010/main" val="3486810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0F6F5-A4BC-4947-89FD-470C66F2AE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E9D44C-EF64-4C89-91B5-B5B65559E3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BFE34D-0393-4982-8DE2-FAA554931C0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EDAB61-EDC0-42DE-84AD-002B44105C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372AFB-288C-4509-BD9B-D3B979360B6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8F530E-7F69-478B-8A02-46317B1CDADC}"/>
              </a:ext>
            </a:extLst>
          </p:cNvPr>
          <p:cNvSpPr>
            <a:spLocks noGrp="1"/>
          </p:cNvSpPr>
          <p:nvPr>
            <p:ph type="dt" sz="half" idx="10"/>
          </p:nvPr>
        </p:nvSpPr>
        <p:spPr/>
        <p:txBody>
          <a:bodyPr/>
          <a:lstStyle/>
          <a:p>
            <a:fld id="{8D855500-DB08-4EE8-9353-A18F31B6B401}" type="datetimeFigureOut">
              <a:rPr lang="en-US" smtClean="0"/>
              <a:t>6/18/2018</a:t>
            </a:fld>
            <a:endParaRPr lang="en-US"/>
          </a:p>
        </p:txBody>
      </p:sp>
      <p:sp>
        <p:nvSpPr>
          <p:cNvPr id="8" name="Footer Placeholder 7">
            <a:extLst>
              <a:ext uri="{FF2B5EF4-FFF2-40B4-BE49-F238E27FC236}">
                <a16:creationId xmlns:a16="http://schemas.microsoft.com/office/drawing/2014/main" id="{743B1E33-C985-4BD3-BE58-5B86DFA4FF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6FF629-B906-428A-8A3F-ADCC2A1A48D7}"/>
              </a:ext>
            </a:extLst>
          </p:cNvPr>
          <p:cNvSpPr>
            <a:spLocks noGrp="1"/>
          </p:cNvSpPr>
          <p:nvPr>
            <p:ph type="sldNum" sz="quarter" idx="12"/>
          </p:nvPr>
        </p:nvSpPr>
        <p:spPr/>
        <p:txBody>
          <a:bodyPr/>
          <a:lstStyle/>
          <a:p>
            <a:fld id="{867B3E1D-5B64-4851-9831-C612FFDC02EE}" type="slidenum">
              <a:rPr lang="en-US" smtClean="0"/>
              <a:t>‹#›</a:t>
            </a:fld>
            <a:endParaRPr lang="en-US"/>
          </a:p>
        </p:txBody>
      </p:sp>
    </p:spTree>
    <p:extLst>
      <p:ext uri="{BB962C8B-B14F-4D97-AF65-F5344CB8AC3E}">
        <p14:creationId xmlns:p14="http://schemas.microsoft.com/office/powerpoint/2010/main" val="2195284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408FF-B6E8-470A-9DD4-E9A137B119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8B992C-B08A-4D9C-9F24-18037EA1B454}"/>
              </a:ext>
            </a:extLst>
          </p:cNvPr>
          <p:cNvSpPr>
            <a:spLocks noGrp="1"/>
          </p:cNvSpPr>
          <p:nvPr>
            <p:ph type="dt" sz="half" idx="10"/>
          </p:nvPr>
        </p:nvSpPr>
        <p:spPr/>
        <p:txBody>
          <a:bodyPr/>
          <a:lstStyle/>
          <a:p>
            <a:fld id="{8D855500-DB08-4EE8-9353-A18F31B6B401}" type="datetimeFigureOut">
              <a:rPr lang="en-US" smtClean="0"/>
              <a:t>6/18/2018</a:t>
            </a:fld>
            <a:endParaRPr lang="en-US"/>
          </a:p>
        </p:txBody>
      </p:sp>
      <p:sp>
        <p:nvSpPr>
          <p:cNvPr id="4" name="Footer Placeholder 3">
            <a:extLst>
              <a:ext uri="{FF2B5EF4-FFF2-40B4-BE49-F238E27FC236}">
                <a16:creationId xmlns:a16="http://schemas.microsoft.com/office/drawing/2014/main" id="{1A607160-BB0D-422A-B792-BD461298E1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522245-1AC5-434B-9C14-70695A3510CC}"/>
              </a:ext>
            </a:extLst>
          </p:cNvPr>
          <p:cNvSpPr>
            <a:spLocks noGrp="1"/>
          </p:cNvSpPr>
          <p:nvPr>
            <p:ph type="sldNum" sz="quarter" idx="12"/>
          </p:nvPr>
        </p:nvSpPr>
        <p:spPr/>
        <p:txBody>
          <a:bodyPr/>
          <a:lstStyle/>
          <a:p>
            <a:fld id="{867B3E1D-5B64-4851-9831-C612FFDC02EE}" type="slidenum">
              <a:rPr lang="en-US" smtClean="0"/>
              <a:t>‹#›</a:t>
            </a:fld>
            <a:endParaRPr lang="en-US"/>
          </a:p>
        </p:txBody>
      </p:sp>
    </p:spTree>
    <p:extLst>
      <p:ext uri="{BB962C8B-B14F-4D97-AF65-F5344CB8AC3E}">
        <p14:creationId xmlns:p14="http://schemas.microsoft.com/office/powerpoint/2010/main" val="3464535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004FC5-0219-4F2F-9628-12ED79AB7CEC}"/>
              </a:ext>
            </a:extLst>
          </p:cNvPr>
          <p:cNvSpPr>
            <a:spLocks noGrp="1"/>
          </p:cNvSpPr>
          <p:nvPr>
            <p:ph type="dt" sz="half" idx="10"/>
          </p:nvPr>
        </p:nvSpPr>
        <p:spPr/>
        <p:txBody>
          <a:bodyPr/>
          <a:lstStyle/>
          <a:p>
            <a:fld id="{8D855500-DB08-4EE8-9353-A18F31B6B401}" type="datetimeFigureOut">
              <a:rPr lang="en-US" smtClean="0"/>
              <a:t>6/18/2018</a:t>
            </a:fld>
            <a:endParaRPr lang="en-US"/>
          </a:p>
        </p:txBody>
      </p:sp>
      <p:sp>
        <p:nvSpPr>
          <p:cNvPr id="3" name="Footer Placeholder 2">
            <a:extLst>
              <a:ext uri="{FF2B5EF4-FFF2-40B4-BE49-F238E27FC236}">
                <a16:creationId xmlns:a16="http://schemas.microsoft.com/office/drawing/2014/main" id="{BE7941E4-66EE-4A60-8A48-5E081E5740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3229B0-BB85-4DAC-B43F-20FB1BD0C7E7}"/>
              </a:ext>
            </a:extLst>
          </p:cNvPr>
          <p:cNvSpPr>
            <a:spLocks noGrp="1"/>
          </p:cNvSpPr>
          <p:nvPr>
            <p:ph type="sldNum" sz="quarter" idx="12"/>
          </p:nvPr>
        </p:nvSpPr>
        <p:spPr/>
        <p:txBody>
          <a:bodyPr/>
          <a:lstStyle/>
          <a:p>
            <a:fld id="{867B3E1D-5B64-4851-9831-C612FFDC02EE}" type="slidenum">
              <a:rPr lang="en-US" smtClean="0"/>
              <a:t>‹#›</a:t>
            </a:fld>
            <a:endParaRPr lang="en-US"/>
          </a:p>
        </p:txBody>
      </p:sp>
    </p:spTree>
    <p:extLst>
      <p:ext uri="{BB962C8B-B14F-4D97-AF65-F5344CB8AC3E}">
        <p14:creationId xmlns:p14="http://schemas.microsoft.com/office/powerpoint/2010/main" val="29049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38A8A-2A04-4D8F-B510-7A7BDCEA83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19A64B-0BB7-4FC8-A710-3A4782A4FB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B4FFAF-C0EC-427E-932C-9DAF0A8A03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68B2D77-3D45-4799-BE3E-B6EA08D09CD1}"/>
              </a:ext>
            </a:extLst>
          </p:cNvPr>
          <p:cNvSpPr>
            <a:spLocks noGrp="1"/>
          </p:cNvSpPr>
          <p:nvPr>
            <p:ph type="dt" sz="half" idx="10"/>
          </p:nvPr>
        </p:nvSpPr>
        <p:spPr/>
        <p:txBody>
          <a:bodyPr/>
          <a:lstStyle/>
          <a:p>
            <a:fld id="{8D855500-DB08-4EE8-9353-A18F31B6B401}" type="datetimeFigureOut">
              <a:rPr lang="en-US" smtClean="0"/>
              <a:t>6/18/2018</a:t>
            </a:fld>
            <a:endParaRPr lang="en-US"/>
          </a:p>
        </p:txBody>
      </p:sp>
      <p:sp>
        <p:nvSpPr>
          <p:cNvPr id="6" name="Footer Placeholder 5">
            <a:extLst>
              <a:ext uri="{FF2B5EF4-FFF2-40B4-BE49-F238E27FC236}">
                <a16:creationId xmlns:a16="http://schemas.microsoft.com/office/drawing/2014/main" id="{FE6C7E34-1CA9-4A7E-AF45-A0F032364E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97FEDA-5162-4A88-A607-7A5FBB09BDCC}"/>
              </a:ext>
            </a:extLst>
          </p:cNvPr>
          <p:cNvSpPr>
            <a:spLocks noGrp="1"/>
          </p:cNvSpPr>
          <p:nvPr>
            <p:ph type="sldNum" sz="quarter" idx="12"/>
          </p:nvPr>
        </p:nvSpPr>
        <p:spPr/>
        <p:txBody>
          <a:bodyPr/>
          <a:lstStyle/>
          <a:p>
            <a:fld id="{867B3E1D-5B64-4851-9831-C612FFDC02EE}" type="slidenum">
              <a:rPr lang="en-US" smtClean="0"/>
              <a:t>‹#›</a:t>
            </a:fld>
            <a:endParaRPr lang="en-US"/>
          </a:p>
        </p:txBody>
      </p:sp>
    </p:spTree>
    <p:extLst>
      <p:ext uri="{BB962C8B-B14F-4D97-AF65-F5344CB8AC3E}">
        <p14:creationId xmlns:p14="http://schemas.microsoft.com/office/powerpoint/2010/main" val="1261875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5BD27-4428-430C-85FF-18950433AE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B0EAC6-9CCA-44D0-BA5A-FF16E7CC3E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5522F5-54B5-41E9-8161-1A6C24F19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A60ABAF-8FBE-4333-A472-BAEF17C8AE6B}"/>
              </a:ext>
            </a:extLst>
          </p:cNvPr>
          <p:cNvSpPr>
            <a:spLocks noGrp="1"/>
          </p:cNvSpPr>
          <p:nvPr>
            <p:ph type="dt" sz="half" idx="10"/>
          </p:nvPr>
        </p:nvSpPr>
        <p:spPr/>
        <p:txBody>
          <a:bodyPr/>
          <a:lstStyle/>
          <a:p>
            <a:fld id="{8D855500-DB08-4EE8-9353-A18F31B6B401}" type="datetimeFigureOut">
              <a:rPr lang="en-US" smtClean="0"/>
              <a:t>6/18/2018</a:t>
            </a:fld>
            <a:endParaRPr lang="en-US"/>
          </a:p>
        </p:txBody>
      </p:sp>
      <p:sp>
        <p:nvSpPr>
          <p:cNvPr id="6" name="Footer Placeholder 5">
            <a:extLst>
              <a:ext uri="{FF2B5EF4-FFF2-40B4-BE49-F238E27FC236}">
                <a16:creationId xmlns:a16="http://schemas.microsoft.com/office/drawing/2014/main" id="{61BB7263-650E-47D7-874F-E643FBA60E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77B9BD-3E7B-46A2-BC11-7DBEDB19E7AC}"/>
              </a:ext>
            </a:extLst>
          </p:cNvPr>
          <p:cNvSpPr>
            <a:spLocks noGrp="1"/>
          </p:cNvSpPr>
          <p:nvPr>
            <p:ph type="sldNum" sz="quarter" idx="12"/>
          </p:nvPr>
        </p:nvSpPr>
        <p:spPr/>
        <p:txBody>
          <a:bodyPr/>
          <a:lstStyle/>
          <a:p>
            <a:fld id="{867B3E1D-5B64-4851-9831-C612FFDC02EE}" type="slidenum">
              <a:rPr lang="en-US" smtClean="0"/>
              <a:t>‹#›</a:t>
            </a:fld>
            <a:endParaRPr lang="en-US"/>
          </a:p>
        </p:txBody>
      </p:sp>
    </p:spTree>
    <p:extLst>
      <p:ext uri="{BB962C8B-B14F-4D97-AF65-F5344CB8AC3E}">
        <p14:creationId xmlns:p14="http://schemas.microsoft.com/office/powerpoint/2010/main" val="1554582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78A3DA-CB09-40F2-8362-741DC9AE7A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4E6759-D900-49E7-9932-16E76E2236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33F0CD-CBBE-488C-B0A6-107215BC94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855500-DB08-4EE8-9353-A18F31B6B401}" type="datetimeFigureOut">
              <a:rPr lang="en-US" smtClean="0"/>
              <a:t>6/18/2018</a:t>
            </a:fld>
            <a:endParaRPr lang="en-US"/>
          </a:p>
        </p:txBody>
      </p:sp>
      <p:sp>
        <p:nvSpPr>
          <p:cNvPr id="5" name="Footer Placeholder 4">
            <a:extLst>
              <a:ext uri="{FF2B5EF4-FFF2-40B4-BE49-F238E27FC236}">
                <a16:creationId xmlns:a16="http://schemas.microsoft.com/office/drawing/2014/main" id="{9E9456E2-199C-4AFC-8BC7-9D050B4BC8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79F29B-6064-4678-AE35-806A34CC0D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7B3E1D-5B64-4851-9831-C612FFDC02EE}" type="slidenum">
              <a:rPr lang="en-US" smtClean="0"/>
              <a:t>‹#›</a:t>
            </a:fld>
            <a:endParaRPr lang="en-US"/>
          </a:p>
        </p:txBody>
      </p:sp>
    </p:spTree>
    <p:extLst>
      <p:ext uri="{BB962C8B-B14F-4D97-AF65-F5344CB8AC3E}">
        <p14:creationId xmlns:p14="http://schemas.microsoft.com/office/powerpoint/2010/main" val="2909161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www.wsmr.army.mil/RCCsite/_layouts/15/xlviewer.aspx?id=/RCCsite/Documents/References/RAN_Bandwidth_Calculator.xlsx&amp;Source=http://www.wsmr.army.mil/RCCsite/Pages/Publications.aspx?RootFolder%3D/RCCsite/Documents/References%26FolderCTID%3D0x012000AF4E5B02D5A9F24DA72176DEABA8E665%26View%3D%7b94F84375-DEE0-43B2-BE86-97E731BEF435%7d"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hyperlink" Target="http://www.hill.af.mil/News/Article-Display/Article/1400908/f-35-testers-wrap-up-weapons-delivery-accuracy-tests/"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cnic.navy.mil/regions/cnrsw/installations/naws_china_lake.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C62E-ECD6-4CAB-BF87-1B936377BA4D}"/>
              </a:ext>
            </a:extLst>
          </p:cNvPr>
          <p:cNvSpPr>
            <a:spLocks noGrp="1"/>
          </p:cNvSpPr>
          <p:nvPr>
            <p:ph type="ctrTitle"/>
          </p:nvPr>
        </p:nvSpPr>
        <p:spPr/>
        <p:txBody>
          <a:bodyPr/>
          <a:lstStyle/>
          <a:p>
            <a:r>
              <a:rPr lang="en-US" dirty="0"/>
              <a:t>BRASS </a:t>
            </a:r>
            <a:br>
              <a:rPr lang="en-US" dirty="0"/>
            </a:br>
            <a:r>
              <a:rPr lang="en-US" dirty="0"/>
              <a:t>Scenario 7</a:t>
            </a:r>
          </a:p>
        </p:txBody>
      </p:sp>
      <p:sp>
        <p:nvSpPr>
          <p:cNvPr id="4" name="Subtitle 3">
            <a:extLst>
              <a:ext uri="{FF2B5EF4-FFF2-40B4-BE49-F238E27FC236}">
                <a16:creationId xmlns:a16="http://schemas.microsoft.com/office/drawing/2014/main" id="{B1A46B22-90C7-4F29-AD38-0EF324BFB137}"/>
              </a:ext>
            </a:extLst>
          </p:cNvPr>
          <p:cNvSpPr>
            <a:spLocks noGrp="1"/>
          </p:cNvSpPr>
          <p:nvPr>
            <p:ph type="subTitle" idx="1"/>
          </p:nvPr>
        </p:nvSpPr>
        <p:spPr/>
        <p:txBody>
          <a:bodyPr>
            <a:normAutofit/>
          </a:bodyPr>
          <a:lstStyle/>
          <a:p>
            <a:r>
              <a:rPr lang="en-US" dirty="0"/>
              <a:t>F-35 Testers Wrap up Weapons Delivery Accuracy Tests</a:t>
            </a:r>
          </a:p>
          <a:p>
            <a:r>
              <a:rPr lang="en-US" dirty="0"/>
              <a:t> </a:t>
            </a:r>
          </a:p>
        </p:txBody>
      </p:sp>
      <p:sp>
        <p:nvSpPr>
          <p:cNvPr id="3" name="TextBox 2">
            <a:extLst>
              <a:ext uri="{FF2B5EF4-FFF2-40B4-BE49-F238E27FC236}">
                <a16:creationId xmlns:a16="http://schemas.microsoft.com/office/drawing/2014/main" id="{8C5D3539-D0E6-4262-8C02-F17980A1951F}"/>
              </a:ext>
            </a:extLst>
          </p:cNvPr>
          <p:cNvSpPr txBox="1"/>
          <p:nvPr/>
        </p:nvSpPr>
        <p:spPr>
          <a:xfrm>
            <a:off x="5519628" y="6396335"/>
            <a:ext cx="6197451" cy="461665"/>
          </a:xfrm>
          <a:prstGeom prst="rect">
            <a:avLst/>
          </a:prstGeom>
          <a:noFill/>
        </p:spPr>
        <p:txBody>
          <a:bodyPr wrap="square" rtlCol="0">
            <a:spAutoFit/>
          </a:bodyPr>
          <a:lstStyle/>
          <a:p>
            <a:r>
              <a:rPr lang="en-US" sz="1200" dirty="0"/>
              <a:t>Adapted from a flight test that occurred in 2017 in F-35 Lightning flight testing at China Lake, CA</a:t>
            </a:r>
          </a:p>
          <a:p>
            <a:endParaRPr lang="en-US" sz="1200" dirty="0"/>
          </a:p>
        </p:txBody>
      </p:sp>
    </p:spTree>
    <p:extLst>
      <p:ext uri="{BB962C8B-B14F-4D97-AF65-F5344CB8AC3E}">
        <p14:creationId xmlns:p14="http://schemas.microsoft.com/office/powerpoint/2010/main" val="3360481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C1923-B2E4-4362-821C-09249517AF92}"/>
              </a:ext>
            </a:extLst>
          </p:cNvPr>
          <p:cNvSpPr>
            <a:spLocks noGrp="1"/>
          </p:cNvSpPr>
          <p:nvPr>
            <p:ph type="title"/>
          </p:nvPr>
        </p:nvSpPr>
        <p:spPr/>
        <p:txBody>
          <a:bodyPr/>
          <a:lstStyle/>
          <a:p>
            <a:pPr algn="ctr"/>
            <a:r>
              <a:rPr lang="en-US" dirty="0"/>
              <a:t>Network Load Sharing</a:t>
            </a:r>
            <a:br>
              <a:rPr lang="en-US" dirty="0"/>
            </a:br>
            <a:r>
              <a:rPr lang="en-US" i="1" dirty="0"/>
              <a:t>Before Adaptation</a:t>
            </a:r>
          </a:p>
        </p:txBody>
      </p:sp>
      <p:sp>
        <p:nvSpPr>
          <p:cNvPr id="3" name="Content Placeholder 2">
            <a:extLst>
              <a:ext uri="{FF2B5EF4-FFF2-40B4-BE49-F238E27FC236}">
                <a16:creationId xmlns:a16="http://schemas.microsoft.com/office/drawing/2014/main" id="{0EDF9085-FAF5-48DB-9690-0F6E0FEA7513}"/>
              </a:ext>
            </a:extLst>
          </p:cNvPr>
          <p:cNvSpPr>
            <a:spLocks noGrp="1"/>
          </p:cNvSpPr>
          <p:nvPr>
            <p:ph idx="1"/>
          </p:nvPr>
        </p:nvSpPr>
        <p:spPr/>
        <p:txBody>
          <a:bodyPr>
            <a:normAutofit/>
          </a:bodyPr>
          <a:lstStyle/>
          <a:p>
            <a:r>
              <a:rPr lang="en-US" dirty="0"/>
              <a:t>TA1 is allocated 5 Mb/s bandwidth – uplink and downlink configuration</a:t>
            </a:r>
          </a:p>
          <a:p>
            <a:pPr lvl="1"/>
            <a:r>
              <a:rPr lang="en-US" dirty="0"/>
              <a:t>Voice: 150Kb/s (75Kb/s downlink and 75Kb/s uplink)</a:t>
            </a:r>
          </a:p>
          <a:p>
            <a:pPr lvl="1"/>
            <a:r>
              <a:rPr lang="en-US" dirty="0"/>
              <a:t>Safety: 100Kb/s (100Kb/s downlink and 0Kb/s uplink)</a:t>
            </a:r>
          </a:p>
          <a:p>
            <a:pPr lvl="1"/>
            <a:r>
              <a:rPr lang="en-US" dirty="0"/>
              <a:t>Bulk: 4,622Kb/s (4,622Kb/s downlink and 0Kb/s uplink) </a:t>
            </a:r>
          </a:p>
          <a:p>
            <a:pPr lvl="1"/>
            <a:r>
              <a:rPr lang="en-US" dirty="0"/>
              <a:t>RFNM: 64Kb/s (32Kb/s downlink and 32Kb/s uplink) </a:t>
            </a:r>
          </a:p>
          <a:p>
            <a:pPr lvl="1"/>
            <a:endParaRPr lang="en-US" dirty="0">
              <a:solidFill>
                <a:srgbClr val="FF0000"/>
              </a:solidFill>
            </a:endParaRPr>
          </a:p>
          <a:p>
            <a:pPr lvl="1"/>
            <a:endParaRPr lang="en-US" dirty="0">
              <a:solidFill>
                <a:srgbClr val="FF0000"/>
              </a:solidFill>
            </a:endParaRP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2075782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E0E8-FB3A-471D-AC68-6677D9ACDF3B}"/>
              </a:ext>
            </a:extLst>
          </p:cNvPr>
          <p:cNvSpPr>
            <a:spLocks noGrp="1"/>
          </p:cNvSpPr>
          <p:nvPr>
            <p:ph type="title"/>
          </p:nvPr>
        </p:nvSpPr>
        <p:spPr/>
        <p:txBody>
          <a:bodyPr/>
          <a:lstStyle/>
          <a:p>
            <a:pPr algn="ctr"/>
            <a:r>
              <a:rPr lang="en-US" dirty="0"/>
              <a:t>GR/TA1 Uplink and Downlink </a:t>
            </a:r>
            <a:r>
              <a:rPr lang="en-US" dirty="0">
                <a:solidFill>
                  <a:srgbClr val="FF0000"/>
                </a:solidFill>
              </a:rPr>
              <a:t>Voice Traffic</a:t>
            </a:r>
            <a:br>
              <a:rPr lang="en-US" dirty="0"/>
            </a:br>
            <a:r>
              <a:rPr lang="en-US" i="1" dirty="0"/>
              <a:t>Before Adaptation</a:t>
            </a:r>
          </a:p>
        </p:txBody>
      </p:sp>
      <p:sp>
        <p:nvSpPr>
          <p:cNvPr id="7" name="TextBox 6">
            <a:extLst>
              <a:ext uri="{FF2B5EF4-FFF2-40B4-BE49-F238E27FC236}">
                <a16:creationId xmlns:a16="http://schemas.microsoft.com/office/drawing/2014/main" id="{8A4E10C6-1E64-4A5B-92A8-408B6AB4D3B8}"/>
              </a:ext>
            </a:extLst>
          </p:cNvPr>
          <p:cNvSpPr txBox="1"/>
          <p:nvPr/>
        </p:nvSpPr>
        <p:spPr>
          <a:xfrm>
            <a:off x="478172" y="6304326"/>
            <a:ext cx="4970271" cy="369332"/>
          </a:xfrm>
          <a:prstGeom prst="rect">
            <a:avLst/>
          </a:prstGeom>
          <a:noFill/>
        </p:spPr>
        <p:txBody>
          <a:bodyPr wrap="none" rtlCol="0">
            <a:spAutoFit/>
          </a:bodyPr>
          <a:lstStyle/>
          <a:p>
            <a:r>
              <a:rPr lang="en-US" b="1" i="1" dirty="0"/>
              <a:t>Ground Radio to TA1 - Uplink Voice Traffic: 75Kb/s</a:t>
            </a:r>
          </a:p>
        </p:txBody>
      </p:sp>
      <p:sp>
        <p:nvSpPr>
          <p:cNvPr id="15" name="TextBox 14">
            <a:extLst>
              <a:ext uri="{FF2B5EF4-FFF2-40B4-BE49-F238E27FC236}">
                <a16:creationId xmlns:a16="http://schemas.microsoft.com/office/drawing/2014/main" id="{ECD3D3D9-0089-4588-B4BA-1ED14C78E15B}"/>
              </a:ext>
            </a:extLst>
          </p:cNvPr>
          <p:cNvSpPr txBox="1"/>
          <p:nvPr/>
        </p:nvSpPr>
        <p:spPr>
          <a:xfrm>
            <a:off x="6058326" y="6304326"/>
            <a:ext cx="5257786" cy="369332"/>
          </a:xfrm>
          <a:prstGeom prst="rect">
            <a:avLst/>
          </a:prstGeom>
          <a:noFill/>
        </p:spPr>
        <p:txBody>
          <a:bodyPr wrap="none" rtlCol="0">
            <a:spAutoFit/>
          </a:bodyPr>
          <a:lstStyle/>
          <a:p>
            <a:r>
              <a:rPr lang="en-US" b="1" i="1" dirty="0"/>
              <a:t>TA1 to Ground Radio - Downlink Voice Traffic: 75Kb/s</a:t>
            </a:r>
          </a:p>
        </p:txBody>
      </p:sp>
      <p:sp>
        <p:nvSpPr>
          <p:cNvPr id="16" name="TextBox 15">
            <a:extLst>
              <a:ext uri="{FF2B5EF4-FFF2-40B4-BE49-F238E27FC236}">
                <a16:creationId xmlns:a16="http://schemas.microsoft.com/office/drawing/2014/main" id="{E637CEE0-1B6E-4A02-96C4-3968B93C0DB8}"/>
              </a:ext>
            </a:extLst>
          </p:cNvPr>
          <p:cNvSpPr txBox="1"/>
          <p:nvPr/>
        </p:nvSpPr>
        <p:spPr>
          <a:xfrm>
            <a:off x="164956" y="1254187"/>
            <a:ext cx="2628579" cy="523220"/>
          </a:xfrm>
          <a:prstGeom prst="rect">
            <a:avLst/>
          </a:prstGeom>
          <a:noFill/>
        </p:spPr>
        <p:txBody>
          <a:bodyPr wrap="square" rtlCol="0">
            <a:spAutoFit/>
          </a:bodyPr>
          <a:lstStyle/>
          <a:p>
            <a:r>
              <a:rPr lang="en-US" sz="1400" b="1" i="1" dirty="0"/>
              <a:t>The rate in the </a:t>
            </a:r>
            <a:r>
              <a:rPr lang="en-US" sz="1400" b="1" i="1" dirty="0" err="1"/>
              <a:t>QueueConstruct</a:t>
            </a:r>
            <a:r>
              <a:rPr lang="en-US" sz="1400" b="1" i="1" dirty="0"/>
              <a:t> specifies the rate for that SLP</a:t>
            </a:r>
          </a:p>
        </p:txBody>
      </p:sp>
      <p:pic>
        <p:nvPicPr>
          <p:cNvPr id="8" name="Content Placeholder 7">
            <a:extLst>
              <a:ext uri="{FF2B5EF4-FFF2-40B4-BE49-F238E27FC236}">
                <a16:creationId xmlns:a16="http://schemas.microsoft.com/office/drawing/2014/main" id="{FDD1A863-45AF-4536-8C02-DADE675F9DB1}"/>
              </a:ext>
            </a:extLst>
          </p:cNvPr>
          <p:cNvPicPr>
            <a:picLocks noGrp="1" noChangeAspect="1"/>
          </p:cNvPicPr>
          <p:nvPr>
            <p:ph idx="1"/>
          </p:nvPr>
        </p:nvPicPr>
        <p:blipFill>
          <a:blip r:embed="rId3"/>
          <a:stretch>
            <a:fillRect/>
          </a:stretch>
        </p:blipFill>
        <p:spPr>
          <a:xfrm>
            <a:off x="205187" y="1812120"/>
            <a:ext cx="5176696" cy="4351338"/>
          </a:xfrm>
          <a:prstGeom prst="rect">
            <a:avLst/>
          </a:prstGeom>
        </p:spPr>
      </p:pic>
      <p:sp>
        <p:nvSpPr>
          <p:cNvPr id="17" name="Rectangle 16">
            <a:extLst>
              <a:ext uri="{FF2B5EF4-FFF2-40B4-BE49-F238E27FC236}">
                <a16:creationId xmlns:a16="http://schemas.microsoft.com/office/drawing/2014/main" id="{FEBE154A-D8BE-48F2-B32B-A4F0906A4111}"/>
              </a:ext>
            </a:extLst>
          </p:cNvPr>
          <p:cNvSpPr/>
          <p:nvPr/>
        </p:nvSpPr>
        <p:spPr>
          <a:xfrm>
            <a:off x="838200" y="2666470"/>
            <a:ext cx="3075878" cy="5116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0FCBAAE-6D68-4B18-A888-DF007E9C36FD}"/>
              </a:ext>
            </a:extLst>
          </p:cNvPr>
          <p:cNvPicPr>
            <a:picLocks noChangeAspect="1"/>
          </p:cNvPicPr>
          <p:nvPr/>
        </p:nvPicPr>
        <p:blipFill>
          <a:blip r:embed="rId4"/>
          <a:stretch>
            <a:fillRect/>
          </a:stretch>
        </p:blipFill>
        <p:spPr>
          <a:xfrm>
            <a:off x="5586354" y="1677170"/>
            <a:ext cx="5410698" cy="4621237"/>
          </a:xfrm>
          <a:prstGeom prst="rect">
            <a:avLst/>
          </a:prstGeom>
        </p:spPr>
      </p:pic>
      <p:sp>
        <p:nvSpPr>
          <p:cNvPr id="18" name="Rectangle 17">
            <a:extLst>
              <a:ext uri="{FF2B5EF4-FFF2-40B4-BE49-F238E27FC236}">
                <a16:creationId xmlns:a16="http://schemas.microsoft.com/office/drawing/2014/main" id="{B35718E2-2352-4227-8385-E20CBC5015FD}"/>
              </a:ext>
            </a:extLst>
          </p:cNvPr>
          <p:cNvSpPr/>
          <p:nvPr/>
        </p:nvSpPr>
        <p:spPr>
          <a:xfrm>
            <a:off x="6492475" y="2575932"/>
            <a:ext cx="2945334" cy="5112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7015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E0E8-FB3A-471D-AC68-6677D9ACDF3B}"/>
              </a:ext>
            </a:extLst>
          </p:cNvPr>
          <p:cNvSpPr>
            <a:spLocks noGrp="1"/>
          </p:cNvSpPr>
          <p:nvPr>
            <p:ph type="title"/>
          </p:nvPr>
        </p:nvSpPr>
        <p:spPr/>
        <p:txBody>
          <a:bodyPr/>
          <a:lstStyle/>
          <a:p>
            <a:pPr algn="ctr"/>
            <a:r>
              <a:rPr lang="en-US" dirty="0"/>
              <a:t>GR/TA1 Uplink and Downlink </a:t>
            </a:r>
            <a:r>
              <a:rPr lang="en-US" dirty="0">
                <a:solidFill>
                  <a:srgbClr val="FF0000"/>
                </a:solidFill>
              </a:rPr>
              <a:t>Safety Traffic</a:t>
            </a:r>
            <a:br>
              <a:rPr lang="en-US" dirty="0"/>
            </a:br>
            <a:r>
              <a:rPr lang="en-US" i="1" dirty="0"/>
              <a:t>Before Adaptation</a:t>
            </a:r>
          </a:p>
        </p:txBody>
      </p:sp>
      <p:sp>
        <p:nvSpPr>
          <p:cNvPr id="7" name="TextBox 6">
            <a:extLst>
              <a:ext uri="{FF2B5EF4-FFF2-40B4-BE49-F238E27FC236}">
                <a16:creationId xmlns:a16="http://schemas.microsoft.com/office/drawing/2014/main" id="{8A4E10C6-1E64-4A5B-92A8-408B6AB4D3B8}"/>
              </a:ext>
            </a:extLst>
          </p:cNvPr>
          <p:cNvSpPr txBox="1"/>
          <p:nvPr/>
        </p:nvSpPr>
        <p:spPr>
          <a:xfrm>
            <a:off x="131380" y="6046220"/>
            <a:ext cx="5513432" cy="646331"/>
          </a:xfrm>
          <a:prstGeom prst="rect">
            <a:avLst/>
          </a:prstGeom>
          <a:noFill/>
        </p:spPr>
        <p:txBody>
          <a:bodyPr wrap="none" rtlCol="0">
            <a:spAutoFit/>
          </a:bodyPr>
          <a:lstStyle/>
          <a:p>
            <a:r>
              <a:rPr lang="en-US" b="1" i="1" dirty="0"/>
              <a:t>Ground Radio to TA1 - Uplink Safety Traffic is irrelevant </a:t>
            </a:r>
          </a:p>
          <a:p>
            <a:r>
              <a:rPr lang="en-US" b="1" i="1" dirty="0"/>
              <a:t>This traffic is from air to ground only</a:t>
            </a:r>
          </a:p>
        </p:txBody>
      </p:sp>
      <p:sp>
        <p:nvSpPr>
          <p:cNvPr id="15" name="TextBox 14">
            <a:extLst>
              <a:ext uri="{FF2B5EF4-FFF2-40B4-BE49-F238E27FC236}">
                <a16:creationId xmlns:a16="http://schemas.microsoft.com/office/drawing/2014/main" id="{ECD3D3D9-0089-4588-B4BA-1ED14C78E15B}"/>
              </a:ext>
            </a:extLst>
          </p:cNvPr>
          <p:cNvSpPr txBox="1"/>
          <p:nvPr/>
        </p:nvSpPr>
        <p:spPr>
          <a:xfrm>
            <a:off x="6058326" y="6304326"/>
            <a:ext cx="5465920" cy="369332"/>
          </a:xfrm>
          <a:prstGeom prst="rect">
            <a:avLst/>
          </a:prstGeom>
          <a:noFill/>
        </p:spPr>
        <p:txBody>
          <a:bodyPr wrap="none" rtlCol="0">
            <a:spAutoFit/>
          </a:bodyPr>
          <a:lstStyle/>
          <a:p>
            <a:r>
              <a:rPr lang="en-US" b="1" i="1" dirty="0"/>
              <a:t>TA1 to Ground Radio - Downlink Safety Traffic: 100Kb/s</a:t>
            </a:r>
          </a:p>
        </p:txBody>
      </p:sp>
      <p:sp>
        <p:nvSpPr>
          <p:cNvPr id="17" name="TextBox 16">
            <a:extLst>
              <a:ext uri="{FF2B5EF4-FFF2-40B4-BE49-F238E27FC236}">
                <a16:creationId xmlns:a16="http://schemas.microsoft.com/office/drawing/2014/main" id="{10F6CDDD-1EBD-4B5E-9B9C-6C5C8DC5B3A0}"/>
              </a:ext>
            </a:extLst>
          </p:cNvPr>
          <p:cNvSpPr txBox="1"/>
          <p:nvPr/>
        </p:nvSpPr>
        <p:spPr>
          <a:xfrm>
            <a:off x="315394" y="1167468"/>
            <a:ext cx="2628579" cy="523220"/>
          </a:xfrm>
          <a:prstGeom prst="rect">
            <a:avLst/>
          </a:prstGeom>
          <a:noFill/>
        </p:spPr>
        <p:txBody>
          <a:bodyPr wrap="square" rtlCol="0">
            <a:spAutoFit/>
          </a:bodyPr>
          <a:lstStyle/>
          <a:p>
            <a:r>
              <a:rPr lang="en-US" sz="1400" b="1" i="1" dirty="0"/>
              <a:t>The rate in the </a:t>
            </a:r>
            <a:r>
              <a:rPr lang="en-US" sz="1400" b="1" i="1" dirty="0" err="1"/>
              <a:t>QueueConstruct</a:t>
            </a:r>
            <a:r>
              <a:rPr lang="en-US" sz="1400" b="1" i="1" dirty="0"/>
              <a:t> specifies the rate for that SLP</a:t>
            </a:r>
          </a:p>
        </p:txBody>
      </p:sp>
      <p:pic>
        <p:nvPicPr>
          <p:cNvPr id="20" name="Picture 19">
            <a:extLst>
              <a:ext uri="{FF2B5EF4-FFF2-40B4-BE49-F238E27FC236}">
                <a16:creationId xmlns:a16="http://schemas.microsoft.com/office/drawing/2014/main" id="{A9ED9407-CDD7-4094-A5F8-721DE243092D}"/>
              </a:ext>
            </a:extLst>
          </p:cNvPr>
          <p:cNvPicPr>
            <a:picLocks noChangeAspect="1"/>
          </p:cNvPicPr>
          <p:nvPr/>
        </p:nvPicPr>
        <p:blipFill>
          <a:blip r:embed="rId3"/>
          <a:stretch>
            <a:fillRect/>
          </a:stretch>
        </p:blipFill>
        <p:spPr>
          <a:xfrm>
            <a:off x="5644812" y="1686494"/>
            <a:ext cx="6003116" cy="4349819"/>
          </a:xfrm>
          <a:prstGeom prst="rect">
            <a:avLst/>
          </a:prstGeom>
        </p:spPr>
      </p:pic>
      <p:sp>
        <p:nvSpPr>
          <p:cNvPr id="21" name="Rectangle 20">
            <a:extLst>
              <a:ext uri="{FF2B5EF4-FFF2-40B4-BE49-F238E27FC236}">
                <a16:creationId xmlns:a16="http://schemas.microsoft.com/office/drawing/2014/main" id="{2E6CBAD1-C3FF-49D9-B577-B686A8AF3EAA}"/>
              </a:ext>
            </a:extLst>
          </p:cNvPr>
          <p:cNvSpPr/>
          <p:nvPr/>
        </p:nvSpPr>
        <p:spPr>
          <a:xfrm>
            <a:off x="6578580" y="2592198"/>
            <a:ext cx="2945334" cy="4198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92E8C92-C83E-427E-BA18-91E1F0BE6527}"/>
              </a:ext>
            </a:extLst>
          </p:cNvPr>
          <p:cNvPicPr>
            <a:picLocks noGrp="1" noChangeAspect="1"/>
          </p:cNvPicPr>
          <p:nvPr>
            <p:ph idx="1"/>
          </p:nvPr>
        </p:nvPicPr>
        <p:blipFill>
          <a:blip r:embed="rId4"/>
          <a:stretch>
            <a:fillRect/>
          </a:stretch>
        </p:blipFill>
        <p:spPr>
          <a:xfrm>
            <a:off x="315394" y="1684975"/>
            <a:ext cx="4414651" cy="4351338"/>
          </a:xfrm>
          <a:prstGeom prst="rect">
            <a:avLst/>
          </a:prstGeom>
        </p:spPr>
      </p:pic>
      <p:sp>
        <p:nvSpPr>
          <p:cNvPr id="13" name="Rectangle 12">
            <a:extLst>
              <a:ext uri="{FF2B5EF4-FFF2-40B4-BE49-F238E27FC236}">
                <a16:creationId xmlns:a16="http://schemas.microsoft.com/office/drawing/2014/main" id="{8246F5CD-0214-4A1A-9F87-98FC967A96BC}"/>
              </a:ext>
            </a:extLst>
          </p:cNvPr>
          <p:cNvSpPr/>
          <p:nvPr/>
        </p:nvSpPr>
        <p:spPr>
          <a:xfrm>
            <a:off x="838200" y="2590679"/>
            <a:ext cx="2945334" cy="5205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4245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E0E8-FB3A-471D-AC68-6677D9ACDF3B}"/>
              </a:ext>
            </a:extLst>
          </p:cNvPr>
          <p:cNvSpPr>
            <a:spLocks noGrp="1"/>
          </p:cNvSpPr>
          <p:nvPr>
            <p:ph type="title"/>
          </p:nvPr>
        </p:nvSpPr>
        <p:spPr/>
        <p:txBody>
          <a:bodyPr/>
          <a:lstStyle/>
          <a:p>
            <a:pPr algn="ctr"/>
            <a:r>
              <a:rPr lang="en-US" dirty="0"/>
              <a:t>GR/TA1 Uplink and Downlink </a:t>
            </a:r>
            <a:r>
              <a:rPr lang="en-US" dirty="0">
                <a:solidFill>
                  <a:srgbClr val="FF0000"/>
                </a:solidFill>
              </a:rPr>
              <a:t>Bulk Traffic</a:t>
            </a:r>
            <a:br>
              <a:rPr lang="en-US" dirty="0"/>
            </a:br>
            <a:r>
              <a:rPr lang="en-US" i="1" dirty="0"/>
              <a:t>Before Adaptation</a:t>
            </a:r>
          </a:p>
        </p:txBody>
      </p:sp>
      <p:sp>
        <p:nvSpPr>
          <p:cNvPr id="7" name="TextBox 6">
            <a:extLst>
              <a:ext uri="{FF2B5EF4-FFF2-40B4-BE49-F238E27FC236}">
                <a16:creationId xmlns:a16="http://schemas.microsoft.com/office/drawing/2014/main" id="{8A4E10C6-1E64-4A5B-92A8-408B6AB4D3B8}"/>
              </a:ext>
            </a:extLst>
          </p:cNvPr>
          <p:cNvSpPr txBox="1"/>
          <p:nvPr/>
        </p:nvSpPr>
        <p:spPr>
          <a:xfrm>
            <a:off x="315394" y="6311900"/>
            <a:ext cx="5112169" cy="369332"/>
          </a:xfrm>
          <a:prstGeom prst="rect">
            <a:avLst/>
          </a:prstGeom>
          <a:noFill/>
        </p:spPr>
        <p:txBody>
          <a:bodyPr wrap="none" rtlCol="0">
            <a:spAutoFit/>
          </a:bodyPr>
          <a:lstStyle/>
          <a:p>
            <a:r>
              <a:rPr lang="en-US" b="1" i="1" dirty="0"/>
              <a:t>Ground Radio to TA1 - Uplink Bulk Traffic: 4622Kb/s</a:t>
            </a:r>
          </a:p>
        </p:txBody>
      </p:sp>
      <p:sp>
        <p:nvSpPr>
          <p:cNvPr id="15" name="TextBox 14">
            <a:extLst>
              <a:ext uri="{FF2B5EF4-FFF2-40B4-BE49-F238E27FC236}">
                <a16:creationId xmlns:a16="http://schemas.microsoft.com/office/drawing/2014/main" id="{ECD3D3D9-0089-4588-B4BA-1ED14C78E15B}"/>
              </a:ext>
            </a:extLst>
          </p:cNvPr>
          <p:cNvSpPr txBox="1"/>
          <p:nvPr/>
        </p:nvSpPr>
        <p:spPr>
          <a:xfrm>
            <a:off x="6058326" y="6304326"/>
            <a:ext cx="5048626" cy="369332"/>
          </a:xfrm>
          <a:prstGeom prst="rect">
            <a:avLst/>
          </a:prstGeom>
          <a:noFill/>
        </p:spPr>
        <p:txBody>
          <a:bodyPr wrap="none" rtlCol="0">
            <a:spAutoFit/>
          </a:bodyPr>
          <a:lstStyle/>
          <a:p>
            <a:r>
              <a:rPr lang="en-US" b="1" i="1" dirty="0"/>
              <a:t>TA1 to Ground Radio - Downlink Bulk Traffic: 0Kb/s</a:t>
            </a:r>
          </a:p>
        </p:txBody>
      </p:sp>
      <p:sp>
        <p:nvSpPr>
          <p:cNvPr id="17" name="TextBox 16">
            <a:extLst>
              <a:ext uri="{FF2B5EF4-FFF2-40B4-BE49-F238E27FC236}">
                <a16:creationId xmlns:a16="http://schemas.microsoft.com/office/drawing/2014/main" id="{10F6CDDD-1EBD-4B5E-9B9C-6C5C8DC5B3A0}"/>
              </a:ext>
            </a:extLst>
          </p:cNvPr>
          <p:cNvSpPr txBox="1"/>
          <p:nvPr/>
        </p:nvSpPr>
        <p:spPr>
          <a:xfrm>
            <a:off x="315394" y="1167468"/>
            <a:ext cx="2628579" cy="523220"/>
          </a:xfrm>
          <a:prstGeom prst="rect">
            <a:avLst/>
          </a:prstGeom>
          <a:noFill/>
        </p:spPr>
        <p:txBody>
          <a:bodyPr wrap="square" rtlCol="0">
            <a:spAutoFit/>
          </a:bodyPr>
          <a:lstStyle/>
          <a:p>
            <a:r>
              <a:rPr lang="en-US" sz="1400" b="1" i="1" dirty="0"/>
              <a:t>The rate in the </a:t>
            </a:r>
            <a:r>
              <a:rPr lang="en-US" sz="1400" b="1" i="1" dirty="0" err="1"/>
              <a:t>QueueConstruct</a:t>
            </a:r>
            <a:r>
              <a:rPr lang="en-US" sz="1400" b="1" i="1" dirty="0"/>
              <a:t> specifies the rate for that SLP</a:t>
            </a:r>
          </a:p>
        </p:txBody>
      </p:sp>
      <p:pic>
        <p:nvPicPr>
          <p:cNvPr id="6" name="Content Placeholder 5">
            <a:extLst>
              <a:ext uri="{FF2B5EF4-FFF2-40B4-BE49-F238E27FC236}">
                <a16:creationId xmlns:a16="http://schemas.microsoft.com/office/drawing/2014/main" id="{2B6E593C-AC37-459B-905E-242A8610C88F}"/>
              </a:ext>
            </a:extLst>
          </p:cNvPr>
          <p:cNvPicPr>
            <a:picLocks noGrp="1" noChangeAspect="1"/>
          </p:cNvPicPr>
          <p:nvPr>
            <p:ph idx="1"/>
          </p:nvPr>
        </p:nvPicPr>
        <p:blipFill>
          <a:blip r:embed="rId3"/>
          <a:stretch>
            <a:fillRect/>
          </a:stretch>
        </p:blipFill>
        <p:spPr>
          <a:xfrm>
            <a:off x="149378" y="1764930"/>
            <a:ext cx="5781832" cy="4351338"/>
          </a:xfrm>
          <a:prstGeom prst="rect">
            <a:avLst/>
          </a:prstGeom>
        </p:spPr>
      </p:pic>
      <p:sp>
        <p:nvSpPr>
          <p:cNvPr id="14" name="Rectangle 13">
            <a:extLst>
              <a:ext uri="{FF2B5EF4-FFF2-40B4-BE49-F238E27FC236}">
                <a16:creationId xmlns:a16="http://schemas.microsoft.com/office/drawing/2014/main" id="{EED6C782-C98A-4E00-B18F-CE62A4A2F4A3}"/>
              </a:ext>
            </a:extLst>
          </p:cNvPr>
          <p:cNvSpPr/>
          <p:nvPr/>
        </p:nvSpPr>
        <p:spPr>
          <a:xfrm>
            <a:off x="838200" y="2659906"/>
            <a:ext cx="2936945" cy="4679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E239ECF-4E2C-449A-B823-D4F4A55D200A}"/>
              </a:ext>
            </a:extLst>
          </p:cNvPr>
          <p:cNvPicPr>
            <a:picLocks noChangeAspect="1"/>
          </p:cNvPicPr>
          <p:nvPr/>
        </p:nvPicPr>
        <p:blipFill>
          <a:blip r:embed="rId4"/>
          <a:stretch>
            <a:fillRect/>
          </a:stretch>
        </p:blipFill>
        <p:spPr>
          <a:xfrm>
            <a:off x="5907194" y="2075414"/>
            <a:ext cx="5446606" cy="4151166"/>
          </a:xfrm>
          <a:prstGeom prst="rect">
            <a:avLst/>
          </a:prstGeom>
        </p:spPr>
      </p:pic>
      <p:sp>
        <p:nvSpPr>
          <p:cNvPr id="19" name="Rectangle 18">
            <a:extLst>
              <a:ext uri="{FF2B5EF4-FFF2-40B4-BE49-F238E27FC236}">
                <a16:creationId xmlns:a16="http://schemas.microsoft.com/office/drawing/2014/main" id="{8BF4967B-FC29-46C1-9903-4DD4EB38F363}"/>
              </a:ext>
            </a:extLst>
          </p:cNvPr>
          <p:cNvSpPr/>
          <p:nvPr/>
        </p:nvSpPr>
        <p:spPr>
          <a:xfrm>
            <a:off x="6691624" y="2881198"/>
            <a:ext cx="2936945" cy="49338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1275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C246-D3B7-4E8E-8915-839DC6419153}"/>
              </a:ext>
            </a:extLst>
          </p:cNvPr>
          <p:cNvSpPr>
            <a:spLocks noGrp="1"/>
          </p:cNvSpPr>
          <p:nvPr>
            <p:ph type="title"/>
          </p:nvPr>
        </p:nvSpPr>
        <p:spPr/>
        <p:txBody>
          <a:bodyPr/>
          <a:lstStyle/>
          <a:p>
            <a:pPr algn="ctr"/>
            <a:r>
              <a:rPr lang="en-US" dirty="0"/>
              <a:t>GR/TA1 Uplink and Downlink </a:t>
            </a:r>
            <a:r>
              <a:rPr lang="en-US" dirty="0">
                <a:solidFill>
                  <a:srgbClr val="FF0000"/>
                </a:solidFill>
              </a:rPr>
              <a:t>RFNM Traffic</a:t>
            </a:r>
            <a:br>
              <a:rPr lang="en-US" dirty="0">
                <a:solidFill>
                  <a:srgbClr val="FF0000"/>
                </a:solidFill>
              </a:rPr>
            </a:br>
            <a:r>
              <a:rPr lang="en-US" i="1" dirty="0"/>
              <a:t>Before Adaptation</a:t>
            </a:r>
          </a:p>
        </p:txBody>
      </p:sp>
      <p:sp>
        <p:nvSpPr>
          <p:cNvPr id="4" name="TextBox 3">
            <a:extLst>
              <a:ext uri="{FF2B5EF4-FFF2-40B4-BE49-F238E27FC236}">
                <a16:creationId xmlns:a16="http://schemas.microsoft.com/office/drawing/2014/main" id="{CAA7EC1B-BB77-4E76-BEC3-33CC3C3EA893}"/>
              </a:ext>
            </a:extLst>
          </p:cNvPr>
          <p:cNvSpPr txBox="1"/>
          <p:nvPr/>
        </p:nvSpPr>
        <p:spPr>
          <a:xfrm>
            <a:off x="315394" y="6311900"/>
            <a:ext cx="5049652" cy="369332"/>
          </a:xfrm>
          <a:prstGeom prst="rect">
            <a:avLst/>
          </a:prstGeom>
          <a:noFill/>
        </p:spPr>
        <p:txBody>
          <a:bodyPr wrap="none" rtlCol="0">
            <a:spAutoFit/>
          </a:bodyPr>
          <a:lstStyle/>
          <a:p>
            <a:r>
              <a:rPr lang="en-US" b="1" i="1" dirty="0"/>
              <a:t>Ground Radio to TA1 - Uplink RFNM Traffic: 32Kb/s</a:t>
            </a:r>
          </a:p>
        </p:txBody>
      </p:sp>
      <p:sp>
        <p:nvSpPr>
          <p:cNvPr id="5" name="TextBox 4">
            <a:extLst>
              <a:ext uri="{FF2B5EF4-FFF2-40B4-BE49-F238E27FC236}">
                <a16:creationId xmlns:a16="http://schemas.microsoft.com/office/drawing/2014/main" id="{F7E5F793-0020-4116-8D66-1809248BF37B}"/>
              </a:ext>
            </a:extLst>
          </p:cNvPr>
          <p:cNvSpPr txBox="1"/>
          <p:nvPr/>
        </p:nvSpPr>
        <p:spPr>
          <a:xfrm>
            <a:off x="6058326" y="6304326"/>
            <a:ext cx="5337167" cy="369332"/>
          </a:xfrm>
          <a:prstGeom prst="rect">
            <a:avLst/>
          </a:prstGeom>
          <a:noFill/>
        </p:spPr>
        <p:txBody>
          <a:bodyPr wrap="none" rtlCol="0">
            <a:spAutoFit/>
          </a:bodyPr>
          <a:lstStyle/>
          <a:p>
            <a:r>
              <a:rPr lang="en-US" b="1" i="1" dirty="0"/>
              <a:t>TA1 to Ground Radio - Downlink RFNM Traffic: 32Kb/s</a:t>
            </a:r>
          </a:p>
        </p:txBody>
      </p:sp>
      <p:sp>
        <p:nvSpPr>
          <p:cNvPr id="6" name="TextBox 5">
            <a:extLst>
              <a:ext uri="{FF2B5EF4-FFF2-40B4-BE49-F238E27FC236}">
                <a16:creationId xmlns:a16="http://schemas.microsoft.com/office/drawing/2014/main" id="{BD0FC013-4291-4CBD-857C-4B9022105228}"/>
              </a:ext>
            </a:extLst>
          </p:cNvPr>
          <p:cNvSpPr txBox="1"/>
          <p:nvPr/>
        </p:nvSpPr>
        <p:spPr>
          <a:xfrm>
            <a:off x="315394" y="1167468"/>
            <a:ext cx="2628579" cy="523220"/>
          </a:xfrm>
          <a:prstGeom prst="rect">
            <a:avLst/>
          </a:prstGeom>
          <a:noFill/>
        </p:spPr>
        <p:txBody>
          <a:bodyPr wrap="square" rtlCol="0">
            <a:spAutoFit/>
          </a:bodyPr>
          <a:lstStyle/>
          <a:p>
            <a:r>
              <a:rPr lang="en-US" sz="1400" b="1" i="1" dirty="0"/>
              <a:t>The rate in the </a:t>
            </a:r>
            <a:r>
              <a:rPr lang="en-US" sz="1400" b="1" i="1" dirty="0" err="1"/>
              <a:t>QueueConstruct</a:t>
            </a:r>
            <a:r>
              <a:rPr lang="en-US" sz="1400" b="1" i="1" dirty="0"/>
              <a:t> specifies the rate for that SLP</a:t>
            </a:r>
          </a:p>
        </p:txBody>
      </p:sp>
      <p:pic>
        <p:nvPicPr>
          <p:cNvPr id="3" name="Picture 2">
            <a:extLst>
              <a:ext uri="{FF2B5EF4-FFF2-40B4-BE49-F238E27FC236}">
                <a16:creationId xmlns:a16="http://schemas.microsoft.com/office/drawing/2014/main" id="{0473CA62-1ECC-4C19-8156-7859C702D61A}"/>
              </a:ext>
            </a:extLst>
          </p:cNvPr>
          <p:cNvPicPr>
            <a:picLocks noChangeAspect="1"/>
          </p:cNvPicPr>
          <p:nvPr/>
        </p:nvPicPr>
        <p:blipFill>
          <a:blip r:embed="rId3"/>
          <a:stretch>
            <a:fillRect/>
          </a:stretch>
        </p:blipFill>
        <p:spPr>
          <a:xfrm>
            <a:off x="189772" y="1863912"/>
            <a:ext cx="5141270" cy="4274764"/>
          </a:xfrm>
          <a:prstGeom prst="rect">
            <a:avLst/>
          </a:prstGeom>
        </p:spPr>
      </p:pic>
      <p:sp>
        <p:nvSpPr>
          <p:cNvPr id="11" name="Rectangle 10">
            <a:extLst>
              <a:ext uri="{FF2B5EF4-FFF2-40B4-BE49-F238E27FC236}">
                <a16:creationId xmlns:a16="http://schemas.microsoft.com/office/drawing/2014/main" id="{C8D23D1D-E202-41D6-8BED-2F909242CADD}"/>
              </a:ext>
            </a:extLst>
          </p:cNvPr>
          <p:cNvSpPr/>
          <p:nvPr/>
        </p:nvSpPr>
        <p:spPr>
          <a:xfrm>
            <a:off x="1082466" y="2794222"/>
            <a:ext cx="2936945" cy="4452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A500F0D-07F7-4333-8443-F3C6C44FC611}"/>
              </a:ext>
            </a:extLst>
          </p:cNvPr>
          <p:cNvPicPr>
            <a:picLocks noChangeAspect="1"/>
          </p:cNvPicPr>
          <p:nvPr/>
        </p:nvPicPr>
        <p:blipFill>
          <a:blip r:embed="rId4"/>
          <a:stretch>
            <a:fillRect/>
          </a:stretch>
        </p:blipFill>
        <p:spPr>
          <a:xfrm>
            <a:off x="5423228" y="1996440"/>
            <a:ext cx="5558848" cy="3870960"/>
          </a:xfrm>
          <a:prstGeom prst="rect">
            <a:avLst/>
          </a:prstGeom>
        </p:spPr>
      </p:pic>
      <p:sp>
        <p:nvSpPr>
          <p:cNvPr id="18" name="Rectangle 17">
            <a:extLst>
              <a:ext uri="{FF2B5EF4-FFF2-40B4-BE49-F238E27FC236}">
                <a16:creationId xmlns:a16="http://schemas.microsoft.com/office/drawing/2014/main" id="{9042FD19-1295-4C79-A90B-450C3BDE8853}"/>
              </a:ext>
            </a:extLst>
          </p:cNvPr>
          <p:cNvSpPr/>
          <p:nvPr/>
        </p:nvSpPr>
        <p:spPr>
          <a:xfrm>
            <a:off x="6109200" y="2794222"/>
            <a:ext cx="2936945" cy="3461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4450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1FFC6-CA89-4763-A578-CE3D5942F09E}"/>
              </a:ext>
            </a:extLst>
          </p:cNvPr>
          <p:cNvSpPr>
            <a:spLocks noGrp="1"/>
          </p:cNvSpPr>
          <p:nvPr>
            <p:ph type="title"/>
          </p:nvPr>
        </p:nvSpPr>
        <p:spPr/>
        <p:txBody>
          <a:bodyPr/>
          <a:lstStyle/>
          <a:p>
            <a:pPr algn="ctr"/>
            <a:r>
              <a:rPr lang="en-US" dirty="0"/>
              <a:t>Similar for GR/TA2 Uplink and Downlink </a:t>
            </a:r>
          </a:p>
        </p:txBody>
      </p:sp>
      <p:sp>
        <p:nvSpPr>
          <p:cNvPr id="3" name="Content Placeholder 2">
            <a:extLst>
              <a:ext uri="{FF2B5EF4-FFF2-40B4-BE49-F238E27FC236}">
                <a16:creationId xmlns:a16="http://schemas.microsoft.com/office/drawing/2014/main" id="{769847DA-B3CD-487F-93C4-AC568E110675}"/>
              </a:ext>
            </a:extLst>
          </p:cNvPr>
          <p:cNvSpPr>
            <a:spLocks noGrp="1"/>
          </p:cNvSpPr>
          <p:nvPr>
            <p:ph idx="1"/>
          </p:nvPr>
        </p:nvSpPr>
        <p:spPr/>
        <p:txBody>
          <a:bodyPr/>
          <a:lstStyle/>
          <a:p>
            <a:r>
              <a:rPr lang="en-US" dirty="0"/>
              <a:t>TA2 is also using 5 Mb/s bandwidth (for simplification TA2 is using a symmetric use of the network loads)</a:t>
            </a:r>
          </a:p>
          <a:p>
            <a:pPr lvl="1"/>
            <a:r>
              <a:rPr lang="en-US" dirty="0"/>
              <a:t>Voice: 150Kb/s (75Kb/s downlink and 75Kb/s uplink) </a:t>
            </a:r>
            <a:r>
              <a:rPr lang="en-US" dirty="0">
                <a:sym typeface="Wingdings" panose="05000000000000000000" pitchFamily="2" charset="2"/>
              </a:rPr>
              <a:t> critical data </a:t>
            </a:r>
            <a:endParaRPr lang="en-US" dirty="0"/>
          </a:p>
          <a:p>
            <a:pPr lvl="1"/>
            <a:r>
              <a:rPr lang="en-US" dirty="0"/>
              <a:t>Safety: 100Kb/s (100Kb/s downlink and 0Kb/s uplink) </a:t>
            </a:r>
            <a:r>
              <a:rPr lang="en-US" dirty="0">
                <a:sym typeface="Wingdings" panose="05000000000000000000" pitchFamily="2" charset="2"/>
              </a:rPr>
              <a:t> critical data for downlink </a:t>
            </a:r>
            <a:endParaRPr lang="en-US" dirty="0"/>
          </a:p>
          <a:p>
            <a:pPr lvl="1"/>
            <a:r>
              <a:rPr lang="en-US" dirty="0"/>
              <a:t>Bulk: 4,622Kb/s (4,622Kb/s downlink and 0Kb/s uplink)</a:t>
            </a:r>
            <a:endParaRPr lang="en-US" dirty="0">
              <a:solidFill>
                <a:srgbClr val="FF0000"/>
              </a:solidFill>
            </a:endParaRPr>
          </a:p>
          <a:p>
            <a:pPr lvl="1"/>
            <a:r>
              <a:rPr lang="en-US" dirty="0"/>
              <a:t>RFNM: 64Kb/s (32Kb/s downlink and 32Kb/s uplink) </a:t>
            </a:r>
            <a:r>
              <a:rPr lang="en-US" dirty="0">
                <a:sym typeface="Wingdings" panose="05000000000000000000" pitchFamily="2" charset="2"/>
              </a:rPr>
              <a:t> critical data</a:t>
            </a:r>
            <a:endParaRPr lang="en-US" dirty="0"/>
          </a:p>
          <a:p>
            <a:pPr marL="0" indent="0">
              <a:buNone/>
            </a:pPr>
            <a:endParaRPr lang="en-US" dirty="0"/>
          </a:p>
        </p:txBody>
      </p:sp>
    </p:spTree>
    <p:extLst>
      <p:ext uri="{BB962C8B-B14F-4D97-AF65-F5344CB8AC3E}">
        <p14:creationId xmlns:p14="http://schemas.microsoft.com/office/powerpoint/2010/main" val="2441146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E0E8-FB3A-471D-AC68-6677D9ACDF3B}"/>
              </a:ext>
            </a:extLst>
          </p:cNvPr>
          <p:cNvSpPr>
            <a:spLocks noGrp="1"/>
          </p:cNvSpPr>
          <p:nvPr>
            <p:ph type="title"/>
          </p:nvPr>
        </p:nvSpPr>
        <p:spPr/>
        <p:txBody>
          <a:bodyPr/>
          <a:lstStyle/>
          <a:p>
            <a:pPr algn="ctr"/>
            <a:r>
              <a:rPr lang="en-US" dirty="0"/>
              <a:t>GR/TA2 Uplink and Downlink </a:t>
            </a:r>
            <a:r>
              <a:rPr lang="en-US" dirty="0">
                <a:solidFill>
                  <a:srgbClr val="FF0000"/>
                </a:solidFill>
              </a:rPr>
              <a:t>Voice Traffic</a:t>
            </a:r>
            <a:br>
              <a:rPr lang="en-US" dirty="0"/>
            </a:br>
            <a:r>
              <a:rPr lang="en-US" i="1" dirty="0"/>
              <a:t>Before Adaptation</a:t>
            </a:r>
          </a:p>
        </p:txBody>
      </p:sp>
      <p:sp>
        <p:nvSpPr>
          <p:cNvPr id="7" name="TextBox 6">
            <a:extLst>
              <a:ext uri="{FF2B5EF4-FFF2-40B4-BE49-F238E27FC236}">
                <a16:creationId xmlns:a16="http://schemas.microsoft.com/office/drawing/2014/main" id="{8A4E10C6-1E64-4A5B-92A8-408B6AB4D3B8}"/>
              </a:ext>
            </a:extLst>
          </p:cNvPr>
          <p:cNvSpPr txBox="1"/>
          <p:nvPr/>
        </p:nvSpPr>
        <p:spPr>
          <a:xfrm>
            <a:off x="478172" y="6304326"/>
            <a:ext cx="4970271" cy="369332"/>
          </a:xfrm>
          <a:prstGeom prst="rect">
            <a:avLst/>
          </a:prstGeom>
          <a:noFill/>
        </p:spPr>
        <p:txBody>
          <a:bodyPr wrap="none" rtlCol="0">
            <a:spAutoFit/>
          </a:bodyPr>
          <a:lstStyle/>
          <a:p>
            <a:r>
              <a:rPr lang="en-US" b="1" i="1" dirty="0"/>
              <a:t>Ground Radio to TA2 - Uplink Voice Traffic: 75Kb/s</a:t>
            </a:r>
          </a:p>
        </p:txBody>
      </p:sp>
      <p:sp>
        <p:nvSpPr>
          <p:cNvPr id="15" name="TextBox 14">
            <a:extLst>
              <a:ext uri="{FF2B5EF4-FFF2-40B4-BE49-F238E27FC236}">
                <a16:creationId xmlns:a16="http://schemas.microsoft.com/office/drawing/2014/main" id="{ECD3D3D9-0089-4588-B4BA-1ED14C78E15B}"/>
              </a:ext>
            </a:extLst>
          </p:cNvPr>
          <p:cNvSpPr txBox="1"/>
          <p:nvPr/>
        </p:nvSpPr>
        <p:spPr>
          <a:xfrm>
            <a:off x="6058326" y="6304326"/>
            <a:ext cx="5257786" cy="369332"/>
          </a:xfrm>
          <a:prstGeom prst="rect">
            <a:avLst/>
          </a:prstGeom>
          <a:noFill/>
        </p:spPr>
        <p:txBody>
          <a:bodyPr wrap="none" rtlCol="0">
            <a:spAutoFit/>
          </a:bodyPr>
          <a:lstStyle/>
          <a:p>
            <a:r>
              <a:rPr lang="en-US" b="1" i="1" dirty="0"/>
              <a:t>TA2 to Ground Radio - Downlink Voice Traffic: 75Kb/s</a:t>
            </a:r>
          </a:p>
        </p:txBody>
      </p:sp>
      <p:sp>
        <p:nvSpPr>
          <p:cNvPr id="16" name="TextBox 15">
            <a:extLst>
              <a:ext uri="{FF2B5EF4-FFF2-40B4-BE49-F238E27FC236}">
                <a16:creationId xmlns:a16="http://schemas.microsoft.com/office/drawing/2014/main" id="{E637CEE0-1B6E-4A02-96C4-3968B93C0DB8}"/>
              </a:ext>
            </a:extLst>
          </p:cNvPr>
          <p:cNvSpPr txBox="1"/>
          <p:nvPr/>
        </p:nvSpPr>
        <p:spPr>
          <a:xfrm>
            <a:off x="164956" y="1254187"/>
            <a:ext cx="2628579" cy="523220"/>
          </a:xfrm>
          <a:prstGeom prst="rect">
            <a:avLst/>
          </a:prstGeom>
          <a:noFill/>
        </p:spPr>
        <p:txBody>
          <a:bodyPr wrap="square" rtlCol="0">
            <a:spAutoFit/>
          </a:bodyPr>
          <a:lstStyle/>
          <a:p>
            <a:r>
              <a:rPr lang="en-US" sz="1400" b="1" i="1" dirty="0"/>
              <a:t>The rate in the </a:t>
            </a:r>
            <a:r>
              <a:rPr lang="en-US" sz="1400" b="1" i="1" dirty="0" err="1"/>
              <a:t>QueueConstruct</a:t>
            </a:r>
            <a:r>
              <a:rPr lang="en-US" sz="1400" b="1" i="1" dirty="0"/>
              <a:t> specifies the rate for that SLP</a:t>
            </a:r>
          </a:p>
        </p:txBody>
      </p:sp>
      <p:pic>
        <p:nvPicPr>
          <p:cNvPr id="5" name="Content Placeholder 4">
            <a:extLst>
              <a:ext uri="{FF2B5EF4-FFF2-40B4-BE49-F238E27FC236}">
                <a16:creationId xmlns:a16="http://schemas.microsoft.com/office/drawing/2014/main" id="{579506AC-D1B9-4916-BA02-76C47114B859}"/>
              </a:ext>
            </a:extLst>
          </p:cNvPr>
          <p:cNvPicPr>
            <a:picLocks noGrp="1" noChangeAspect="1"/>
          </p:cNvPicPr>
          <p:nvPr>
            <p:ph idx="1"/>
          </p:nvPr>
        </p:nvPicPr>
        <p:blipFill>
          <a:blip r:embed="rId3"/>
          <a:stretch>
            <a:fillRect/>
          </a:stretch>
        </p:blipFill>
        <p:spPr>
          <a:xfrm>
            <a:off x="299543" y="1759790"/>
            <a:ext cx="5308271" cy="4351338"/>
          </a:xfrm>
          <a:prstGeom prst="rect">
            <a:avLst/>
          </a:prstGeom>
        </p:spPr>
      </p:pic>
      <p:sp>
        <p:nvSpPr>
          <p:cNvPr id="13" name="Rectangle 12">
            <a:extLst>
              <a:ext uri="{FF2B5EF4-FFF2-40B4-BE49-F238E27FC236}">
                <a16:creationId xmlns:a16="http://schemas.microsoft.com/office/drawing/2014/main" id="{B7C44B31-DDD2-4E41-AF33-BBF5EF42C577}"/>
              </a:ext>
            </a:extLst>
          </p:cNvPr>
          <p:cNvSpPr/>
          <p:nvPr/>
        </p:nvSpPr>
        <p:spPr>
          <a:xfrm>
            <a:off x="1135775" y="2666469"/>
            <a:ext cx="2945334" cy="4206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39F279BB-B786-4181-956E-F8EDA9637223}"/>
              </a:ext>
            </a:extLst>
          </p:cNvPr>
          <p:cNvPicPr>
            <a:picLocks noChangeAspect="1"/>
          </p:cNvPicPr>
          <p:nvPr/>
        </p:nvPicPr>
        <p:blipFill>
          <a:blip r:embed="rId4"/>
          <a:stretch>
            <a:fillRect/>
          </a:stretch>
        </p:blipFill>
        <p:spPr>
          <a:xfrm>
            <a:off x="5542067" y="1604604"/>
            <a:ext cx="5601724" cy="4661709"/>
          </a:xfrm>
          <a:prstGeom prst="rect">
            <a:avLst/>
          </a:prstGeom>
        </p:spPr>
      </p:pic>
      <p:sp>
        <p:nvSpPr>
          <p:cNvPr id="19" name="Rectangle 18">
            <a:extLst>
              <a:ext uri="{FF2B5EF4-FFF2-40B4-BE49-F238E27FC236}">
                <a16:creationId xmlns:a16="http://schemas.microsoft.com/office/drawing/2014/main" id="{29E80822-B3B8-4E6E-9015-E9256F3B57C6}"/>
              </a:ext>
            </a:extLst>
          </p:cNvPr>
          <p:cNvSpPr/>
          <p:nvPr/>
        </p:nvSpPr>
        <p:spPr>
          <a:xfrm>
            <a:off x="6378299" y="2575067"/>
            <a:ext cx="2945334" cy="5120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6957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E0E8-FB3A-471D-AC68-6677D9ACDF3B}"/>
              </a:ext>
            </a:extLst>
          </p:cNvPr>
          <p:cNvSpPr>
            <a:spLocks noGrp="1"/>
          </p:cNvSpPr>
          <p:nvPr>
            <p:ph type="title"/>
          </p:nvPr>
        </p:nvSpPr>
        <p:spPr/>
        <p:txBody>
          <a:bodyPr/>
          <a:lstStyle/>
          <a:p>
            <a:pPr algn="ctr"/>
            <a:r>
              <a:rPr lang="en-US" dirty="0"/>
              <a:t>GR/TA2 Uplink and Downlink </a:t>
            </a:r>
            <a:r>
              <a:rPr lang="en-US" dirty="0">
                <a:solidFill>
                  <a:srgbClr val="FF0000"/>
                </a:solidFill>
              </a:rPr>
              <a:t>Safety Traffic</a:t>
            </a:r>
            <a:br>
              <a:rPr lang="en-US" dirty="0"/>
            </a:br>
            <a:r>
              <a:rPr lang="en-US" i="1" dirty="0"/>
              <a:t>Before Adaptation</a:t>
            </a:r>
          </a:p>
        </p:txBody>
      </p:sp>
      <p:sp>
        <p:nvSpPr>
          <p:cNvPr id="7" name="TextBox 6">
            <a:extLst>
              <a:ext uri="{FF2B5EF4-FFF2-40B4-BE49-F238E27FC236}">
                <a16:creationId xmlns:a16="http://schemas.microsoft.com/office/drawing/2014/main" id="{8A4E10C6-1E64-4A5B-92A8-408B6AB4D3B8}"/>
              </a:ext>
            </a:extLst>
          </p:cNvPr>
          <p:cNvSpPr txBox="1"/>
          <p:nvPr/>
        </p:nvSpPr>
        <p:spPr>
          <a:xfrm>
            <a:off x="131380" y="6046220"/>
            <a:ext cx="5513432" cy="646331"/>
          </a:xfrm>
          <a:prstGeom prst="rect">
            <a:avLst/>
          </a:prstGeom>
          <a:noFill/>
        </p:spPr>
        <p:txBody>
          <a:bodyPr wrap="none" rtlCol="0">
            <a:spAutoFit/>
          </a:bodyPr>
          <a:lstStyle/>
          <a:p>
            <a:r>
              <a:rPr lang="en-US" b="1" i="1" dirty="0"/>
              <a:t>Ground Radio to TA2 - Uplink Safety Traffic is irrelevant </a:t>
            </a:r>
          </a:p>
          <a:p>
            <a:r>
              <a:rPr lang="en-US" b="1" i="1" dirty="0"/>
              <a:t>This traffic is from air to ground only</a:t>
            </a:r>
          </a:p>
        </p:txBody>
      </p:sp>
      <p:sp>
        <p:nvSpPr>
          <p:cNvPr id="15" name="TextBox 14">
            <a:extLst>
              <a:ext uri="{FF2B5EF4-FFF2-40B4-BE49-F238E27FC236}">
                <a16:creationId xmlns:a16="http://schemas.microsoft.com/office/drawing/2014/main" id="{ECD3D3D9-0089-4588-B4BA-1ED14C78E15B}"/>
              </a:ext>
            </a:extLst>
          </p:cNvPr>
          <p:cNvSpPr txBox="1"/>
          <p:nvPr/>
        </p:nvSpPr>
        <p:spPr>
          <a:xfrm>
            <a:off x="6058326" y="6304326"/>
            <a:ext cx="5465920" cy="369332"/>
          </a:xfrm>
          <a:prstGeom prst="rect">
            <a:avLst/>
          </a:prstGeom>
          <a:noFill/>
        </p:spPr>
        <p:txBody>
          <a:bodyPr wrap="none" rtlCol="0">
            <a:spAutoFit/>
          </a:bodyPr>
          <a:lstStyle/>
          <a:p>
            <a:r>
              <a:rPr lang="en-US" b="1" i="1" dirty="0"/>
              <a:t>TA2 to Ground Radio - Downlink Safety Traffic: 100Kb/s</a:t>
            </a:r>
          </a:p>
        </p:txBody>
      </p:sp>
      <p:sp>
        <p:nvSpPr>
          <p:cNvPr id="17" name="TextBox 16">
            <a:extLst>
              <a:ext uri="{FF2B5EF4-FFF2-40B4-BE49-F238E27FC236}">
                <a16:creationId xmlns:a16="http://schemas.microsoft.com/office/drawing/2014/main" id="{10F6CDDD-1EBD-4B5E-9B9C-6C5C8DC5B3A0}"/>
              </a:ext>
            </a:extLst>
          </p:cNvPr>
          <p:cNvSpPr txBox="1"/>
          <p:nvPr/>
        </p:nvSpPr>
        <p:spPr>
          <a:xfrm>
            <a:off x="315394" y="1167468"/>
            <a:ext cx="2628579" cy="523220"/>
          </a:xfrm>
          <a:prstGeom prst="rect">
            <a:avLst/>
          </a:prstGeom>
          <a:noFill/>
        </p:spPr>
        <p:txBody>
          <a:bodyPr wrap="square" rtlCol="0">
            <a:spAutoFit/>
          </a:bodyPr>
          <a:lstStyle/>
          <a:p>
            <a:r>
              <a:rPr lang="en-US" sz="1400" b="1" i="1" dirty="0"/>
              <a:t>The rate in the </a:t>
            </a:r>
            <a:r>
              <a:rPr lang="en-US" sz="1400" b="1" i="1" dirty="0" err="1"/>
              <a:t>QueueConstruct</a:t>
            </a:r>
            <a:r>
              <a:rPr lang="en-US" sz="1400" b="1" i="1" dirty="0"/>
              <a:t> specifies the rate for that SLP</a:t>
            </a:r>
          </a:p>
        </p:txBody>
      </p:sp>
      <p:pic>
        <p:nvPicPr>
          <p:cNvPr id="6" name="Picture 5">
            <a:extLst>
              <a:ext uri="{FF2B5EF4-FFF2-40B4-BE49-F238E27FC236}">
                <a16:creationId xmlns:a16="http://schemas.microsoft.com/office/drawing/2014/main" id="{148E6234-CF91-498D-B670-5562C455E2F6}"/>
              </a:ext>
            </a:extLst>
          </p:cNvPr>
          <p:cNvPicPr>
            <a:picLocks noChangeAspect="1"/>
          </p:cNvPicPr>
          <p:nvPr/>
        </p:nvPicPr>
        <p:blipFill>
          <a:blip r:embed="rId3"/>
          <a:stretch>
            <a:fillRect/>
          </a:stretch>
        </p:blipFill>
        <p:spPr>
          <a:xfrm>
            <a:off x="6314628" y="1684975"/>
            <a:ext cx="4527978" cy="4486868"/>
          </a:xfrm>
          <a:prstGeom prst="rect">
            <a:avLst/>
          </a:prstGeom>
        </p:spPr>
      </p:pic>
      <p:sp>
        <p:nvSpPr>
          <p:cNvPr id="14" name="Rectangle 13">
            <a:extLst>
              <a:ext uri="{FF2B5EF4-FFF2-40B4-BE49-F238E27FC236}">
                <a16:creationId xmlns:a16="http://schemas.microsoft.com/office/drawing/2014/main" id="{DE1D6D0E-EB45-46E5-A69E-D1D868A2EA6C}"/>
              </a:ext>
            </a:extLst>
          </p:cNvPr>
          <p:cNvSpPr/>
          <p:nvPr/>
        </p:nvSpPr>
        <p:spPr>
          <a:xfrm>
            <a:off x="7230421" y="2675015"/>
            <a:ext cx="2945334" cy="4206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CD1588B8-0688-44B4-B1F2-CE62FDADF0A2}"/>
              </a:ext>
            </a:extLst>
          </p:cNvPr>
          <p:cNvPicPr>
            <a:picLocks noGrp="1" noChangeAspect="1"/>
          </p:cNvPicPr>
          <p:nvPr>
            <p:ph idx="1"/>
          </p:nvPr>
        </p:nvPicPr>
        <p:blipFill>
          <a:blip r:embed="rId4"/>
          <a:stretch>
            <a:fillRect/>
          </a:stretch>
        </p:blipFill>
        <p:spPr>
          <a:xfrm>
            <a:off x="315394" y="1684975"/>
            <a:ext cx="5839795" cy="4351338"/>
          </a:xfrm>
          <a:prstGeom prst="rect">
            <a:avLst/>
          </a:prstGeom>
        </p:spPr>
      </p:pic>
    </p:spTree>
    <p:extLst>
      <p:ext uri="{BB962C8B-B14F-4D97-AF65-F5344CB8AC3E}">
        <p14:creationId xmlns:p14="http://schemas.microsoft.com/office/powerpoint/2010/main" val="4076963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E0E8-FB3A-471D-AC68-6677D9ACDF3B}"/>
              </a:ext>
            </a:extLst>
          </p:cNvPr>
          <p:cNvSpPr>
            <a:spLocks noGrp="1"/>
          </p:cNvSpPr>
          <p:nvPr>
            <p:ph type="title"/>
          </p:nvPr>
        </p:nvSpPr>
        <p:spPr/>
        <p:txBody>
          <a:bodyPr/>
          <a:lstStyle/>
          <a:p>
            <a:pPr algn="ctr"/>
            <a:r>
              <a:rPr lang="en-US" dirty="0"/>
              <a:t>GR/TA2 Uplink and Downlink </a:t>
            </a:r>
            <a:r>
              <a:rPr lang="en-US" dirty="0">
                <a:solidFill>
                  <a:srgbClr val="FF0000"/>
                </a:solidFill>
              </a:rPr>
              <a:t>Bulk Traffic</a:t>
            </a:r>
            <a:br>
              <a:rPr lang="en-US" dirty="0"/>
            </a:br>
            <a:r>
              <a:rPr lang="en-US" i="1" dirty="0"/>
              <a:t>Before Adaptation</a:t>
            </a:r>
          </a:p>
        </p:txBody>
      </p:sp>
      <p:sp>
        <p:nvSpPr>
          <p:cNvPr id="7" name="TextBox 6">
            <a:extLst>
              <a:ext uri="{FF2B5EF4-FFF2-40B4-BE49-F238E27FC236}">
                <a16:creationId xmlns:a16="http://schemas.microsoft.com/office/drawing/2014/main" id="{8A4E10C6-1E64-4A5B-92A8-408B6AB4D3B8}"/>
              </a:ext>
            </a:extLst>
          </p:cNvPr>
          <p:cNvSpPr txBox="1"/>
          <p:nvPr/>
        </p:nvSpPr>
        <p:spPr>
          <a:xfrm>
            <a:off x="315394" y="6311900"/>
            <a:ext cx="5112169" cy="369332"/>
          </a:xfrm>
          <a:prstGeom prst="rect">
            <a:avLst/>
          </a:prstGeom>
          <a:noFill/>
        </p:spPr>
        <p:txBody>
          <a:bodyPr wrap="none" rtlCol="0">
            <a:spAutoFit/>
          </a:bodyPr>
          <a:lstStyle/>
          <a:p>
            <a:r>
              <a:rPr lang="en-US" b="1" i="1" dirty="0"/>
              <a:t>Ground Radio to TA2 - Uplink Bulk Traffic: 4622Kb/s</a:t>
            </a:r>
          </a:p>
        </p:txBody>
      </p:sp>
      <p:sp>
        <p:nvSpPr>
          <p:cNvPr id="15" name="TextBox 14">
            <a:extLst>
              <a:ext uri="{FF2B5EF4-FFF2-40B4-BE49-F238E27FC236}">
                <a16:creationId xmlns:a16="http://schemas.microsoft.com/office/drawing/2014/main" id="{ECD3D3D9-0089-4588-B4BA-1ED14C78E15B}"/>
              </a:ext>
            </a:extLst>
          </p:cNvPr>
          <p:cNvSpPr txBox="1"/>
          <p:nvPr/>
        </p:nvSpPr>
        <p:spPr>
          <a:xfrm>
            <a:off x="6058326" y="6304326"/>
            <a:ext cx="5048626" cy="369332"/>
          </a:xfrm>
          <a:prstGeom prst="rect">
            <a:avLst/>
          </a:prstGeom>
          <a:noFill/>
        </p:spPr>
        <p:txBody>
          <a:bodyPr wrap="none" rtlCol="0">
            <a:spAutoFit/>
          </a:bodyPr>
          <a:lstStyle/>
          <a:p>
            <a:r>
              <a:rPr lang="en-US" b="1" i="1" dirty="0"/>
              <a:t>TA1 to Ground Radio - Downlink Bulk Traffic: 0Kb/s</a:t>
            </a:r>
          </a:p>
        </p:txBody>
      </p:sp>
      <p:sp>
        <p:nvSpPr>
          <p:cNvPr id="17" name="TextBox 16">
            <a:extLst>
              <a:ext uri="{FF2B5EF4-FFF2-40B4-BE49-F238E27FC236}">
                <a16:creationId xmlns:a16="http://schemas.microsoft.com/office/drawing/2014/main" id="{10F6CDDD-1EBD-4B5E-9B9C-6C5C8DC5B3A0}"/>
              </a:ext>
            </a:extLst>
          </p:cNvPr>
          <p:cNvSpPr txBox="1"/>
          <p:nvPr/>
        </p:nvSpPr>
        <p:spPr>
          <a:xfrm>
            <a:off x="315394" y="1167468"/>
            <a:ext cx="2628579" cy="523220"/>
          </a:xfrm>
          <a:prstGeom prst="rect">
            <a:avLst/>
          </a:prstGeom>
          <a:noFill/>
        </p:spPr>
        <p:txBody>
          <a:bodyPr wrap="square" rtlCol="0">
            <a:spAutoFit/>
          </a:bodyPr>
          <a:lstStyle/>
          <a:p>
            <a:r>
              <a:rPr lang="en-US" sz="1400" b="1" i="1" dirty="0"/>
              <a:t>The rate in the </a:t>
            </a:r>
            <a:r>
              <a:rPr lang="en-US" sz="1400" b="1" i="1" dirty="0" err="1"/>
              <a:t>QueueConstruct</a:t>
            </a:r>
            <a:r>
              <a:rPr lang="en-US" sz="1400" b="1" i="1" dirty="0"/>
              <a:t> specifies the rate for that SLP</a:t>
            </a:r>
          </a:p>
        </p:txBody>
      </p:sp>
      <p:pic>
        <p:nvPicPr>
          <p:cNvPr id="8" name="Content Placeholder 7">
            <a:extLst>
              <a:ext uri="{FF2B5EF4-FFF2-40B4-BE49-F238E27FC236}">
                <a16:creationId xmlns:a16="http://schemas.microsoft.com/office/drawing/2014/main" id="{0D3A1FF6-806B-4129-A2AE-0B3D9E467976}"/>
              </a:ext>
            </a:extLst>
          </p:cNvPr>
          <p:cNvPicPr>
            <a:picLocks noGrp="1" noChangeAspect="1"/>
          </p:cNvPicPr>
          <p:nvPr>
            <p:ph idx="1"/>
          </p:nvPr>
        </p:nvPicPr>
        <p:blipFill>
          <a:blip r:embed="rId3"/>
          <a:stretch>
            <a:fillRect/>
          </a:stretch>
        </p:blipFill>
        <p:spPr>
          <a:xfrm>
            <a:off x="235573" y="1690688"/>
            <a:ext cx="5737498" cy="4351338"/>
          </a:xfrm>
          <a:prstGeom prst="rect">
            <a:avLst/>
          </a:prstGeom>
        </p:spPr>
      </p:pic>
      <p:sp>
        <p:nvSpPr>
          <p:cNvPr id="18" name="Rectangle 17">
            <a:extLst>
              <a:ext uri="{FF2B5EF4-FFF2-40B4-BE49-F238E27FC236}">
                <a16:creationId xmlns:a16="http://schemas.microsoft.com/office/drawing/2014/main" id="{3A268C2D-FBCE-48D5-A605-4B7EB9E09D99}"/>
              </a:ext>
            </a:extLst>
          </p:cNvPr>
          <p:cNvSpPr/>
          <p:nvPr/>
        </p:nvSpPr>
        <p:spPr>
          <a:xfrm>
            <a:off x="936280" y="2574863"/>
            <a:ext cx="2936945" cy="4413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1747455-055F-4028-9A2B-69E92C113A02}"/>
              </a:ext>
            </a:extLst>
          </p:cNvPr>
          <p:cNvPicPr>
            <a:picLocks noChangeAspect="1"/>
          </p:cNvPicPr>
          <p:nvPr/>
        </p:nvPicPr>
        <p:blipFill>
          <a:blip r:embed="rId4"/>
          <a:stretch>
            <a:fillRect/>
          </a:stretch>
        </p:blipFill>
        <p:spPr>
          <a:xfrm>
            <a:off x="5973071" y="1888987"/>
            <a:ext cx="5683991" cy="4422913"/>
          </a:xfrm>
          <a:prstGeom prst="rect">
            <a:avLst/>
          </a:prstGeom>
        </p:spPr>
      </p:pic>
      <p:sp>
        <p:nvSpPr>
          <p:cNvPr id="19" name="Rectangle 18">
            <a:extLst>
              <a:ext uri="{FF2B5EF4-FFF2-40B4-BE49-F238E27FC236}">
                <a16:creationId xmlns:a16="http://schemas.microsoft.com/office/drawing/2014/main" id="{D93D857E-563C-4C2F-9035-F3D9DCDDE129}"/>
              </a:ext>
            </a:extLst>
          </p:cNvPr>
          <p:cNvSpPr/>
          <p:nvPr/>
        </p:nvSpPr>
        <p:spPr>
          <a:xfrm>
            <a:off x="6806499" y="2754282"/>
            <a:ext cx="2936945" cy="4842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9972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C246-D3B7-4E8E-8915-839DC6419153}"/>
              </a:ext>
            </a:extLst>
          </p:cNvPr>
          <p:cNvSpPr>
            <a:spLocks noGrp="1"/>
          </p:cNvSpPr>
          <p:nvPr>
            <p:ph type="title"/>
          </p:nvPr>
        </p:nvSpPr>
        <p:spPr/>
        <p:txBody>
          <a:bodyPr/>
          <a:lstStyle/>
          <a:p>
            <a:pPr algn="ctr"/>
            <a:r>
              <a:rPr lang="en-US" dirty="0"/>
              <a:t>GR</a:t>
            </a:r>
            <a:r>
              <a:rPr lang="en-US"/>
              <a:t>/TA2 </a:t>
            </a:r>
            <a:r>
              <a:rPr lang="en-US" dirty="0"/>
              <a:t>Uplink and Downlink </a:t>
            </a:r>
            <a:r>
              <a:rPr lang="en-US" dirty="0">
                <a:solidFill>
                  <a:srgbClr val="FF0000"/>
                </a:solidFill>
              </a:rPr>
              <a:t>RFNM Traffic</a:t>
            </a:r>
            <a:br>
              <a:rPr lang="en-US" dirty="0">
                <a:solidFill>
                  <a:srgbClr val="FF0000"/>
                </a:solidFill>
              </a:rPr>
            </a:br>
            <a:r>
              <a:rPr lang="en-US" i="1" dirty="0"/>
              <a:t>Before Adaptation</a:t>
            </a:r>
          </a:p>
        </p:txBody>
      </p:sp>
      <p:sp>
        <p:nvSpPr>
          <p:cNvPr id="4" name="TextBox 3">
            <a:extLst>
              <a:ext uri="{FF2B5EF4-FFF2-40B4-BE49-F238E27FC236}">
                <a16:creationId xmlns:a16="http://schemas.microsoft.com/office/drawing/2014/main" id="{CAA7EC1B-BB77-4E76-BEC3-33CC3C3EA893}"/>
              </a:ext>
            </a:extLst>
          </p:cNvPr>
          <p:cNvSpPr txBox="1"/>
          <p:nvPr/>
        </p:nvSpPr>
        <p:spPr>
          <a:xfrm>
            <a:off x="315394" y="6311900"/>
            <a:ext cx="5049652" cy="369332"/>
          </a:xfrm>
          <a:prstGeom prst="rect">
            <a:avLst/>
          </a:prstGeom>
          <a:noFill/>
        </p:spPr>
        <p:txBody>
          <a:bodyPr wrap="none" rtlCol="0">
            <a:spAutoFit/>
          </a:bodyPr>
          <a:lstStyle/>
          <a:p>
            <a:r>
              <a:rPr lang="en-US" b="1" i="1" dirty="0"/>
              <a:t>Ground Radio to TA2 - Uplink RFNM Traffic: 32Kb/s</a:t>
            </a:r>
          </a:p>
        </p:txBody>
      </p:sp>
      <p:sp>
        <p:nvSpPr>
          <p:cNvPr id="5" name="TextBox 4">
            <a:extLst>
              <a:ext uri="{FF2B5EF4-FFF2-40B4-BE49-F238E27FC236}">
                <a16:creationId xmlns:a16="http://schemas.microsoft.com/office/drawing/2014/main" id="{F7E5F793-0020-4116-8D66-1809248BF37B}"/>
              </a:ext>
            </a:extLst>
          </p:cNvPr>
          <p:cNvSpPr txBox="1"/>
          <p:nvPr/>
        </p:nvSpPr>
        <p:spPr>
          <a:xfrm>
            <a:off x="6058326" y="6304326"/>
            <a:ext cx="5337167" cy="369332"/>
          </a:xfrm>
          <a:prstGeom prst="rect">
            <a:avLst/>
          </a:prstGeom>
          <a:noFill/>
        </p:spPr>
        <p:txBody>
          <a:bodyPr wrap="none" rtlCol="0">
            <a:spAutoFit/>
          </a:bodyPr>
          <a:lstStyle/>
          <a:p>
            <a:r>
              <a:rPr lang="en-US" b="1" i="1" dirty="0"/>
              <a:t>TA2 to Ground Radio - Downlink RFNM Traffic: 32Kb/s</a:t>
            </a:r>
          </a:p>
        </p:txBody>
      </p:sp>
      <p:sp>
        <p:nvSpPr>
          <p:cNvPr id="6" name="TextBox 5">
            <a:extLst>
              <a:ext uri="{FF2B5EF4-FFF2-40B4-BE49-F238E27FC236}">
                <a16:creationId xmlns:a16="http://schemas.microsoft.com/office/drawing/2014/main" id="{BD0FC013-4291-4CBD-857C-4B9022105228}"/>
              </a:ext>
            </a:extLst>
          </p:cNvPr>
          <p:cNvSpPr txBox="1"/>
          <p:nvPr/>
        </p:nvSpPr>
        <p:spPr>
          <a:xfrm>
            <a:off x="315394" y="1167468"/>
            <a:ext cx="2628579" cy="523220"/>
          </a:xfrm>
          <a:prstGeom prst="rect">
            <a:avLst/>
          </a:prstGeom>
          <a:noFill/>
        </p:spPr>
        <p:txBody>
          <a:bodyPr wrap="square" rtlCol="0">
            <a:spAutoFit/>
          </a:bodyPr>
          <a:lstStyle/>
          <a:p>
            <a:r>
              <a:rPr lang="en-US" sz="1400" b="1" i="1" dirty="0"/>
              <a:t>The rate in the </a:t>
            </a:r>
            <a:r>
              <a:rPr lang="en-US" sz="1400" b="1" i="1" dirty="0" err="1"/>
              <a:t>QueueConstruct</a:t>
            </a:r>
            <a:r>
              <a:rPr lang="en-US" sz="1400" b="1" i="1" dirty="0"/>
              <a:t> specifies the rate for that SLP</a:t>
            </a:r>
          </a:p>
        </p:txBody>
      </p:sp>
      <p:pic>
        <p:nvPicPr>
          <p:cNvPr id="16" name="Content Placeholder 15">
            <a:extLst>
              <a:ext uri="{FF2B5EF4-FFF2-40B4-BE49-F238E27FC236}">
                <a16:creationId xmlns:a16="http://schemas.microsoft.com/office/drawing/2014/main" id="{FE01CEAE-2914-4096-9A0E-5A14D7A3833C}"/>
              </a:ext>
            </a:extLst>
          </p:cNvPr>
          <p:cNvPicPr>
            <a:picLocks noGrp="1" noChangeAspect="1"/>
          </p:cNvPicPr>
          <p:nvPr>
            <p:ph idx="1"/>
          </p:nvPr>
        </p:nvPicPr>
        <p:blipFill>
          <a:blip r:embed="rId3"/>
          <a:stretch>
            <a:fillRect/>
          </a:stretch>
        </p:blipFill>
        <p:spPr>
          <a:xfrm>
            <a:off x="5957899" y="1939392"/>
            <a:ext cx="5988754" cy="4116230"/>
          </a:xfrm>
          <a:prstGeom prst="rect">
            <a:avLst/>
          </a:prstGeom>
        </p:spPr>
      </p:pic>
      <p:sp>
        <p:nvSpPr>
          <p:cNvPr id="19" name="Rectangle 18">
            <a:extLst>
              <a:ext uri="{FF2B5EF4-FFF2-40B4-BE49-F238E27FC236}">
                <a16:creationId xmlns:a16="http://schemas.microsoft.com/office/drawing/2014/main" id="{1D99018B-8F98-4469-97AF-8066CC88E18E}"/>
              </a:ext>
            </a:extLst>
          </p:cNvPr>
          <p:cNvSpPr/>
          <p:nvPr/>
        </p:nvSpPr>
        <p:spPr>
          <a:xfrm>
            <a:off x="6708017" y="2826710"/>
            <a:ext cx="2936945" cy="4377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5B708724-F630-44F8-8A33-726342B1C159}"/>
              </a:ext>
            </a:extLst>
          </p:cNvPr>
          <p:cNvPicPr>
            <a:picLocks noChangeAspect="1"/>
          </p:cNvPicPr>
          <p:nvPr/>
        </p:nvPicPr>
        <p:blipFill>
          <a:blip r:embed="rId4"/>
          <a:stretch>
            <a:fillRect/>
          </a:stretch>
        </p:blipFill>
        <p:spPr>
          <a:xfrm>
            <a:off x="211015" y="1710774"/>
            <a:ext cx="6020381" cy="4167512"/>
          </a:xfrm>
          <a:prstGeom prst="rect">
            <a:avLst/>
          </a:prstGeom>
        </p:spPr>
      </p:pic>
      <p:sp>
        <p:nvSpPr>
          <p:cNvPr id="22" name="Rectangle 21">
            <a:extLst>
              <a:ext uri="{FF2B5EF4-FFF2-40B4-BE49-F238E27FC236}">
                <a16:creationId xmlns:a16="http://schemas.microsoft.com/office/drawing/2014/main" id="{E5AA18D1-D0A7-4DA1-8DF5-1AF43BC6A8C1}"/>
              </a:ext>
            </a:extLst>
          </p:cNvPr>
          <p:cNvSpPr/>
          <p:nvPr/>
        </p:nvSpPr>
        <p:spPr>
          <a:xfrm>
            <a:off x="901597" y="2493031"/>
            <a:ext cx="2936945" cy="4452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0198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BF244-3A0B-4885-9642-3736AF57D3FB}"/>
              </a:ext>
            </a:extLst>
          </p:cNvPr>
          <p:cNvSpPr>
            <a:spLocks noGrp="1"/>
          </p:cNvSpPr>
          <p:nvPr>
            <p:ph type="title"/>
          </p:nvPr>
        </p:nvSpPr>
        <p:spPr/>
        <p:txBody>
          <a:bodyPr/>
          <a:lstStyle/>
          <a:p>
            <a:pPr algn="ctr"/>
            <a:r>
              <a:rPr lang="en-US" dirty="0"/>
              <a:t>Scenario #7 – Brief Description</a:t>
            </a:r>
          </a:p>
        </p:txBody>
      </p:sp>
      <p:sp>
        <p:nvSpPr>
          <p:cNvPr id="3" name="Content Placeholder 2">
            <a:extLst>
              <a:ext uri="{FF2B5EF4-FFF2-40B4-BE49-F238E27FC236}">
                <a16:creationId xmlns:a16="http://schemas.microsoft.com/office/drawing/2014/main" id="{5F570D05-78BB-4050-B5AF-BCB21B938499}"/>
              </a:ext>
            </a:extLst>
          </p:cNvPr>
          <p:cNvSpPr>
            <a:spLocks noGrp="1"/>
          </p:cNvSpPr>
          <p:nvPr>
            <p:ph sz="half" idx="1"/>
          </p:nvPr>
        </p:nvSpPr>
        <p:spPr>
          <a:xfrm>
            <a:off x="578224" y="1690688"/>
            <a:ext cx="5297475" cy="4562193"/>
          </a:xfrm>
        </p:spPr>
        <p:txBody>
          <a:bodyPr>
            <a:normAutofit lnSpcReduction="10000"/>
          </a:bodyPr>
          <a:lstStyle/>
          <a:p>
            <a:pPr marL="0" indent="0">
              <a:buNone/>
            </a:pPr>
            <a:r>
              <a:rPr lang="en-US" dirty="0"/>
              <a:t>This scenario describes a situation that involves two test articles initially sharing the same frequency for their missions. Suddenly TA1 is grounded and leaves the other aircraft (TA2) with more bandwidth for the next 30 minutes.</a:t>
            </a:r>
          </a:p>
          <a:p>
            <a:pPr marL="0" indent="0">
              <a:buNone/>
            </a:pPr>
            <a:r>
              <a:rPr lang="en-US" dirty="0"/>
              <a:t>The goal is for the airborne aircraft (TA2) to take advantage of the extra bandwidth to conduct more tests.</a:t>
            </a:r>
          </a:p>
        </p:txBody>
      </p:sp>
      <p:pic>
        <p:nvPicPr>
          <p:cNvPr id="4" name="Content Placeholder 3">
            <a:extLst>
              <a:ext uri="{FF2B5EF4-FFF2-40B4-BE49-F238E27FC236}">
                <a16:creationId xmlns:a16="http://schemas.microsoft.com/office/drawing/2014/main" id="{23D0393B-0FFA-4B19-88C2-BD4ED73EEEC5}"/>
              </a:ext>
            </a:extLst>
          </p:cNvPr>
          <p:cNvPicPr>
            <a:picLocks noGrp="1" noChangeAspect="1"/>
          </p:cNvPicPr>
          <p:nvPr>
            <p:ph sz="half" idx="2"/>
          </p:nvPr>
        </p:nvPicPr>
        <p:blipFill>
          <a:blip r:embed="rId3"/>
          <a:stretch>
            <a:fillRect/>
          </a:stretch>
        </p:blipFill>
        <p:spPr>
          <a:xfrm>
            <a:off x="7518400" y="1859889"/>
            <a:ext cx="2947875" cy="4392992"/>
          </a:xfrm>
          <a:prstGeom prst="rect">
            <a:avLst/>
          </a:prstGeom>
        </p:spPr>
      </p:pic>
    </p:spTree>
    <p:extLst>
      <p:ext uri="{BB962C8B-B14F-4D97-AF65-F5344CB8AC3E}">
        <p14:creationId xmlns:p14="http://schemas.microsoft.com/office/powerpoint/2010/main" val="694930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a:extLst>
              <a:ext uri="{FF2B5EF4-FFF2-40B4-BE49-F238E27FC236}">
                <a16:creationId xmlns:a16="http://schemas.microsoft.com/office/drawing/2014/main" id="{F6DC6110-3AD9-436B-899A-D9AABF9CE855}"/>
              </a:ext>
            </a:extLst>
          </p:cNvPr>
          <p:cNvPicPr>
            <a:picLocks noGrp="1" noChangeAspect="1"/>
          </p:cNvPicPr>
          <p:nvPr>
            <p:ph idx="1"/>
          </p:nvPr>
        </p:nvPicPr>
        <p:blipFill>
          <a:blip r:embed="rId2"/>
          <a:stretch>
            <a:fillRect/>
          </a:stretch>
        </p:blipFill>
        <p:spPr>
          <a:xfrm>
            <a:off x="2590801" y="1483747"/>
            <a:ext cx="6534400" cy="4693216"/>
          </a:xfrm>
          <a:prstGeom prst="rect">
            <a:avLst/>
          </a:prstGeom>
        </p:spPr>
      </p:pic>
      <p:sp>
        <p:nvSpPr>
          <p:cNvPr id="2" name="Title 1">
            <a:extLst>
              <a:ext uri="{FF2B5EF4-FFF2-40B4-BE49-F238E27FC236}">
                <a16:creationId xmlns:a16="http://schemas.microsoft.com/office/drawing/2014/main" id="{B0302ECF-075A-4FA7-BD48-0C36D1BA4425}"/>
              </a:ext>
            </a:extLst>
          </p:cNvPr>
          <p:cNvSpPr>
            <a:spLocks noGrp="1"/>
          </p:cNvSpPr>
          <p:nvPr>
            <p:ph type="title"/>
          </p:nvPr>
        </p:nvSpPr>
        <p:spPr/>
        <p:txBody>
          <a:bodyPr/>
          <a:lstStyle/>
          <a:p>
            <a:pPr algn="ctr"/>
            <a:r>
              <a:rPr lang="en-US" dirty="0"/>
              <a:t>GR/TA1 Assured Capacity</a:t>
            </a:r>
          </a:p>
        </p:txBody>
      </p:sp>
      <p:sp>
        <p:nvSpPr>
          <p:cNvPr id="10" name="Rectangle 9">
            <a:extLst>
              <a:ext uri="{FF2B5EF4-FFF2-40B4-BE49-F238E27FC236}">
                <a16:creationId xmlns:a16="http://schemas.microsoft.com/office/drawing/2014/main" id="{BFF93EAD-2FAF-47AE-AA6E-5CFF4A7AA0F1}"/>
              </a:ext>
            </a:extLst>
          </p:cNvPr>
          <p:cNvSpPr/>
          <p:nvPr/>
        </p:nvSpPr>
        <p:spPr>
          <a:xfrm>
            <a:off x="2923613" y="2495551"/>
            <a:ext cx="2936945" cy="1066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1D1958F-D04A-492D-A5EF-30FBB591BDBC}"/>
              </a:ext>
            </a:extLst>
          </p:cNvPr>
          <p:cNvSpPr/>
          <p:nvPr/>
        </p:nvSpPr>
        <p:spPr>
          <a:xfrm>
            <a:off x="2923613" y="4876800"/>
            <a:ext cx="2936945" cy="103822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8EC1EFC-8993-43EB-B808-EBE36A63A662}"/>
              </a:ext>
            </a:extLst>
          </p:cNvPr>
          <p:cNvSpPr txBox="1"/>
          <p:nvPr/>
        </p:nvSpPr>
        <p:spPr>
          <a:xfrm>
            <a:off x="6505575" y="2139960"/>
            <a:ext cx="4848225" cy="646331"/>
          </a:xfrm>
          <a:prstGeom prst="rect">
            <a:avLst/>
          </a:prstGeom>
          <a:noFill/>
        </p:spPr>
        <p:txBody>
          <a:bodyPr wrap="square" rtlCol="0">
            <a:spAutoFit/>
          </a:bodyPr>
          <a:lstStyle/>
          <a:p>
            <a:r>
              <a:rPr lang="en-US" b="1" i="1" dirty="0" err="1"/>
              <a:t>LinkManagementMinCapacity</a:t>
            </a:r>
            <a:r>
              <a:rPr lang="en-US" dirty="0"/>
              <a:t> is the sum of the critical data (Safety, Voice and RFNMs)</a:t>
            </a:r>
          </a:p>
        </p:txBody>
      </p:sp>
      <p:sp>
        <p:nvSpPr>
          <p:cNvPr id="13" name="TextBox 12">
            <a:extLst>
              <a:ext uri="{FF2B5EF4-FFF2-40B4-BE49-F238E27FC236}">
                <a16:creationId xmlns:a16="http://schemas.microsoft.com/office/drawing/2014/main" id="{2078D5E0-D88D-42AF-9EF8-8E82A4D4963D}"/>
              </a:ext>
            </a:extLst>
          </p:cNvPr>
          <p:cNvSpPr txBox="1"/>
          <p:nvPr/>
        </p:nvSpPr>
        <p:spPr>
          <a:xfrm>
            <a:off x="6505575" y="2960578"/>
            <a:ext cx="4848225" cy="646331"/>
          </a:xfrm>
          <a:prstGeom prst="rect">
            <a:avLst/>
          </a:prstGeom>
          <a:noFill/>
        </p:spPr>
        <p:txBody>
          <a:bodyPr wrap="square" rtlCol="0">
            <a:spAutoFit/>
          </a:bodyPr>
          <a:lstStyle/>
          <a:p>
            <a:r>
              <a:rPr lang="en-US" b="1" i="1" dirty="0" err="1"/>
              <a:t>AssuredCapacity</a:t>
            </a:r>
            <a:r>
              <a:rPr lang="en-US" dirty="0"/>
              <a:t> is amount of capacity required by the RF Link under nominal network load</a:t>
            </a:r>
          </a:p>
        </p:txBody>
      </p:sp>
    </p:spTree>
    <p:extLst>
      <p:ext uri="{BB962C8B-B14F-4D97-AF65-F5344CB8AC3E}">
        <p14:creationId xmlns:p14="http://schemas.microsoft.com/office/powerpoint/2010/main" val="4072581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a:extLst>
              <a:ext uri="{FF2B5EF4-FFF2-40B4-BE49-F238E27FC236}">
                <a16:creationId xmlns:a16="http://schemas.microsoft.com/office/drawing/2014/main" id="{F89D6080-91A7-4858-B753-72FBF6B90D9A}"/>
              </a:ext>
            </a:extLst>
          </p:cNvPr>
          <p:cNvPicPr>
            <a:picLocks noGrp="1" noChangeAspect="1"/>
          </p:cNvPicPr>
          <p:nvPr>
            <p:ph idx="1"/>
          </p:nvPr>
        </p:nvPicPr>
        <p:blipFill>
          <a:blip r:embed="rId3"/>
          <a:stretch>
            <a:fillRect/>
          </a:stretch>
        </p:blipFill>
        <p:spPr>
          <a:xfrm>
            <a:off x="2552700" y="1497413"/>
            <a:ext cx="6622140" cy="4679550"/>
          </a:xfrm>
          <a:prstGeom prst="rect">
            <a:avLst/>
          </a:prstGeom>
        </p:spPr>
      </p:pic>
      <p:sp>
        <p:nvSpPr>
          <p:cNvPr id="2" name="Title 1">
            <a:extLst>
              <a:ext uri="{FF2B5EF4-FFF2-40B4-BE49-F238E27FC236}">
                <a16:creationId xmlns:a16="http://schemas.microsoft.com/office/drawing/2014/main" id="{33834510-F033-43AC-9CE2-A6F1BD7AEEC3}"/>
              </a:ext>
            </a:extLst>
          </p:cNvPr>
          <p:cNvSpPr>
            <a:spLocks noGrp="1"/>
          </p:cNvSpPr>
          <p:nvPr>
            <p:ph type="title"/>
          </p:nvPr>
        </p:nvSpPr>
        <p:spPr/>
        <p:txBody>
          <a:bodyPr/>
          <a:lstStyle/>
          <a:p>
            <a:pPr algn="ctr"/>
            <a:r>
              <a:rPr lang="en-US" dirty="0"/>
              <a:t>GR/TA2 Assured Capacity</a:t>
            </a:r>
          </a:p>
        </p:txBody>
      </p:sp>
      <p:sp>
        <p:nvSpPr>
          <p:cNvPr id="10" name="Rectangle 9">
            <a:extLst>
              <a:ext uri="{FF2B5EF4-FFF2-40B4-BE49-F238E27FC236}">
                <a16:creationId xmlns:a16="http://schemas.microsoft.com/office/drawing/2014/main" id="{DA1C5889-E76A-4F26-9968-FC1C3E0D4E82}"/>
              </a:ext>
            </a:extLst>
          </p:cNvPr>
          <p:cNvSpPr/>
          <p:nvPr/>
        </p:nvSpPr>
        <p:spPr>
          <a:xfrm>
            <a:off x="2710565" y="2499323"/>
            <a:ext cx="2936945" cy="11256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DCA8A71-FAD7-4725-B554-4E2902D9FAEB}"/>
              </a:ext>
            </a:extLst>
          </p:cNvPr>
          <p:cNvSpPr/>
          <p:nvPr/>
        </p:nvSpPr>
        <p:spPr>
          <a:xfrm>
            <a:off x="2710565" y="4863339"/>
            <a:ext cx="2936945" cy="11023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3C1DF0A-C11C-4614-AEAD-EC7ED727310F}"/>
              </a:ext>
            </a:extLst>
          </p:cNvPr>
          <p:cNvSpPr txBox="1"/>
          <p:nvPr/>
        </p:nvSpPr>
        <p:spPr>
          <a:xfrm>
            <a:off x="6849704" y="2552897"/>
            <a:ext cx="4848225" cy="646331"/>
          </a:xfrm>
          <a:prstGeom prst="rect">
            <a:avLst/>
          </a:prstGeom>
          <a:noFill/>
        </p:spPr>
        <p:txBody>
          <a:bodyPr wrap="square" rtlCol="0">
            <a:spAutoFit/>
          </a:bodyPr>
          <a:lstStyle/>
          <a:p>
            <a:r>
              <a:rPr lang="en-US" b="1" i="1" dirty="0" err="1"/>
              <a:t>LinkManagementMinCapacity</a:t>
            </a:r>
            <a:r>
              <a:rPr lang="en-US" dirty="0"/>
              <a:t> is the sum of the critical data (Safety, Voice and RFNMs)</a:t>
            </a:r>
          </a:p>
        </p:txBody>
      </p:sp>
      <p:sp>
        <p:nvSpPr>
          <p:cNvPr id="13" name="TextBox 12">
            <a:extLst>
              <a:ext uri="{FF2B5EF4-FFF2-40B4-BE49-F238E27FC236}">
                <a16:creationId xmlns:a16="http://schemas.microsoft.com/office/drawing/2014/main" id="{1CB1580E-6E6F-41D6-87CB-C66B9757EC2B}"/>
              </a:ext>
            </a:extLst>
          </p:cNvPr>
          <p:cNvSpPr txBox="1"/>
          <p:nvPr/>
        </p:nvSpPr>
        <p:spPr>
          <a:xfrm>
            <a:off x="6849704" y="3373515"/>
            <a:ext cx="4848225" cy="646331"/>
          </a:xfrm>
          <a:prstGeom prst="rect">
            <a:avLst/>
          </a:prstGeom>
          <a:noFill/>
        </p:spPr>
        <p:txBody>
          <a:bodyPr wrap="square" rtlCol="0">
            <a:spAutoFit/>
          </a:bodyPr>
          <a:lstStyle/>
          <a:p>
            <a:r>
              <a:rPr lang="en-US" b="1" i="1" dirty="0" err="1"/>
              <a:t>AssuredCapacity</a:t>
            </a:r>
            <a:r>
              <a:rPr lang="en-US" dirty="0"/>
              <a:t> is amount of capacity required by the RF Link under nominal network load</a:t>
            </a:r>
          </a:p>
        </p:txBody>
      </p:sp>
    </p:spTree>
    <p:extLst>
      <p:ext uri="{BB962C8B-B14F-4D97-AF65-F5344CB8AC3E}">
        <p14:creationId xmlns:p14="http://schemas.microsoft.com/office/powerpoint/2010/main" val="357206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C9E1F-485C-4647-A5DD-1C650B38A7DD}"/>
              </a:ext>
            </a:extLst>
          </p:cNvPr>
          <p:cNvSpPr>
            <a:spLocks noGrp="1"/>
          </p:cNvSpPr>
          <p:nvPr>
            <p:ph type="title"/>
          </p:nvPr>
        </p:nvSpPr>
        <p:spPr/>
        <p:txBody>
          <a:bodyPr/>
          <a:lstStyle/>
          <a:p>
            <a:pPr algn="ctr"/>
            <a:r>
              <a:rPr lang="en-US" dirty="0"/>
              <a:t>Radio Link Description in MDL</a:t>
            </a:r>
          </a:p>
        </p:txBody>
      </p:sp>
      <p:sp>
        <p:nvSpPr>
          <p:cNvPr id="6" name="TextBox 5">
            <a:extLst>
              <a:ext uri="{FF2B5EF4-FFF2-40B4-BE49-F238E27FC236}">
                <a16:creationId xmlns:a16="http://schemas.microsoft.com/office/drawing/2014/main" id="{453FAD22-79B7-4415-A753-DF59EEF99199}"/>
              </a:ext>
            </a:extLst>
          </p:cNvPr>
          <p:cNvSpPr txBox="1"/>
          <p:nvPr/>
        </p:nvSpPr>
        <p:spPr>
          <a:xfrm>
            <a:off x="4678741" y="1994844"/>
            <a:ext cx="5499569" cy="646331"/>
          </a:xfrm>
          <a:prstGeom prst="rect">
            <a:avLst/>
          </a:prstGeom>
          <a:noFill/>
          <a:ln w="41275">
            <a:noFill/>
          </a:ln>
        </p:spPr>
        <p:txBody>
          <a:bodyPr wrap="square" rtlCol="0">
            <a:spAutoFit/>
          </a:bodyPr>
          <a:lstStyle/>
          <a:p>
            <a:r>
              <a:rPr lang="en-US" dirty="0"/>
              <a:t>Describes the one way downlink radio link connection between the TA1 radio and the Ground Radio </a:t>
            </a:r>
          </a:p>
        </p:txBody>
      </p:sp>
      <p:sp>
        <p:nvSpPr>
          <p:cNvPr id="7" name="TextBox 6">
            <a:extLst>
              <a:ext uri="{FF2B5EF4-FFF2-40B4-BE49-F238E27FC236}">
                <a16:creationId xmlns:a16="http://schemas.microsoft.com/office/drawing/2014/main" id="{BD37E9E1-15AE-469E-9EC9-E2BE0055294F}"/>
              </a:ext>
            </a:extLst>
          </p:cNvPr>
          <p:cNvSpPr txBox="1"/>
          <p:nvPr/>
        </p:nvSpPr>
        <p:spPr>
          <a:xfrm>
            <a:off x="4774131" y="3277384"/>
            <a:ext cx="4932490" cy="646331"/>
          </a:xfrm>
          <a:prstGeom prst="rect">
            <a:avLst/>
          </a:prstGeom>
          <a:noFill/>
        </p:spPr>
        <p:txBody>
          <a:bodyPr wrap="square" rtlCol="0">
            <a:spAutoFit/>
          </a:bodyPr>
          <a:lstStyle/>
          <a:p>
            <a:r>
              <a:rPr lang="en-US" dirty="0"/>
              <a:t>Describes the one way uplink radio link connection between the Ground Radio and TA1</a:t>
            </a:r>
          </a:p>
        </p:txBody>
      </p:sp>
      <p:sp>
        <p:nvSpPr>
          <p:cNvPr id="8" name="TextBox 7">
            <a:extLst>
              <a:ext uri="{FF2B5EF4-FFF2-40B4-BE49-F238E27FC236}">
                <a16:creationId xmlns:a16="http://schemas.microsoft.com/office/drawing/2014/main" id="{8A55D3EC-1E99-41FF-9B81-350664E130F8}"/>
              </a:ext>
            </a:extLst>
          </p:cNvPr>
          <p:cNvSpPr txBox="1"/>
          <p:nvPr/>
        </p:nvSpPr>
        <p:spPr>
          <a:xfrm>
            <a:off x="4774131" y="4570679"/>
            <a:ext cx="4932490" cy="646331"/>
          </a:xfrm>
          <a:prstGeom prst="rect">
            <a:avLst/>
          </a:prstGeom>
          <a:noFill/>
        </p:spPr>
        <p:txBody>
          <a:bodyPr wrap="square" rtlCol="0">
            <a:spAutoFit/>
          </a:bodyPr>
          <a:lstStyle/>
          <a:p>
            <a:r>
              <a:rPr lang="en-US" dirty="0"/>
              <a:t>Describes the one way downlink radio link connection between the TA2 to the Ground Radio</a:t>
            </a:r>
          </a:p>
        </p:txBody>
      </p:sp>
      <p:sp>
        <p:nvSpPr>
          <p:cNvPr id="9" name="TextBox 8">
            <a:extLst>
              <a:ext uri="{FF2B5EF4-FFF2-40B4-BE49-F238E27FC236}">
                <a16:creationId xmlns:a16="http://schemas.microsoft.com/office/drawing/2014/main" id="{908DDC6B-58DE-410B-8C6D-C4985295BACF}"/>
              </a:ext>
            </a:extLst>
          </p:cNvPr>
          <p:cNvSpPr txBox="1"/>
          <p:nvPr/>
        </p:nvSpPr>
        <p:spPr>
          <a:xfrm>
            <a:off x="4774131" y="5724604"/>
            <a:ext cx="4932490" cy="646331"/>
          </a:xfrm>
          <a:prstGeom prst="rect">
            <a:avLst/>
          </a:prstGeom>
          <a:noFill/>
        </p:spPr>
        <p:txBody>
          <a:bodyPr wrap="square" rtlCol="0">
            <a:spAutoFit/>
          </a:bodyPr>
          <a:lstStyle/>
          <a:p>
            <a:r>
              <a:rPr lang="en-US" dirty="0"/>
              <a:t>Describes the one way uplink radio link connection between the Ground Radio and TA2</a:t>
            </a:r>
          </a:p>
        </p:txBody>
      </p:sp>
      <p:sp>
        <p:nvSpPr>
          <p:cNvPr id="10" name="Right Brace 9">
            <a:extLst>
              <a:ext uri="{FF2B5EF4-FFF2-40B4-BE49-F238E27FC236}">
                <a16:creationId xmlns:a16="http://schemas.microsoft.com/office/drawing/2014/main" id="{6F031E8A-27FE-4C64-9645-B2B0CACC64E4}"/>
              </a:ext>
            </a:extLst>
          </p:cNvPr>
          <p:cNvSpPr/>
          <p:nvPr/>
        </p:nvSpPr>
        <p:spPr>
          <a:xfrm>
            <a:off x="4162928" y="4263684"/>
            <a:ext cx="423512" cy="1135598"/>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FDF04C07-5B46-4346-82B9-59CDC74FACD8}"/>
              </a:ext>
            </a:extLst>
          </p:cNvPr>
          <p:cNvSpPr/>
          <p:nvPr/>
        </p:nvSpPr>
        <p:spPr>
          <a:xfrm>
            <a:off x="4167739" y="3016251"/>
            <a:ext cx="423512" cy="1195763"/>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a:extLst>
              <a:ext uri="{FF2B5EF4-FFF2-40B4-BE49-F238E27FC236}">
                <a16:creationId xmlns:a16="http://schemas.microsoft.com/office/drawing/2014/main" id="{33DA783A-4BA7-40D8-93BA-9C4B0CD4617E}"/>
              </a:ext>
            </a:extLst>
          </p:cNvPr>
          <p:cNvSpPr/>
          <p:nvPr/>
        </p:nvSpPr>
        <p:spPr>
          <a:xfrm>
            <a:off x="4162928" y="5470202"/>
            <a:ext cx="465223" cy="1256260"/>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a:extLst>
              <a:ext uri="{FF2B5EF4-FFF2-40B4-BE49-F238E27FC236}">
                <a16:creationId xmlns:a16="http://schemas.microsoft.com/office/drawing/2014/main" id="{129D0E28-F967-4DC6-93FC-86404EF21D0F}"/>
              </a:ext>
            </a:extLst>
          </p:cNvPr>
          <p:cNvSpPr/>
          <p:nvPr/>
        </p:nvSpPr>
        <p:spPr>
          <a:xfrm>
            <a:off x="4167739" y="1714165"/>
            <a:ext cx="423512" cy="1183041"/>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4" name="Content Placeholder 13">
            <a:extLst>
              <a:ext uri="{FF2B5EF4-FFF2-40B4-BE49-F238E27FC236}">
                <a16:creationId xmlns:a16="http://schemas.microsoft.com/office/drawing/2014/main" id="{E756AEF7-BF6E-463A-B6B0-B20FDDD84205}"/>
              </a:ext>
            </a:extLst>
          </p:cNvPr>
          <p:cNvPicPr>
            <a:picLocks noGrp="1" noChangeAspect="1"/>
          </p:cNvPicPr>
          <p:nvPr>
            <p:ph idx="1"/>
          </p:nvPr>
        </p:nvPicPr>
        <p:blipFill>
          <a:blip r:embed="rId3"/>
          <a:stretch>
            <a:fillRect/>
          </a:stretch>
        </p:blipFill>
        <p:spPr>
          <a:xfrm>
            <a:off x="322995" y="1849883"/>
            <a:ext cx="3796188" cy="4724262"/>
          </a:xfrm>
          <a:prstGeom prst="rect">
            <a:avLst/>
          </a:prstGeom>
        </p:spPr>
      </p:pic>
    </p:spTree>
    <p:extLst>
      <p:ext uri="{BB962C8B-B14F-4D97-AF65-F5344CB8AC3E}">
        <p14:creationId xmlns:p14="http://schemas.microsoft.com/office/powerpoint/2010/main" val="669239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8324C86F-6E9B-4CD9-AA4C-D38BE9C18AA3}"/>
              </a:ext>
            </a:extLst>
          </p:cNvPr>
          <p:cNvPicPr>
            <a:picLocks noChangeAspect="1"/>
          </p:cNvPicPr>
          <p:nvPr/>
        </p:nvPicPr>
        <p:blipFill>
          <a:blip r:embed="rId3"/>
          <a:stretch>
            <a:fillRect/>
          </a:stretch>
        </p:blipFill>
        <p:spPr>
          <a:xfrm>
            <a:off x="453019" y="4488120"/>
            <a:ext cx="8174424" cy="1568312"/>
          </a:xfrm>
          <a:prstGeom prst="rect">
            <a:avLst/>
          </a:prstGeom>
        </p:spPr>
      </p:pic>
      <p:sp>
        <p:nvSpPr>
          <p:cNvPr id="2" name="Title 1">
            <a:extLst>
              <a:ext uri="{FF2B5EF4-FFF2-40B4-BE49-F238E27FC236}">
                <a16:creationId xmlns:a16="http://schemas.microsoft.com/office/drawing/2014/main" id="{C84C3263-39B7-40A6-8009-48643D5F4FFF}"/>
              </a:ext>
            </a:extLst>
          </p:cNvPr>
          <p:cNvSpPr>
            <a:spLocks noGrp="1"/>
          </p:cNvSpPr>
          <p:nvPr>
            <p:ph type="title"/>
          </p:nvPr>
        </p:nvSpPr>
        <p:spPr/>
        <p:txBody>
          <a:bodyPr/>
          <a:lstStyle/>
          <a:p>
            <a:r>
              <a:rPr lang="en-US" dirty="0"/>
              <a:t>Elements Used to Configure the Link Manager </a:t>
            </a:r>
          </a:p>
        </p:txBody>
      </p:sp>
      <p:sp>
        <p:nvSpPr>
          <p:cNvPr id="5" name="TextBox 4">
            <a:extLst>
              <a:ext uri="{FF2B5EF4-FFF2-40B4-BE49-F238E27FC236}">
                <a16:creationId xmlns:a16="http://schemas.microsoft.com/office/drawing/2014/main" id="{D58E455C-6115-4312-AADE-D60CF9082021}"/>
              </a:ext>
            </a:extLst>
          </p:cNvPr>
          <p:cNvSpPr txBox="1"/>
          <p:nvPr/>
        </p:nvSpPr>
        <p:spPr>
          <a:xfrm>
            <a:off x="3003082" y="5986914"/>
            <a:ext cx="8504636" cy="369332"/>
          </a:xfrm>
          <a:prstGeom prst="rect">
            <a:avLst/>
          </a:prstGeom>
          <a:noFill/>
        </p:spPr>
        <p:txBody>
          <a:bodyPr wrap="none" rtlCol="0">
            <a:spAutoFit/>
          </a:bodyPr>
          <a:lstStyle/>
          <a:p>
            <a:r>
              <a:rPr lang="en-US" i="1" dirty="0"/>
              <a:t>Note: No need for a </a:t>
            </a:r>
            <a:r>
              <a:rPr lang="en-US" i="1" dirty="0" err="1"/>
              <a:t>TransmissionSchedule</a:t>
            </a:r>
            <a:r>
              <a:rPr lang="en-US" i="1" dirty="0"/>
              <a:t> in this case since we have a dynamic schedule</a:t>
            </a:r>
          </a:p>
        </p:txBody>
      </p:sp>
      <p:pic>
        <p:nvPicPr>
          <p:cNvPr id="12" name="Content Placeholder 11">
            <a:extLst>
              <a:ext uri="{FF2B5EF4-FFF2-40B4-BE49-F238E27FC236}">
                <a16:creationId xmlns:a16="http://schemas.microsoft.com/office/drawing/2014/main" id="{5A7DC926-1183-43E3-8791-2F7FF442581A}"/>
              </a:ext>
            </a:extLst>
          </p:cNvPr>
          <p:cNvPicPr>
            <a:picLocks noGrp="1" noChangeAspect="1"/>
          </p:cNvPicPr>
          <p:nvPr>
            <p:ph idx="1"/>
          </p:nvPr>
        </p:nvPicPr>
        <p:blipFill>
          <a:blip r:embed="rId4"/>
          <a:stretch>
            <a:fillRect/>
          </a:stretch>
        </p:blipFill>
        <p:spPr>
          <a:xfrm>
            <a:off x="838201" y="1605873"/>
            <a:ext cx="6199144" cy="1985873"/>
          </a:xfrm>
          <a:prstGeom prst="rect">
            <a:avLst/>
          </a:prstGeom>
        </p:spPr>
      </p:pic>
      <p:sp>
        <p:nvSpPr>
          <p:cNvPr id="13" name="Rectangle 12">
            <a:extLst>
              <a:ext uri="{FF2B5EF4-FFF2-40B4-BE49-F238E27FC236}">
                <a16:creationId xmlns:a16="http://schemas.microsoft.com/office/drawing/2014/main" id="{1C00E4D9-9007-47D3-AA92-A520BBFEB818}"/>
              </a:ext>
            </a:extLst>
          </p:cNvPr>
          <p:cNvSpPr/>
          <p:nvPr/>
        </p:nvSpPr>
        <p:spPr>
          <a:xfrm>
            <a:off x="1143383" y="2705100"/>
            <a:ext cx="5181218" cy="47625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3F240E9-5EF6-4748-8BB0-2CC17494BB7A}"/>
              </a:ext>
            </a:extLst>
          </p:cNvPr>
          <p:cNvSpPr txBox="1"/>
          <p:nvPr/>
        </p:nvSpPr>
        <p:spPr>
          <a:xfrm>
            <a:off x="6610350" y="2179796"/>
            <a:ext cx="5404353" cy="3416320"/>
          </a:xfrm>
          <a:prstGeom prst="rect">
            <a:avLst/>
          </a:prstGeom>
          <a:noFill/>
        </p:spPr>
        <p:txBody>
          <a:bodyPr wrap="square" rtlCol="0">
            <a:spAutoFit/>
          </a:bodyPr>
          <a:lstStyle/>
          <a:p>
            <a:r>
              <a:rPr lang="en-US" b="1" i="1" dirty="0" err="1"/>
              <a:t>LinkManagerHeartbeatTimeout</a:t>
            </a:r>
            <a:r>
              <a:rPr lang="en-US" dirty="0"/>
              <a:t>  The timeout in Epochs to be applied to a Radio that allow it to continue transmitting</a:t>
            </a:r>
          </a:p>
          <a:p>
            <a:endParaRPr lang="en-US" dirty="0">
              <a:sym typeface="Wingdings" panose="05000000000000000000" pitchFamily="2" charset="2"/>
            </a:endParaRPr>
          </a:p>
          <a:p>
            <a:r>
              <a:rPr lang="en-US" dirty="0">
                <a:sym typeface="Wingdings" panose="05000000000000000000" pitchFamily="2" charset="2"/>
              </a:rPr>
              <a:t>This is how </a:t>
            </a:r>
            <a:r>
              <a:rPr lang="en-US" b="1" i="1" dirty="0" err="1">
                <a:sym typeface="Wingdings" panose="05000000000000000000" pitchFamily="2" charset="2"/>
              </a:rPr>
              <a:t>LinkManagerHeartbeatTimeout</a:t>
            </a:r>
            <a:r>
              <a:rPr lang="en-US" dirty="0">
                <a:sym typeface="Wingdings" panose="05000000000000000000" pitchFamily="2" charset="2"/>
              </a:rPr>
              <a:t> is calculated -- </a:t>
            </a:r>
            <a:r>
              <a:rPr lang="en-US" dirty="0" err="1">
                <a:sym typeface="Wingdings" panose="05000000000000000000" pitchFamily="2" charset="2"/>
              </a:rPr>
              <a:t>EpochSize</a:t>
            </a:r>
            <a:r>
              <a:rPr lang="en-US" dirty="0">
                <a:sym typeface="Wingdings" panose="05000000000000000000" pitchFamily="2" charset="2"/>
              </a:rPr>
              <a:t> is 100 </a:t>
            </a:r>
          </a:p>
          <a:p>
            <a:r>
              <a:rPr lang="en-US" dirty="0">
                <a:sym typeface="Wingdings" panose="05000000000000000000" pitchFamily="2" charset="2"/>
              </a:rPr>
              <a:t>~5min  300 sec * (1000sec/</a:t>
            </a:r>
            <a:r>
              <a:rPr lang="en-US" dirty="0" err="1">
                <a:sym typeface="Wingdings" panose="05000000000000000000" pitchFamily="2" charset="2"/>
              </a:rPr>
              <a:t>EpochSize</a:t>
            </a:r>
            <a:r>
              <a:rPr lang="en-US" dirty="0">
                <a:sym typeface="Wingdings" panose="05000000000000000000" pitchFamily="2" charset="2"/>
              </a:rPr>
              <a:t>) = 300 * 10 = 3000 Epochs</a:t>
            </a:r>
          </a:p>
          <a:p>
            <a:endParaRPr lang="en-US" dirty="0">
              <a:sym typeface="Wingdings" panose="05000000000000000000" pitchFamily="2" charset="2"/>
            </a:endParaRPr>
          </a:p>
          <a:p>
            <a:endParaRPr lang="en-US" dirty="0">
              <a:sym typeface="Wingdings" panose="05000000000000000000" pitchFamily="2" charset="2"/>
            </a:endParaRPr>
          </a:p>
          <a:p>
            <a:r>
              <a:rPr lang="en-US" dirty="0" err="1">
                <a:sym typeface="Wingdings" panose="05000000000000000000" pitchFamily="2" charset="2"/>
              </a:rPr>
              <a:t>LinkManagerTxOpTimeout</a:t>
            </a:r>
            <a:r>
              <a:rPr lang="en-US" dirty="0">
                <a:sym typeface="Wingdings" panose="05000000000000000000" pitchFamily="2" charset="2"/>
              </a:rPr>
              <a:t>: 2 sec * (1000sec/</a:t>
            </a:r>
            <a:r>
              <a:rPr lang="en-US" dirty="0" err="1">
                <a:sym typeface="Wingdings" panose="05000000000000000000" pitchFamily="2" charset="2"/>
              </a:rPr>
              <a:t>EpochSize</a:t>
            </a:r>
            <a:r>
              <a:rPr lang="en-US" dirty="0">
                <a:sym typeface="Wingdings" panose="05000000000000000000" pitchFamily="2" charset="2"/>
              </a:rPr>
              <a:t>) = 2 * 10 = 20 Epochs</a:t>
            </a:r>
          </a:p>
        </p:txBody>
      </p:sp>
      <p:sp>
        <p:nvSpPr>
          <p:cNvPr id="16" name="Rectangle 15">
            <a:extLst>
              <a:ext uri="{FF2B5EF4-FFF2-40B4-BE49-F238E27FC236}">
                <a16:creationId xmlns:a16="http://schemas.microsoft.com/office/drawing/2014/main" id="{CB6C56F0-321F-4F6F-A8DA-049EB28E85CA}"/>
              </a:ext>
            </a:extLst>
          </p:cNvPr>
          <p:cNvSpPr/>
          <p:nvPr/>
        </p:nvSpPr>
        <p:spPr>
          <a:xfrm>
            <a:off x="682988" y="5439385"/>
            <a:ext cx="3857243" cy="1653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F85DE7D4-6DD3-47EB-825F-9CD384CF4BDC}"/>
              </a:ext>
            </a:extLst>
          </p:cNvPr>
          <p:cNvCxnSpPr/>
          <p:nvPr/>
        </p:nvCxnSpPr>
        <p:spPr>
          <a:xfrm flipH="1">
            <a:off x="2219325" y="3705225"/>
            <a:ext cx="4486275" cy="165735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071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B3677-FB85-4EB8-A1F1-9E119E4ECFA7}"/>
              </a:ext>
            </a:extLst>
          </p:cNvPr>
          <p:cNvSpPr>
            <a:spLocks noGrp="1"/>
          </p:cNvSpPr>
          <p:nvPr>
            <p:ph type="title"/>
          </p:nvPr>
        </p:nvSpPr>
        <p:spPr/>
        <p:txBody>
          <a:bodyPr/>
          <a:lstStyle/>
          <a:p>
            <a:pPr algn="ctr"/>
            <a:r>
              <a:rPr lang="en-US" dirty="0"/>
              <a:t>Network Description in MDL</a:t>
            </a:r>
          </a:p>
        </p:txBody>
      </p:sp>
      <p:pic>
        <p:nvPicPr>
          <p:cNvPr id="4" name="Content Placeholder 3">
            <a:extLst>
              <a:ext uri="{FF2B5EF4-FFF2-40B4-BE49-F238E27FC236}">
                <a16:creationId xmlns:a16="http://schemas.microsoft.com/office/drawing/2014/main" id="{4263E6FE-555F-48B2-AE72-E5FF57FA4E79}"/>
              </a:ext>
            </a:extLst>
          </p:cNvPr>
          <p:cNvPicPr>
            <a:picLocks noGrp="1" noChangeAspect="1"/>
          </p:cNvPicPr>
          <p:nvPr>
            <p:ph idx="1"/>
          </p:nvPr>
        </p:nvPicPr>
        <p:blipFill>
          <a:blip r:embed="rId2"/>
          <a:stretch>
            <a:fillRect/>
          </a:stretch>
        </p:blipFill>
        <p:spPr>
          <a:xfrm>
            <a:off x="838200" y="1690688"/>
            <a:ext cx="5638470" cy="4351338"/>
          </a:xfrm>
          <a:prstGeom prst="rect">
            <a:avLst/>
          </a:prstGeom>
        </p:spPr>
      </p:pic>
      <p:sp>
        <p:nvSpPr>
          <p:cNvPr id="5" name="Rectangle 4">
            <a:extLst>
              <a:ext uri="{FF2B5EF4-FFF2-40B4-BE49-F238E27FC236}">
                <a16:creationId xmlns:a16="http://schemas.microsoft.com/office/drawing/2014/main" id="{698A846A-6457-41F5-9623-7039021C57BA}"/>
              </a:ext>
            </a:extLst>
          </p:cNvPr>
          <p:cNvSpPr/>
          <p:nvPr/>
        </p:nvSpPr>
        <p:spPr>
          <a:xfrm>
            <a:off x="1424540" y="1979797"/>
            <a:ext cx="5120640" cy="11772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8F75F4A-085A-4A37-8ABF-B16D5A549818}"/>
              </a:ext>
            </a:extLst>
          </p:cNvPr>
          <p:cNvSpPr txBox="1"/>
          <p:nvPr/>
        </p:nvSpPr>
        <p:spPr>
          <a:xfrm>
            <a:off x="6958265" y="1787292"/>
            <a:ext cx="3677651" cy="923330"/>
          </a:xfrm>
          <a:prstGeom prst="rect">
            <a:avLst/>
          </a:prstGeom>
          <a:noFill/>
          <a:ln w="28575">
            <a:solidFill>
              <a:srgbClr val="FF0000"/>
            </a:solidFill>
          </a:ln>
        </p:spPr>
        <p:txBody>
          <a:bodyPr wrap="square" rtlCol="0">
            <a:spAutoFit/>
          </a:bodyPr>
          <a:lstStyle/>
          <a:p>
            <a:r>
              <a:rPr lang="en-US" dirty="0"/>
              <a:t>Description of TA1 network which includes a Radio component “TA1_RadioComponent1”</a:t>
            </a:r>
          </a:p>
        </p:txBody>
      </p:sp>
      <p:sp>
        <p:nvSpPr>
          <p:cNvPr id="7" name="Rectangle 6">
            <a:extLst>
              <a:ext uri="{FF2B5EF4-FFF2-40B4-BE49-F238E27FC236}">
                <a16:creationId xmlns:a16="http://schemas.microsoft.com/office/drawing/2014/main" id="{7EA8C763-472B-4477-9369-B5E5BF87A2E6}"/>
              </a:ext>
            </a:extLst>
          </p:cNvPr>
          <p:cNvSpPr/>
          <p:nvPr/>
        </p:nvSpPr>
        <p:spPr>
          <a:xfrm>
            <a:off x="1390284" y="3191088"/>
            <a:ext cx="5154895" cy="967026"/>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F3F1504-A7EA-4128-8A99-D2EFC13B3495}"/>
              </a:ext>
            </a:extLst>
          </p:cNvPr>
          <p:cNvSpPr txBox="1"/>
          <p:nvPr/>
        </p:nvSpPr>
        <p:spPr>
          <a:xfrm>
            <a:off x="6958265" y="3191088"/>
            <a:ext cx="3677651" cy="923330"/>
          </a:xfrm>
          <a:prstGeom prst="rect">
            <a:avLst/>
          </a:prstGeom>
          <a:noFill/>
          <a:ln w="28575">
            <a:solidFill>
              <a:schemeClr val="accent6"/>
            </a:solidFill>
          </a:ln>
        </p:spPr>
        <p:txBody>
          <a:bodyPr wrap="square" rtlCol="0">
            <a:spAutoFit/>
          </a:bodyPr>
          <a:lstStyle/>
          <a:p>
            <a:r>
              <a:rPr lang="en-US" dirty="0"/>
              <a:t>Description of TA2 network which includes a Radio component “TA2_RadioComponent1”</a:t>
            </a:r>
          </a:p>
        </p:txBody>
      </p:sp>
      <p:sp>
        <p:nvSpPr>
          <p:cNvPr id="9" name="Rectangle 8">
            <a:extLst>
              <a:ext uri="{FF2B5EF4-FFF2-40B4-BE49-F238E27FC236}">
                <a16:creationId xmlns:a16="http://schemas.microsoft.com/office/drawing/2014/main" id="{321B1DD8-D105-49BE-9917-49811532F180}"/>
              </a:ext>
            </a:extLst>
          </p:cNvPr>
          <p:cNvSpPr/>
          <p:nvPr/>
        </p:nvSpPr>
        <p:spPr>
          <a:xfrm>
            <a:off x="1356030" y="4331369"/>
            <a:ext cx="5120640" cy="124968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545701E-DF73-41D3-9174-2F78D3A9E0D0}"/>
              </a:ext>
            </a:extLst>
          </p:cNvPr>
          <p:cNvSpPr txBox="1"/>
          <p:nvPr/>
        </p:nvSpPr>
        <p:spPr>
          <a:xfrm>
            <a:off x="6958265" y="4494544"/>
            <a:ext cx="4168539" cy="1200329"/>
          </a:xfrm>
          <a:prstGeom prst="rect">
            <a:avLst/>
          </a:prstGeom>
          <a:noFill/>
          <a:ln w="25400">
            <a:solidFill>
              <a:srgbClr val="7030A0"/>
            </a:solidFill>
          </a:ln>
        </p:spPr>
        <p:txBody>
          <a:bodyPr wrap="square" rtlCol="0">
            <a:spAutoFit/>
          </a:bodyPr>
          <a:lstStyle/>
          <a:p>
            <a:r>
              <a:rPr lang="en-US" dirty="0"/>
              <a:t>Description of ground network which includes a Link Manager component “</a:t>
            </a:r>
            <a:r>
              <a:rPr lang="en-US" dirty="0" err="1"/>
              <a:t>RAN_LMComponent</a:t>
            </a:r>
            <a:r>
              <a:rPr lang="en-US" dirty="0"/>
              <a:t>” and a ground radio component “RAN_GroundRadio1”</a:t>
            </a:r>
          </a:p>
        </p:txBody>
      </p:sp>
    </p:spTree>
    <p:extLst>
      <p:ext uri="{BB962C8B-B14F-4D97-AF65-F5344CB8AC3E}">
        <p14:creationId xmlns:p14="http://schemas.microsoft.com/office/powerpoint/2010/main" val="3896804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6DC71-7AE8-49D6-8B2E-140546DB0871}"/>
              </a:ext>
            </a:extLst>
          </p:cNvPr>
          <p:cNvSpPr>
            <a:spLocks noGrp="1"/>
          </p:cNvSpPr>
          <p:nvPr>
            <p:ph type="title"/>
          </p:nvPr>
        </p:nvSpPr>
        <p:spPr/>
        <p:txBody>
          <a:bodyPr/>
          <a:lstStyle/>
          <a:p>
            <a:pPr algn="ctr"/>
            <a:r>
              <a:rPr lang="en-US" dirty="0"/>
              <a:t>Air Information Bit Rate</a:t>
            </a:r>
          </a:p>
        </p:txBody>
      </p:sp>
      <p:sp>
        <p:nvSpPr>
          <p:cNvPr id="6" name="TextBox 5">
            <a:extLst>
              <a:ext uri="{FF2B5EF4-FFF2-40B4-BE49-F238E27FC236}">
                <a16:creationId xmlns:a16="http://schemas.microsoft.com/office/drawing/2014/main" id="{5BA114A1-A7AB-478E-B3CE-1A61F9F32DA0}"/>
              </a:ext>
            </a:extLst>
          </p:cNvPr>
          <p:cNvSpPr txBox="1"/>
          <p:nvPr/>
        </p:nvSpPr>
        <p:spPr>
          <a:xfrm>
            <a:off x="4696885" y="2189192"/>
            <a:ext cx="7208520" cy="1569660"/>
          </a:xfrm>
          <a:prstGeom prst="rect">
            <a:avLst/>
          </a:prstGeom>
          <a:noFill/>
          <a:ln w="28575">
            <a:solidFill>
              <a:srgbClr val="FF0000"/>
            </a:solidFill>
          </a:ln>
        </p:spPr>
        <p:txBody>
          <a:bodyPr wrap="square" rtlCol="0">
            <a:spAutoFit/>
          </a:bodyPr>
          <a:lstStyle/>
          <a:p>
            <a:r>
              <a:rPr lang="en-US" dirty="0"/>
              <a:t>This is the air data rate for the radio is a fixed value that we historically used in </a:t>
            </a:r>
            <a:r>
              <a:rPr lang="en-US" dirty="0" err="1"/>
              <a:t>iNET</a:t>
            </a:r>
            <a:r>
              <a:rPr lang="en-US" dirty="0"/>
              <a:t>. It is in the IRIG106-17 Chapter 27 </a:t>
            </a:r>
          </a:p>
          <a:p>
            <a:endParaRPr lang="en-US" dirty="0"/>
          </a:p>
          <a:p>
            <a:r>
              <a:rPr lang="en-US" sz="800" u="sng" dirty="0">
                <a:hlinkClick r:id="rId2"/>
              </a:rPr>
              <a:t>http://www.wsmr.army.mil/RCCsite/_layouts/15/xlviewer.aspx?id=/RCCsite/Documents/References/RAN_Bandwidth_Calculator.xlsx&amp;Source=http%3A%2F%2Fwww%2Ewsmr%2Earmy%2Emil%2FRCCsite%2FPages%2FPublications%2Easpx%3FRootFolder%3D%252FRCCsite%252FDocuments%252FReferences%26FolderCTID%3D0x012000AF4E5B02D5A9F24DA72176DEABA8E665%26View%3D%257B94F84375%252DDEE0%252D43B2%252DBE86%252D97E731BEF435%257D</a:t>
            </a:r>
            <a:endParaRPr lang="en-US" sz="800" dirty="0"/>
          </a:p>
          <a:p>
            <a:endParaRPr lang="en-US" dirty="0"/>
          </a:p>
        </p:txBody>
      </p:sp>
      <p:pic>
        <p:nvPicPr>
          <p:cNvPr id="9" name="Content Placeholder 8">
            <a:extLst>
              <a:ext uri="{FF2B5EF4-FFF2-40B4-BE49-F238E27FC236}">
                <a16:creationId xmlns:a16="http://schemas.microsoft.com/office/drawing/2014/main" id="{9458B47B-059D-4AEA-A15D-8DE78531C69A}"/>
              </a:ext>
            </a:extLst>
          </p:cNvPr>
          <p:cNvPicPr>
            <a:picLocks noGrp="1" noChangeAspect="1"/>
          </p:cNvPicPr>
          <p:nvPr>
            <p:ph idx="1"/>
          </p:nvPr>
        </p:nvPicPr>
        <p:blipFill>
          <a:blip r:embed="rId3"/>
          <a:stretch>
            <a:fillRect/>
          </a:stretch>
        </p:blipFill>
        <p:spPr>
          <a:xfrm>
            <a:off x="777239" y="1690688"/>
            <a:ext cx="3858685" cy="4971099"/>
          </a:xfrm>
          <a:prstGeom prst="rect">
            <a:avLst/>
          </a:prstGeom>
        </p:spPr>
      </p:pic>
      <p:sp>
        <p:nvSpPr>
          <p:cNvPr id="10" name="Rectangle 9">
            <a:extLst>
              <a:ext uri="{FF2B5EF4-FFF2-40B4-BE49-F238E27FC236}">
                <a16:creationId xmlns:a16="http://schemas.microsoft.com/office/drawing/2014/main" id="{BF6327E9-0E1B-4C91-B264-DA2CCFE937C7}"/>
              </a:ext>
            </a:extLst>
          </p:cNvPr>
          <p:cNvSpPr/>
          <p:nvPr/>
        </p:nvSpPr>
        <p:spPr>
          <a:xfrm>
            <a:off x="1668780" y="4082095"/>
            <a:ext cx="2247900" cy="41370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E6BC22-8BD0-4A72-B71A-5471D8578C12}"/>
              </a:ext>
            </a:extLst>
          </p:cNvPr>
          <p:cNvSpPr/>
          <p:nvPr/>
        </p:nvSpPr>
        <p:spPr>
          <a:xfrm>
            <a:off x="1805940" y="5951220"/>
            <a:ext cx="2247900" cy="3733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161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E62A5-6FE1-4581-B1E6-5EB1C21E5A69}"/>
              </a:ext>
            </a:extLst>
          </p:cNvPr>
          <p:cNvSpPr>
            <a:spLocks noGrp="1"/>
          </p:cNvSpPr>
          <p:nvPr>
            <p:ph type="title"/>
          </p:nvPr>
        </p:nvSpPr>
        <p:spPr/>
        <p:txBody>
          <a:bodyPr/>
          <a:lstStyle/>
          <a:p>
            <a:pPr algn="ctr"/>
            <a:r>
              <a:rPr lang="en-US" dirty="0"/>
              <a:t>After TA1 is Grounded</a:t>
            </a:r>
          </a:p>
        </p:txBody>
      </p:sp>
      <p:sp>
        <p:nvSpPr>
          <p:cNvPr id="3" name="Content Placeholder 2">
            <a:extLst>
              <a:ext uri="{FF2B5EF4-FFF2-40B4-BE49-F238E27FC236}">
                <a16:creationId xmlns:a16="http://schemas.microsoft.com/office/drawing/2014/main" id="{EF3A89D5-6C72-40D8-81CE-8344A9D14F3A}"/>
              </a:ext>
            </a:extLst>
          </p:cNvPr>
          <p:cNvSpPr>
            <a:spLocks noGrp="1"/>
          </p:cNvSpPr>
          <p:nvPr>
            <p:ph idx="1"/>
          </p:nvPr>
        </p:nvSpPr>
        <p:spPr/>
        <p:txBody>
          <a:bodyPr/>
          <a:lstStyle/>
          <a:p>
            <a:r>
              <a:rPr lang="en-US" dirty="0"/>
              <a:t>Voice, Safety and RFNM need to be guarantee</a:t>
            </a:r>
          </a:p>
          <a:p>
            <a:r>
              <a:rPr lang="en-US" dirty="0"/>
              <a:t>Bandwidth available: 10 Mb/s</a:t>
            </a:r>
          </a:p>
          <a:p>
            <a:pPr lvl="1"/>
            <a:r>
              <a:rPr lang="en-US" dirty="0"/>
              <a:t>TA2 can use 10 Mb/s to take advantage of the situation</a:t>
            </a:r>
          </a:p>
          <a:p>
            <a:pPr lvl="1"/>
            <a:r>
              <a:rPr lang="en-US" dirty="0"/>
              <a:t>When TA1 is grounded then TA2 will need to be reconfigured to use the entire bandwidth available 10 Mb/s</a:t>
            </a:r>
          </a:p>
          <a:p>
            <a:pPr lvl="1"/>
            <a:r>
              <a:rPr lang="en-US" dirty="0"/>
              <a:t>System Manager has the role to reconfigure Link Manager to adapt </a:t>
            </a:r>
          </a:p>
          <a:p>
            <a:r>
              <a:rPr lang="en-US" dirty="0"/>
              <a:t>Dynamic Schedule by Link Manager</a:t>
            </a:r>
          </a:p>
        </p:txBody>
      </p:sp>
    </p:spTree>
    <p:extLst>
      <p:ext uri="{BB962C8B-B14F-4D97-AF65-F5344CB8AC3E}">
        <p14:creationId xmlns:p14="http://schemas.microsoft.com/office/powerpoint/2010/main" val="4095527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8C272-E9D2-456F-BA77-4648B0BC25C0}"/>
              </a:ext>
            </a:extLst>
          </p:cNvPr>
          <p:cNvSpPr>
            <a:spLocks noGrp="1"/>
          </p:cNvSpPr>
          <p:nvPr>
            <p:ph type="title"/>
          </p:nvPr>
        </p:nvSpPr>
        <p:spPr/>
        <p:txBody>
          <a:bodyPr/>
          <a:lstStyle/>
          <a:p>
            <a:pPr algn="ctr"/>
            <a:r>
              <a:rPr lang="en-US" dirty="0"/>
              <a:t>GR/TA2 Assured Capacity Adaptation</a:t>
            </a:r>
          </a:p>
        </p:txBody>
      </p:sp>
      <p:pic>
        <p:nvPicPr>
          <p:cNvPr id="11" name="Content Placeholder 10">
            <a:extLst>
              <a:ext uri="{FF2B5EF4-FFF2-40B4-BE49-F238E27FC236}">
                <a16:creationId xmlns:a16="http://schemas.microsoft.com/office/drawing/2014/main" id="{54DCA1D8-AC49-47D7-B450-72727112B8AC}"/>
              </a:ext>
            </a:extLst>
          </p:cNvPr>
          <p:cNvPicPr>
            <a:picLocks noGrp="1" noChangeAspect="1"/>
          </p:cNvPicPr>
          <p:nvPr>
            <p:ph idx="1"/>
          </p:nvPr>
        </p:nvPicPr>
        <p:blipFill>
          <a:blip r:embed="rId2"/>
          <a:stretch>
            <a:fillRect/>
          </a:stretch>
        </p:blipFill>
        <p:spPr>
          <a:xfrm>
            <a:off x="2642840" y="1690688"/>
            <a:ext cx="6353216" cy="4641358"/>
          </a:xfrm>
          <a:prstGeom prst="rect">
            <a:avLst/>
          </a:prstGeom>
        </p:spPr>
      </p:pic>
      <p:sp>
        <p:nvSpPr>
          <p:cNvPr id="12" name="Rectangle 11">
            <a:extLst>
              <a:ext uri="{FF2B5EF4-FFF2-40B4-BE49-F238E27FC236}">
                <a16:creationId xmlns:a16="http://schemas.microsoft.com/office/drawing/2014/main" id="{86B39C7D-1229-4DD0-9B99-4ED806602292}"/>
              </a:ext>
            </a:extLst>
          </p:cNvPr>
          <p:cNvSpPr/>
          <p:nvPr/>
        </p:nvSpPr>
        <p:spPr>
          <a:xfrm>
            <a:off x="2882503" y="2708873"/>
            <a:ext cx="2936945" cy="10344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6E0E6B5-B4D3-4231-9B94-4DE99816BBF5}"/>
              </a:ext>
            </a:extLst>
          </p:cNvPr>
          <p:cNvSpPr/>
          <p:nvPr/>
        </p:nvSpPr>
        <p:spPr>
          <a:xfrm>
            <a:off x="2930128" y="4975823"/>
            <a:ext cx="2936945" cy="10725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9889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C1923-B2E4-4362-821C-09249517AF92}"/>
              </a:ext>
            </a:extLst>
          </p:cNvPr>
          <p:cNvSpPr>
            <a:spLocks noGrp="1"/>
          </p:cNvSpPr>
          <p:nvPr>
            <p:ph type="title"/>
          </p:nvPr>
        </p:nvSpPr>
        <p:spPr/>
        <p:txBody>
          <a:bodyPr/>
          <a:lstStyle/>
          <a:p>
            <a:pPr algn="ctr"/>
            <a:r>
              <a:rPr lang="en-US" dirty="0"/>
              <a:t>Network Load Sharing</a:t>
            </a:r>
            <a:br>
              <a:rPr lang="en-US" dirty="0"/>
            </a:br>
            <a:r>
              <a:rPr lang="en-US" i="1" dirty="0"/>
              <a:t>Adaptation</a:t>
            </a:r>
          </a:p>
        </p:txBody>
      </p:sp>
      <p:sp>
        <p:nvSpPr>
          <p:cNvPr id="3" name="Content Placeholder 2">
            <a:extLst>
              <a:ext uri="{FF2B5EF4-FFF2-40B4-BE49-F238E27FC236}">
                <a16:creationId xmlns:a16="http://schemas.microsoft.com/office/drawing/2014/main" id="{0EDF9085-FAF5-48DB-9690-0F6E0FEA7513}"/>
              </a:ext>
            </a:extLst>
          </p:cNvPr>
          <p:cNvSpPr>
            <a:spLocks noGrp="1"/>
          </p:cNvSpPr>
          <p:nvPr>
            <p:ph idx="1"/>
          </p:nvPr>
        </p:nvSpPr>
        <p:spPr/>
        <p:txBody>
          <a:bodyPr>
            <a:normAutofit/>
          </a:bodyPr>
          <a:lstStyle/>
          <a:p>
            <a:r>
              <a:rPr lang="en-US" dirty="0"/>
              <a:t>TA2 is allocated 10 Mb/s bandwidth</a:t>
            </a:r>
          </a:p>
          <a:p>
            <a:pPr lvl="1"/>
            <a:r>
              <a:rPr lang="en-US" dirty="0"/>
              <a:t>Voice: 150Kb/s (75Kb/s downlink and 75Kb/s uplink)</a:t>
            </a:r>
          </a:p>
          <a:p>
            <a:pPr marL="457200" lvl="1" indent="0">
              <a:buNone/>
            </a:pPr>
            <a:r>
              <a:rPr lang="en-US" dirty="0"/>
              <a:t>	</a:t>
            </a:r>
            <a:r>
              <a:rPr lang="en-US" sz="2000" b="1" i="1" dirty="0"/>
              <a:t>No changes</a:t>
            </a:r>
          </a:p>
          <a:p>
            <a:pPr lvl="1"/>
            <a:r>
              <a:rPr lang="en-US" dirty="0"/>
              <a:t>Safety: 542Kb/s (542Kb/s downlink and 0Kb/s uplink) </a:t>
            </a:r>
          </a:p>
          <a:p>
            <a:pPr marL="914400" lvl="2" indent="0">
              <a:buNone/>
            </a:pPr>
            <a:r>
              <a:rPr lang="en-US" b="1" i="1" dirty="0"/>
              <a:t>We want more safety data sent from TA2 to GR to take advantage of the bandwidth</a:t>
            </a:r>
          </a:p>
          <a:p>
            <a:pPr lvl="1"/>
            <a:r>
              <a:rPr lang="en-US" dirty="0"/>
              <a:t>Bulk: 9,244Kb/s (9,244Kb/s downlink and 0Kb/s uplink) </a:t>
            </a:r>
          </a:p>
          <a:p>
            <a:pPr marL="457200" lvl="1" indent="0">
              <a:buNone/>
            </a:pPr>
            <a:r>
              <a:rPr lang="en-US" dirty="0"/>
              <a:t>	</a:t>
            </a:r>
            <a:r>
              <a:rPr lang="en-US" sz="2000" b="1" i="1" dirty="0"/>
              <a:t>We want to bring more data down to take advantage of the bandwidth</a:t>
            </a:r>
            <a:endParaRPr lang="en-US" b="1" i="1" dirty="0"/>
          </a:p>
          <a:p>
            <a:pPr lvl="1"/>
            <a:r>
              <a:rPr lang="en-US" dirty="0"/>
              <a:t>RFNM: 64Kb/s (32Kb/s downlink and 32Kb/s uplink)</a:t>
            </a:r>
          </a:p>
          <a:p>
            <a:pPr marL="914400" lvl="2" indent="0">
              <a:buNone/>
            </a:pPr>
            <a:r>
              <a:rPr lang="en-US" b="1" i="1" dirty="0"/>
              <a:t>No changes</a:t>
            </a:r>
          </a:p>
          <a:p>
            <a:pPr lvl="1"/>
            <a:endParaRPr lang="en-US" dirty="0">
              <a:solidFill>
                <a:srgbClr val="FF0000"/>
              </a:solidFill>
            </a:endParaRPr>
          </a:p>
          <a:p>
            <a:pPr lvl="1"/>
            <a:endParaRPr lang="en-US" dirty="0">
              <a:solidFill>
                <a:srgbClr val="FF0000"/>
              </a:solidFill>
            </a:endParaRP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3035375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E0E8-FB3A-471D-AC68-6677D9ACDF3B}"/>
              </a:ext>
            </a:extLst>
          </p:cNvPr>
          <p:cNvSpPr>
            <a:spLocks noGrp="1"/>
          </p:cNvSpPr>
          <p:nvPr>
            <p:ph type="title"/>
          </p:nvPr>
        </p:nvSpPr>
        <p:spPr/>
        <p:txBody>
          <a:bodyPr/>
          <a:lstStyle/>
          <a:p>
            <a:pPr algn="ctr"/>
            <a:r>
              <a:rPr lang="en-US" dirty="0"/>
              <a:t>GR/TA2 Uplink and Downlink </a:t>
            </a:r>
            <a:r>
              <a:rPr lang="en-US" dirty="0">
                <a:solidFill>
                  <a:srgbClr val="FF0000"/>
                </a:solidFill>
              </a:rPr>
              <a:t>Voice Traffic</a:t>
            </a:r>
            <a:br>
              <a:rPr lang="en-US" dirty="0"/>
            </a:br>
            <a:r>
              <a:rPr lang="en-US" i="1" dirty="0"/>
              <a:t>Adaptation</a:t>
            </a:r>
          </a:p>
        </p:txBody>
      </p:sp>
      <p:sp>
        <p:nvSpPr>
          <p:cNvPr id="7" name="TextBox 6">
            <a:extLst>
              <a:ext uri="{FF2B5EF4-FFF2-40B4-BE49-F238E27FC236}">
                <a16:creationId xmlns:a16="http://schemas.microsoft.com/office/drawing/2014/main" id="{8A4E10C6-1E64-4A5B-92A8-408B6AB4D3B8}"/>
              </a:ext>
            </a:extLst>
          </p:cNvPr>
          <p:cNvSpPr txBox="1"/>
          <p:nvPr/>
        </p:nvSpPr>
        <p:spPr>
          <a:xfrm>
            <a:off x="478172" y="6304326"/>
            <a:ext cx="5087290" cy="369332"/>
          </a:xfrm>
          <a:prstGeom prst="rect">
            <a:avLst/>
          </a:prstGeom>
          <a:noFill/>
        </p:spPr>
        <p:txBody>
          <a:bodyPr wrap="none" rtlCol="0">
            <a:spAutoFit/>
          </a:bodyPr>
          <a:lstStyle/>
          <a:p>
            <a:r>
              <a:rPr lang="en-US" b="1" i="1" dirty="0"/>
              <a:t>Ground Radio to TA2 - Uplink Voice Traffic: 150Kb/s</a:t>
            </a:r>
          </a:p>
        </p:txBody>
      </p:sp>
      <p:sp>
        <p:nvSpPr>
          <p:cNvPr id="15" name="TextBox 14">
            <a:extLst>
              <a:ext uri="{FF2B5EF4-FFF2-40B4-BE49-F238E27FC236}">
                <a16:creationId xmlns:a16="http://schemas.microsoft.com/office/drawing/2014/main" id="{ECD3D3D9-0089-4588-B4BA-1ED14C78E15B}"/>
              </a:ext>
            </a:extLst>
          </p:cNvPr>
          <p:cNvSpPr txBox="1"/>
          <p:nvPr/>
        </p:nvSpPr>
        <p:spPr>
          <a:xfrm>
            <a:off x="6058326" y="6304326"/>
            <a:ext cx="5374805" cy="369332"/>
          </a:xfrm>
          <a:prstGeom prst="rect">
            <a:avLst/>
          </a:prstGeom>
          <a:noFill/>
        </p:spPr>
        <p:txBody>
          <a:bodyPr wrap="none" rtlCol="0">
            <a:spAutoFit/>
          </a:bodyPr>
          <a:lstStyle/>
          <a:p>
            <a:r>
              <a:rPr lang="en-US" b="1" i="1" dirty="0"/>
              <a:t>TA2 to Ground Radio - Downlink Voice Traffic: 150Kb/s</a:t>
            </a:r>
          </a:p>
        </p:txBody>
      </p:sp>
      <p:sp>
        <p:nvSpPr>
          <p:cNvPr id="16" name="TextBox 15">
            <a:extLst>
              <a:ext uri="{FF2B5EF4-FFF2-40B4-BE49-F238E27FC236}">
                <a16:creationId xmlns:a16="http://schemas.microsoft.com/office/drawing/2014/main" id="{E637CEE0-1B6E-4A02-96C4-3968B93C0DB8}"/>
              </a:ext>
            </a:extLst>
          </p:cNvPr>
          <p:cNvSpPr txBox="1"/>
          <p:nvPr/>
        </p:nvSpPr>
        <p:spPr>
          <a:xfrm>
            <a:off x="164956" y="1254187"/>
            <a:ext cx="2628579" cy="523220"/>
          </a:xfrm>
          <a:prstGeom prst="rect">
            <a:avLst/>
          </a:prstGeom>
          <a:noFill/>
        </p:spPr>
        <p:txBody>
          <a:bodyPr wrap="square" rtlCol="0">
            <a:spAutoFit/>
          </a:bodyPr>
          <a:lstStyle/>
          <a:p>
            <a:r>
              <a:rPr lang="en-US" sz="1400" b="1" i="1" dirty="0"/>
              <a:t>The rate in the </a:t>
            </a:r>
            <a:r>
              <a:rPr lang="en-US" sz="1400" b="1" i="1" dirty="0" err="1"/>
              <a:t>QueueConstruct</a:t>
            </a:r>
            <a:r>
              <a:rPr lang="en-US" sz="1400" b="1" i="1" dirty="0"/>
              <a:t> specifies the rate for that SLP</a:t>
            </a:r>
          </a:p>
        </p:txBody>
      </p:sp>
      <p:pic>
        <p:nvPicPr>
          <p:cNvPr id="10" name="Content Placeholder 9">
            <a:extLst>
              <a:ext uri="{FF2B5EF4-FFF2-40B4-BE49-F238E27FC236}">
                <a16:creationId xmlns:a16="http://schemas.microsoft.com/office/drawing/2014/main" id="{337CE673-9BB1-43F9-8B64-6BB3A671F2F2}"/>
              </a:ext>
            </a:extLst>
          </p:cNvPr>
          <p:cNvPicPr>
            <a:picLocks noGrp="1" noChangeAspect="1"/>
          </p:cNvPicPr>
          <p:nvPr>
            <p:ph idx="1"/>
          </p:nvPr>
        </p:nvPicPr>
        <p:blipFill>
          <a:blip r:embed="rId3"/>
          <a:stretch>
            <a:fillRect/>
          </a:stretch>
        </p:blipFill>
        <p:spPr>
          <a:xfrm>
            <a:off x="164956" y="1777407"/>
            <a:ext cx="4969528" cy="4351338"/>
          </a:xfrm>
          <a:prstGeom prst="rect">
            <a:avLst/>
          </a:prstGeom>
        </p:spPr>
      </p:pic>
      <p:sp>
        <p:nvSpPr>
          <p:cNvPr id="18" name="Rectangle 17">
            <a:extLst>
              <a:ext uri="{FF2B5EF4-FFF2-40B4-BE49-F238E27FC236}">
                <a16:creationId xmlns:a16="http://schemas.microsoft.com/office/drawing/2014/main" id="{2B686A43-7F64-450B-A9EE-908558D68959}"/>
              </a:ext>
            </a:extLst>
          </p:cNvPr>
          <p:cNvSpPr/>
          <p:nvPr/>
        </p:nvSpPr>
        <p:spPr>
          <a:xfrm>
            <a:off x="984051" y="2659411"/>
            <a:ext cx="3075878" cy="5116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DD62AFF2-B41F-41F0-BDFF-4936CC0D4D42}"/>
              </a:ext>
            </a:extLst>
          </p:cNvPr>
          <p:cNvPicPr>
            <a:picLocks noChangeAspect="1"/>
          </p:cNvPicPr>
          <p:nvPr/>
        </p:nvPicPr>
        <p:blipFill>
          <a:blip r:embed="rId4"/>
          <a:stretch>
            <a:fillRect/>
          </a:stretch>
        </p:blipFill>
        <p:spPr>
          <a:xfrm>
            <a:off x="5953579" y="1956214"/>
            <a:ext cx="5167481" cy="4393870"/>
          </a:xfrm>
          <a:prstGeom prst="rect">
            <a:avLst/>
          </a:prstGeom>
        </p:spPr>
      </p:pic>
      <p:sp>
        <p:nvSpPr>
          <p:cNvPr id="22" name="Rectangle 21">
            <a:extLst>
              <a:ext uri="{FF2B5EF4-FFF2-40B4-BE49-F238E27FC236}">
                <a16:creationId xmlns:a16="http://schemas.microsoft.com/office/drawing/2014/main" id="{C2CF079A-54B8-4536-AC20-8F9559C53103}"/>
              </a:ext>
            </a:extLst>
          </p:cNvPr>
          <p:cNvSpPr/>
          <p:nvPr/>
        </p:nvSpPr>
        <p:spPr>
          <a:xfrm>
            <a:off x="6829934" y="2843711"/>
            <a:ext cx="3075878" cy="4672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4702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BC8E7D2-559E-4F6E-A926-7F677218668A}"/>
              </a:ext>
            </a:extLst>
          </p:cNvPr>
          <p:cNvSpPr>
            <a:spLocks noGrp="1"/>
          </p:cNvSpPr>
          <p:nvPr>
            <p:ph type="title"/>
          </p:nvPr>
        </p:nvSpPr>
        <p:spPr/>
        <p:txBody>
          <a:bodyPr/>
          <a:lstStyle/>
          <a:p>
            <a:pPr algn="ctr"/>
            <a:r>
              <a:rPr lang="en-US" dirty="0"/>
              <a:t>Test Article</a:t>
            </a:r>
          </a:p>
        </p:txBody>
      </p:sp>
      <p:sp>
        <p:nvSpPr>
          <p:cNvPr id="6" name="Content Placeholder 5">
            <a:extLst>
              <a:ext uri="{FF2B5EF4-FFF2-40B4-BE49-F238E27FC236}">
                <a16:creationId xmlns:a16="http://schemas.microsoft.com/office/drawing/2014/main" id="{4ABE23FB-604D-400A-B6A3-43AFA81DBCC6}"/>
              </a:ext>
            </a:extLst>
          </p:cNvPr>
          <p:cNvSpPr>
            <a:spLocks noGrp="1"/>
          </p:cNvSpPr>
          <p:nvPr>
            <p:ph sz="half" idx="1"/>
          </p:nvPr>
        </p:nvSpPr>
        <p:spPr>
          <a:xfrm>
            <a:off x="495299" y="1384834"/>
            <a:ext cx="11553825" cy="4383755"/>
          </a:xfrm>
        </p:spPr>
        <p:txBody>
          <a:bodyPr>
            <a:normAutofit/>
          </a:bodyPr>
          <a:lstStyle/>
          <a:p>
            <a:r>
              <a:rPr lang="en-US" dirty="0"/>
              <a:t>Aircraft: F-35</a:t>
            </a:r>
          </a:p>
          <a:p>
            <a:pPr marL="0" indent="0">
              <a:buNone/>
            </a:pPr>
            <a:endParaRPr lang="en-US" dirty="0"/>
          </a:p>
          <a:p>
            <a:pPr marL="0" indent="0">
              <a:buNone/>
            </a:pPr>
            <a:endParaRPr lang="en-US" dirty="0"/>
          </a:p>
        </p:txBody>
      </p:sp>
      <p:sp>
        <p:nvSpPr>
          <p:cNvPr id="11" name="TextBox 10">
            <a:extLst>
              <a:ext uri="{FF2B5EF4-FFF2-40B4-BE49-F238E27FC236}">
                <a16:creationId xmlns:a16="http://schemas.microsoft.com/office/drawing/2014/main" id="{BD8C1871-78E0-4139-B922-23FAF413BCFB}"/>
              </a:ext>
            </a:extLst>
          </p:cNvPr>
          <p:cNvSpPr txBox="1"/>
          <p:nvPr/>
        </p:nvSpPr>
        <p:spPr>
          <a:xfrm>
            <a:off x="381000" y="4868344"/>
            <a:ext cx="11431772" cy="646331"/>
          </a:xfrm>
          <a:prstGeom prst="rect">
            <a:avLst/>
          </a:prstGeom>
          <a:noFill/>
        </p:spPr>
        <p:txBody>
          <a:bodyPr wrap="square" rtlCol="0">
            <a:spAutoFit/>
          </a:bodyPr>
          <a:lstStyle/>
          <a:p>
            <a:r>
              <a:rPr lang="en-US" sz="1200" b="1" i="1" dirty="0"/>
              <a:t>“Each weapon test required multiple missions including software development, “dry runs” and then the actual weapon release. Not including the gun, Hamilton said the F-35 ITF delivered 55 weapons during WDA testing, which was mainly done over the military sea range off the California coast and at Naval Air Weapons Station China Lake in California.”</a:t>
            </a:r>
          </a:p>
        </p:txBody>
      </p:sp>
      <p:sp>
        <p:nvSpPr>
          <p:cNvPr id="22" name="TextBox 21">
            <a:extLst>
              <a:ext uri="{FF2B5EF4-FFF2-40B4-BE49-F238E27FC236}">
                <a16:creationId xmlns:a16="http://schemas.microsoft.com/office/drawing/2014/main" id="{A1B81EAC-DB1B-4DD5-A695-4EDD05208E1E}"/>
              </a:ext>
            </a:extLst>
          </p:cNvPr>
          <p:cNvSpPr txBox="1"/>
          <p:nvPr/>
        </p:nvSpPr>
        <p:spPr>
          <a:xfrm>
            <a:off x="381000" y="6124903"/>
            <a:ext cx="7100021" cy="261610"/>
          </a:xfrm>
          <a:prstGeom prst="rect">
            <a:avLst/>
          </a:prstGeom>
          <a:noFill/>
        </p:spPr>
        <p:txBody>
          <a:bodyPr wrap="none" rtlCol="0">
            <a:spAutoFit/>
          </a:bodyPr>
          <a:lstStyle/>
          <a:p>
            <a:r>
              <a:rPr lang="en-US" sz="1100" b="1" i="1" dirty="0">
                <a:hlinkClick r:id="rId3"/>
              </a:rPr>
              <a:t>http://www.hill.af.mil/News/Article-Display/Article/1400908/f-35-testers-wrap-up-weapons-delivery-accuracy-tests/</a:t>
            </a:r>
            <a:r>
              <a:rPr lang="en-US" sz="1100" b="1" i="1" dirty="0"/>
              <a:t> </a:t>
            </a:r>
            <a:endParaRPr lang="en-US" sz="1100" dirty="0"/>
          </a:p>
        </p:txBody>
      </p:sp>
      <p:pic>
        <p:nvPicPr>
          <p:cNvPr id="7" name="Content Placeholder 6">
            <a:extLst>
              <a:ext uri="{FF2B5EF4-FFF2-40B4-BE49-F238E27FC236}">
                <a16:creationId xmlns:a16="http://schemas.microsoft.com/office/drawing/2014/main" id="{C8D61306-4B52-4A54-889B-815F42473782}"/>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348412" y="1919955"/>
            <a:ext cx="3877647" cy="2591659"/>
          </a:xfrm>
        </p:spPr>
      </p:pic>
      <p:pic>
        <p:nvPicPr>
          <p:cNvPr id="9" name="Picture 8">
            <a:extLst>
              <a:ext uri="{FF2B5EF4-FFF2-40B4-BE49-F238E27FC236}">
                <a16:creationId xmlns:a16="http://schemas.microsoft.com/office/drawing/2014/main" id="{A21C6B28-46CF-43BC-A5E3-D0DD74C5B2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16410" y="1919955"/>
            <a:ext cx="3887489" cy="2591659"/>
          </a:xfrm>
          <a:prstGeom prst="rect">
            <a:avLst/>
          </a:prstGeom>
        </p:spPr>
      </p:pic>
      <p:pic>
        <p:nvPicPr>
          <p:cNvPr id="13" name="Picture 12">
            <a:extLst>
              <a:ext uri="{FF2B5EF4-FFF2-40B4-BE49-F238E27FC236}">
                <a16:creationId xmlns:a16="http://schemas.microsoft.com/office/drawing/2014/main" id="{447AB28E-B572-4743-9096-3F7F82365A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26624" y="1904868"/>
            <a:ext cx="3910120" cy="2606746"/>
          </a:xfrm>
          <a:prstGeom prst="rect">
            <a:avLst/>
          </a:prstGeom>
        </p:spPr>
      </p:pic>
    </p:spTree>
    <p:extLst>
      <p:ext uri="{BB962C8B-B14F-4D97-AF65-F5344CB8AC3E}">
        <p14:creationId xmlns:p14="http://schemas.microsoft.com/office/powerpoint/2010/main" val="3784065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E0E8-FB3A-471D-AC68-6677D9ACDF3B}"/>
              </a:ext>
            </a:extLst>
          </p:cNvPr>
          <p:cNvSpPr>
            <a:spLocks noGrp="1"/>
          </p:cNvSpPr>
          <p:nvPr>
            <p:ph type="title"/>
          </p:nvPr>
        </p:nvSpPr>
        <p:spPr/>
        <p:txBody>
          <a:bodyPr/>
          <a:lstStyle/>
          <a:p>
            <a:pPr algn="ctr"/>
            <a:r>
              <a:rPr lang="en-US" dirty="0"/>
              <a:t>GR/TA2 Uplink and Downlink </a:t>
            </a:r>
            <a:r>
              <a:rPr lang="en-US" dirty="0">
                <a:solidFill>
                  <a:srgbClr val="FF0000"/>
                </a:solidFill>
              </a:rPr>
              <a:t>Safety Traffic</a:t>
            </a:r>
            <a:br>
              <a:rPr lang="en-US" dirty="0"/>
            </a:br>
            <a:r>
              <a:rPr lang="en-US" i="1" dirty="0"/>
              <a:t>Adaptation</a:t>
            </a:r>
          </a:p>
        </p:txBody>
      </p:sp>
      <p:sp>
        <p:nvSpPr>
          <p:cNvPr id="7" name="TextBox 6">
            <a:extLst>
              <a:ext uri="{FF2B5EF4-FFF2-40B4-BE49-F238E27FC236}">
                <a16:creationId xmlns:a16="http://schemas.microsoft.com/office/drawing/2014/main" id="{8A4E10C6-1E64-4A5B-92A8-408B6AB4D3B8}"/>
              </a:ext>
            </a:extLst>
          </p:cNvPr>
          <p:cNvSpPr txBox="1"/>
          <p:nvPr/>
        </p:nvSpPr>
        <p:spPr>
          <a:xfrm>
            <a:off x="131380" y="6046220"/>
            <a:ext cx="5513432" cy="646331"/>
          </a:xfrm>
          <a:prstGeom prst="rect">
            <a:avLst/>
          </a:prstGeom>
          <a:noFill/>
        </p:spPr>
        <p:txBody>
          <a:bodyPr wrap="none" rtlCol="0">
            <a:spAutoFit/>
          </a:bodyPr>
          <a:lstStyle/>
          <a:p>
            <a:r>
              <a:rPr lang="en-US" b="1" i="1" dirty="0"/>
              <a:t>Ground Radio to TA1 - Uplink Safety Traffic is irrelevant </a:t>
            </a:r>
          </a:p>
          <a:p>
            <a:r>
              <a:rPr lang="en-US" b="1" i="1" dirty="0"/>
              <a:t>This traffic is from air to ground only</a:t>
            </a:r>
          </a:p>
        </p:txBody>
      </p:sp>
      <p:sp>
        <p:nvSpPr>
          <p:cNvPr id="15" name="TextBox 14">
            <a:extLst>
              <a:ext uri="{FF2B5EF4-FFF2-40B4-BE49-F238E27FC236}">
                <a16:creationId xmlns:a16="http://schemas.microsoft.com/office/drawing/2014/main" id="{ECD3D3D9-0089-4588-B4BA-1ED14C78E15B}"/>
              </a:ext>
            </a:extLst>
          </p:cNvPr>
          <p:cNvSpPr txBox="1"/>
          <p:nvPr/>
        </p:nvSpPr>
        <p:spPr>
          <a:xfrm>
            <a:off x="6058326" y="6304326"/>
            <a:ext cx="5465920" cy="369332"/>
          </a:xfrm>
          <a:prstGeom prst="rect">
            <a:avLst/>
          </a:prstGeom>
          <a:noFill/>
        </p:spPr>
        <p:txBody>
          <a:bodyPr wrap="none" rtlCol="0">
            <a:spAutoFit/>
          </a:bodyPr>
          <a:lstStyle/>
          <a:p>
            <a:r>
              <a:rPr lang="en-US" b="1" i="1" dirty="0"/>
              <a:t>TA1 to Ground Radio - Downlink Safety Traffic: 542Kb/s</a:t>
            </a:r>
          </a:p>
        </p:txBody>
      </p:sp>
      <p:sp>
        <p:nvSpPr>
          <p:cNvPr id="17" name="TextBox 16">
            <a:extLst>
              <a:ext uri="{FF2B5EF4-FFF2-40B4-BE49-F238E27FC236}">
                <a16:creationId xmlns:a16="http://schemas.microsoft.com/office/drawing/2014/main" id="{10F6CDDD-1EBD-4B5E-9B9C-6C5C8DC5B3A0}"/>
              </a:ext>
            </a:extLst>
          </p:cNvPr>
          <p:cNvSpPr txBox="1"/>
          <p:nvPr/>
        </p:nvSpPr>
        <p:spPr>
          <a:xfrm>
            <a:off x="315394" y="1167468"/>
            <a:ext cx="2628579" cy="523220"/>
          </a:xfrm>
          <a:prstGeom prst="rect">
            <a:avLst/>
          </a:prstGeom>
          <a:noFill/>
        </p:spPr>
        <p:txBody>
          <a:bodyPr wrap="square" rtlCol="0">
            <a:spAutoFit/>
          </a:bodyPr>
          <a:lstStyle/>
          <a:p>
            <a:r>
              <a:rPr lang="en-US" sz="1400" b="1" i="1" dirty="0"/>
              <a:t>The rate in the </a:t>
            </a:r>
            <a:r>
              <a:rPr lang="en-US" sz="1400" b="1" i="1" dirty="0" err="1"/>
              <a:t>QueueConstruct</a:t>
            </a:r>
            <a:r>
              <a:rPr lang="en-US" sz="1400" b="1" i="1" dirty="0"/>
              <a:t> specifies the rate for that SLP</a:t>
            </a:r>
          </a:p>
        </p:txBody>
      </p:sp>
      <p:pic>
        <p:nvPicPr>
          <p:cNvPr id="9" name="Content Placeholder 8">
            <a:extLst>
              <a:ext uri="{FF2B5EF4-FFF2-40B4-BE49-F238E27FC236}">
                <a16:creationId xmlns:a16="http://schemas.microsoft.com/office/drawing/2014/main" id="{4902649F-6AEB-45BF-A39A-F7285CE3141A}"/>
              </a:ext>
            </a:extLst>
          </p:cNvPr>
          <p:cNvPicPr>
            <a:picLocks noGrp="1" noChangeAspect="1"/>
          </p:cNvPicPr>
          <p:nvPr>
            <p:ph idx="1"/>
          </p:nvPr>
        </p:nvPicPr>
        <p:blipFill>
          <a:blip r:embed="rId3"/>
          <a:stretch>
            <a:fillRect/>
          </a:stretch>
        </p:blipFill>
        <p:spPr>
          <a:xfrm>
            <a:off x="229669" y="1684975"/>
            <a:ext cx="5650331" cy="4351338"/>
          </a:xfrm>
          <a:prstGeom prst="rect">
            <a:avLst/>
          </a:prstGeom>
        </p:spPr>
      </p:pic>
      <p:sp>
        <p:nvSpPr>
          <p:cNvPr id="16" name="Rectangle 15">
            <a:extLst>
              <a:ext uri="{FF2B5EF4-FFF2-40B4-BE49-F238E27FC236}">
                <a16:creationId xmlns:a16="http://schemas.microsoft.com/office/drawing/2014/main" id="{0DCA07DB-734E-4BE3-920F-372731CA4B1D}"/>
              </a:ext>
            </a:extLst>
          </p:cNvPr>
          <p:cNvSpPr/>
          <p:nvPr/>
        </p:nvSpPr>
        <p:spPr>
          <a:xfrm>
            <a:off x="877521" y="2590679"/>
            <a:ext cx="2945334" cy="4198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D8BB189-50D8-494F-8E91-250DADBE7BD0}"/>
              </a:ext>
            </a:extLst>
          </p:cNvPr>
          <p:cNvPicPr>
            <a:picLocks noChangeAspect="1"/>
          </p:cNvPicPr>
          <p:nvPr/>
        </p:nvPicPr>
        <p:blipFill>
          <a:blip r:embed="rId4"/>
          <a:stretch>
            <a:fillRect/>
          </a:stretch>
        </p:blipFill>
        <p:spPr>
          <a:xfrm>
            <a:off x="5880000" y="1767190"/>
            <a:ext cx="5951617" cy="4460632"/>
          </a:xfrm>
          <a:prstGeom prst="rect">
            <a:avLst/>
          </a:prstGeom>
        </p:spPr>
      </p:pic>
      <p:sp>
        <p:nvSpPr>
          <p:cNvPr id="12" name="Rectangle 11">
            <a:extLst>
              <a:ext uri="{FF2B5EF4-FFF2-40B4-BE49-F238E27FC236}">
                <a16:creationId xmlns:a16="http://schemas.microsoft.com/office/drawing/2014/main" id="{8E0305E8-70ED-451C-89A5-321E80FEE20B}"/>
              </a:ext>
            </a:extLst>
          </p:cNvPr>
          <p:cNvSpPr/>
          <p:nvPr/>
        </p:nvSpPr>
        <p:spPr>
          <a:xfrm>
            <a:off x="6527852" y="2672772"/>
            <a:ext cx="2945334" cy="5276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61192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E0E8-FB3A-471D-AC68-6677D9ACDF3B}"/>
              </a:ext>
            </a:extLst>
          </p:cNvPr>
          <p:cNvSpPr>
            <a:spLocks noGrp="1"/>
          </p:cNvSpPr>
          <p:nvPr>
            <p:ph type="title"/>
          </p:nvPr>
        </p:nvSpPr>
        <p:spPr/>
        <p:txBody>
          <a:bodyPr/>
          <a:lstStyle/>
          <a:p>
            <a:pPr algn="ctr"/>
            <a:r>
              <a:rPr lang="en-US" dirty="0"/>
              <a:t>GR/TA2 Uplink and Downlink </a:t>
            </a:r>
            <a:r>
              <a:rPr lang="en-US" dirty="0">
                <a:solidFill>
                  <a:srgbClr val="FF0000"/>
                </a:solidFill>
              </a:rPr>
              <a:t>Bulk Traffic</a:t>
            </a:r>
            <a:br>
              <a:rPr lang="en-US" dirty="0"/>
            </a:br>
            <a:r>
              <a:rPr lang="en-US" i="1" dirty="0"/>
              <a:t>Adaptation</a:t>
            </a:r>
          </a:p>
        </p:txBody>
      </p:sp>
      <p:sp>
        <p:nvSpPr>
          <p:cNvPr id="7" name="TextBox 6">
            <a:extLst>
              <a:ext uri="{FF2B5EF4-FFF2-40B4-BE49-F238E27FC236}">
                <a16:creationId xmlns:a16="http://schemas.microsoft.com/office/drawing/2014/main" id="{8A4E10C6-1E64-4A5B-92A8-408B6AB4D3B8}"/>
              </a:ext>
            </a:extLst>
          </p:cNvPr>
          <p:cNvSpPr txBox="1"/>
          <p:nvPr/>
        </p:nvSpPr>
        <p:spPr>
          <a:xfrm>
            <a:off x="315394" y="6311900"/>
            <a:ext cx="5171480" cy="369332"/>
          </a:xfrm>
          <a:prstGeom prst="rect">
            <a:avLst/>
          </a:prstGeom>
          <a:noFill/>
        </p:spPr>
        <p:txBody>
          <a:bodyPr wrap="none" rtlCol="0">
            <a:spAutoFit/>
          </a:bodyPr>
          <a:lstStyle/>
          <a:p>
            <a:r>
              <a:rPr lang="en-US" b="1" i="1" dirty="0"/>
              <a:t>Ground Radio to TA2 - Uplink Bulk Traffic: 9,244Kb/s</a:t>
            </a:r>
          </a:p>
        </p:txBody>
      </p:sp>
      <p:sp>
        <p:nvSpPr>
          <p:cNvPr id="15" name="TextBox 14">
            <a:extLst>
              <a:ext uri="{FF2B5EF4-FFF2-40B4-BE49-F238E27FC236}">
                <a16:creationId xmlns:a16="http://schemas.microsoft.com/office/drawing/2014/main" id="{ECD3D3D9-0089-4588-B4BA-1ED14C78E15B}"/>
              </a:ext>
            </a:extLst>
          </p:cNvPr>
          <p:cNvSpPr txBox="1"/>
          <p:nvPr/>
        </p:nvSpPr>
        <p:spPr>
          <a:xfrm>
            <a:off x="6058326" y="6304326"/>
            <a:ext cx="5165645" cy="369332"/>
          </a:xfrm>
          <a:prstGeom prst="rect">
            <a:avLst/>
          </a:prstGeom>
          <a:noFill/>
        </p:spPr>
        <p:txBody>
          <a:bodyPr wrap="none" rtlCol="0">
            <a:spAutoFit/>
          </a:bodyPr>
          <a:lstStyle/>
          <a:p>
            <a:r>
              <a:rPr lang="en-US" b="1" i="1" dirty="0"/>
              <a:t>TA2 to Ground Radio - Downlink Bulk Traffic: 0Kb/s</a:t>
            </a:r>
          </a:p>
        </p:txBody>
      </p:sp>
      <p:sp>
        <p:nvSpPr>
          <p:cNvPr id="17" name="TextBox 16">
            <a:extLst>
              <a:ext uri="{FF2B5EF4-FFF2-40B4-BE49-F238E27FC236}">
                <a16:creationId xmlns:a16="http://schemas.microsoft.com/office/drawing/2014/main" id="{10F6CDDD-1EBD-4B5E-9B9C-6C5C8DC5B3A0}"/>
              </a:ext>
            </a:extLst>
          </p:cNvPr>
          <p:cNvSpPr txBox="1"/>
          <p:nvPr/>
        </p:nvSpPr>
        <p:spPr>
          <a:xfrm>
            <a:off x="315394" y="1167468"/>
            <a:ext cx="2628579" cy="523220"/>
          </a:xfrm>
          <a:prstGeom prst="rect">
            <a:avLst/>
          </a:prstGeom>
          <a:noFill/>
        </p:spPr>
        <p:txBody>
          <a:bodyPr wrap="square" rtlCol="0">
            <a:spAutoFit/>
          </a:bodyPr>
          <a:lstStyle/>
          <a:p>
            <a:r>
              <a:rPr lang="en-US" sz="1400" b="1" i="1" dirty="0"/>
              <a:t>The rate in the </a:t>
            </a:r>
            <a:r>
              <a:rPr lang="en-US" sz="1400" b="1" i="1" dirty="0" err="1"/>
              <a:t>QueueConstruct</a:t>
            </a:r>
            <a:r>
              <a:rPr lang="en-US" sz="1400" b="1" i="1" dirty="0"/>
              <a:t> specifies the rate for that SLP</a:t>
            </a:r>
          </a:p>
        </p:txBody>
      </p:sp>
      <p:pic>
        <p:nvPicPr>
          <p:cNvPr id="8" name="Content Placeholder 7">
            <a:extLst>
              <a:ext uri="{FF2B5EF4-FFF2-40B4-BE49-F238E27FC236}">
                <a16:creationId xmlns:a16="http://schemas.microsoft.com/office/drawing/2014/main" id="{D94D2182-51EC-4AAB-A418-6FD02D125F08}"/>
              </a:ext>
            </a:extLst>
          </p:cNvPr>
          <p:cNvPicPr>
            <a:picLocks noGrp="1" noChangeAspect="1"/>
          </p:cNvPicPr>
          <p:nvPr>
            <p:ph idx="1"/>
          </p:nvPr>
        </p:nvPicPr>
        <p:blipFill>
          <a:blip r:embed="rId3"/>
          <a:stretch>
            <a:fillRect/>
          </a:stretch>
        </p:blipFill>
        <p:spPr>
          <a:xfrm>
            <a:off x="254562" y="1754551"/>
            <a:ext cx="5553365" cy="4351338"/>
          </a:xfrm>
          <a:prstGeom prst="rect">
            <a:avLst/>
          </a:prstGeom>
        </p:spPr>
      </p:pic>
      <p:sp>
        <p:nvSpPr>
          <p:cNvPr id="14" name="Rectangle 13">
            <a:extLst>
              <a:ext uri="{FF2B5EF4-FFF2-40B4-BE49-F238E27FC236}">
                <a16:creationId xmlns:a16="http://schemas.microsoft.com/office/drawing/2014/main" id="{4BB7E277-4326-444A-8BE9-1912B405B4F4}"/>
              </a:ext>
            </a:extLst>
          </p:cNvPr>
          <p:cNvSpPr/>
          <p:nvPr/>
        </p:nvSpPr>
        <p:spPr>
          <a:xfrm>
            <a:off x="1070757" y="2592118"/>
            <a:ext cx="2936945" cy="49338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3D1CE34-423D-4CD8-BB9A-87E3C6FF3749}"/>
              </a:ext>
            </a:extLst>
          </p:cNvPr>
          <p:cNvPicPr>
            <a:picLocks noChangeAspect="1"/>
          </p:cNvPicPr>
          <p:nvPr/>
        </p:nvPicPr>
        <p:blipFill>
          <a:blip r:embed="rId4"/>
          <a:stretch>
            <a:fillRect/>
          </a:stretch>
        </p:blipFill>
        <p:spPr>
          <a:xfrm>
            <a:off x="5807927" y="1947997"/>
            <a:ext cx="5439439" cy="4265882"/>
          </a:xfrm>
          <a:prstGeom prst="rect">
            <a:avLst/>
          </a:prstGeom>
        </p:spPr>
      </p:pic>
      <p:sp>
        <p:nvSpPr>
          <p:cNvPr id="16" name="Rectangle 15">
            <a:extLst>
              <a:ext uri="{FF2B5EF4-FFF2-40B4-BE49-F238E27FC236}">
                <a16:creationId xmlns:a16="http://schemas.microsoft.com/office/drawing/2014/main" id="{0A490005-F350-42FD-A770-DD7391F58D3C}"/>
              </a:ext>
            </a:extLst>
          </p:cNvPr>
          <p:cNvSpPr/>
          <p:nvPr/>
        </p:nvSpPr>
        <p:spPr>
          <a:xfrm>
            <a:off x="6454705" y="2758883"/>
            <a:ext cx="2936945" cy="50819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6302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C246-D3B7-4E8E-8915-839DC6419153}"/>
              </a:ext>
            </a:extLst>
          </p:cNvPr>
          <p:cNvSpPr>
            <a:spLocks noGrp="1"/>
          </p:cNvSpPr>
          <p:nvPr>
            <p:ph type="title"/>
          </p:nvPr>
        </p:nvSpPr>
        <p:spPr/>
        <p:txBody>
          <a:bodyPr/>
          <a:lstStyle/>
          <a:p>
            <a:pPr algn="ctr"/>
            <a:r>
              <a:rPr lang="en-US" dirty="0"/>
              <a:t>GR/TA2 Uplink and Downlink </a:t>
            </a:r>
            <a:r>
              <a:rPr lang="en-US" dirty="0">
                <a:solidFill>
                  <a:srgbClr val="FF0000"/>
                </a:solidFill>
              </a:rPr>
              <a:t>RFNM Traffic</a:t>
            </a:r>
            <a:br>
              <a:rPr lang="en-US" dirty="0">
                <a:solidFill>
                  <a:srgbClr val="FF0000"/>
                </a:solidFill>
              </a:rPr>
            </a:br>
            <a:r>
              <a:rPr lang="en-US" i="1" dirty="0"/>
              <a:t>Adaptation</a:t>
            </a:r>
          </a:p>
        </p:txBody>
      </p:sp>
      <p:sp>
        <p:nvSpPr>
          <p:cNvPr id="4" name="TextBox 3">
            <a:extLst>
              <a:ext uri="{FF2B5EF4-FFF2-40B4-BE49-F238E27FC236}">
                <a16:creationId xmlns:a16="http://schemas.microsoft.com/office/drawing/2014/main" id="{CAA7EC1B-BB77-4E76-BEC3-33CC3C3EA893}"/>
              </a:ext>
            </a:extLst>
          </p:cNvPr>
          <p:cNvSpPr txBox="1"/>
          <p:nvPr/>
        </p:nvSpPr>
        <p:spPr>
          <a:xfrm>
            <a:off x="315394" y="6311900"/>
            <a:ext cx="5049652" cy="369332"/>
          </a:xfrm>
          <a:prstGeom prst="rect">
            <a:avLst/>
          </a:prstGeom>
          <a:noFill/>
        </p:spPr>
        <p:txBody>
          <a:bodyPr wrap="none" rtlCol="0">
            <a:spAutoFit/>
          </a:bodyPr>
          <a:lstStyle/>
          <a:p>
            <a:r>
              <a:rPr lang="en-US" b="1" i="1" dirty="0"/>
              <a:t>Ground Radio to TA2 - Uplink RFNM Traffic: 32Kb/s</a:t>
            </a:r>
          </a:p>
        </p:txBody>
      </p:sp>
      <p:sp>
        <p:nvSpPr>
          <p:cNvPr id="5" name="TextBox 4">
            <a:extLst>
              <a:ext uri="{FF2B5EF4-FFF2-40B4-BE49-F238E27FC236}">
                <a16:creationId xmlns:a16="http://schemas.microsoft.com/office/drawing/2014/main" id="{F7E5F793-0020-4116-8D66-1809248BF37B}"/>
              </a:ext>
            </a:extLst>
          </p:cNvPr>
          <p:cNvSpPr txBox="1"/>
          <p:nvPr/>
        </p:nvSpPr>
        <p:spPr>
          <a:xfrm>
            <a:off x="6058326" y="6304326"/>
            <a:ext cx="5337167" cy="369332"/>
          </a:xfrm>
          <a:prstGeom prst="rect">
            <a:avLst/>
          </a:prstGeom>
          <a:noFill/>
        </p:spPr>
        <p:txBody>
          <a:bodyPr wrap="none" rtlCol="0">
            <a:spAutoFit/>
          </a:bodyPr>
          <a:lstStyle/>
          <a:p>
            <a:r>
              <a:rPr lang="en-US" b="1" i="1" dirty="0"/>
              <a:t>TA2 to Ground Radio - Downlink RFNM Traffic: 32Kb/s</a:t>
            </a:r>
          </a:p>
        </p:txBody>
      </p:sp>
      <p:sp>
        <p:nvSpPr>
          <p:cNvPr id="6" name="TextBox 5">
            <a:extLst>
              <a:ext uri="{FF2B5EF4-FFF2-40B4-BE49-F238E27FC236}">
                <a16:creationId xmlns:a16="http://schemas.microsoft.com/office/drawing/2014/main" id="{BD0FC013-4291-4CBD-857C-4B9022105228}"/>
              </a:ext>
            </a:extLst>
          </p:cNvPr>
          <p:cNvSpPr txBox="1"/>
          <p:nvPr/>
        </p:nvSpPr>
        <p:spPr>
          <a:xfrm>
            <a:off x="315394" y="1167468"/>
            <a:ext cx="2628579" cy="523220"/>
          </a:xfrm>
          <a:prstGeom prst="rect">
            <a:avLst/>
          </a:prstGeom>
          <a:noFill/>
        </p:spPr>
        <p:txBody>
          <a:bodyPr wrap="square" rtlCol="0">
            <a:spAutoFit/>
          </a:bodyPr>
          <a:lstStyle/>
          <a:p>
            <a:r>
              <a:rPr lang="en-US" sz="1400" b="1" i="1" dirty="0"/>
              <a:t>The rate in the </a:t>
            </a:r>
            <a:r>
              <a:rPr lang="en-US" sz="1400" b="1" i="1" dirty="0" err="1"/>
              <a:t>QueueConstruct</a:t>
            </a:r>
            <a:r>
              <a:rPr lang="en-US" sz="1400" b="1" i="1" dirty="0"/>
              <a:t> specifies the rate for that SLP</a:t>
            </a:r>
          </a:p>
        </p:txBody>
      </p:sp>
      <p:pic>
        <p:nvPicPr>
          <p:cNvPr id="3" name="Picture 2">
            <a:extLst>
              <a:ext uri="{FF2B5EF4-FFF2-40B4-BE49-F238E27FC236}">
                <a16:creationId xmlns:a16="http://schemas.microsoft.com/office/drawing/2014/main" id="{8A5806B2-EF6B-4900-9945-A7CC0BB37700}"/>
              </a:ext>
            </a:extLst>
          </p:cNvPr>
          <p:cNvPicPr>
            <a:picLocks noChangeAspect="1"/>
          </p:cNvPicPr>
          <p:nvPr/>
        </p:nvPicPr>
        <p:blipFill>
          <a:blip r:embed="rId3"/>
          <a:stretch>
            <a:fillRect/>
          </a:stretch>
        </p:blipFill>
        <p:spPr>
          <a:xfrm>
            <a:off x="5428704" y="2078802"/>
            <a:ext cx="5966789" cy="4063778"/>
          </a:xfrm>
          <a:prstGeom prst="rect">
            <a:avLst/>
          </a:prstGeom>
        </p:spPr>
      </p:pic>
      <p:sp>
        <p:nvSpPr>
          <p:cNvPr id="15" name="Rectangle 14">
            <a:extLst>
              <a:ext uri="{FF2B5EF4-FFF2-40B4-BE49-F238E27FC236}">
                <a16:creationId xmlns:a16="http://schemas.microsoft.com/office/drawing/2014/main" id="{3FF031B4-A10A-4C2D-BC56-8C94AED09A47}"/>
              </a:ext>
            </a:extLst>
          </p:cNvPr>
          <p:cNvSpPr/>
          <p:nvPr/>
        </p:nvSpPr>
        <p:spPr>
          <a:xfrm>
            <a:off x="6211922" y="2935043"/>
            <a:ext cx="2936945" cy="4653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AD82FE4-0190-4CB2-AA5F-0E6546614A71}"/>
              </a:ext>
            </a:extLst>
          </p:cNvPr>
          <p:cNvPicPr>
            <a:picLocks noChangeAspect="1"/>
          </p:cNvPicPr>
          <p:nvPr/>
        </p:nvPicPr>
        <p:blipFill>
          <a:blip r:embed="rId4"/>
          <a:stretch>
            <a:fillRect/>
          </a:stretch>
        </p:blipFill>
        <p:spPr>
          <a:xfrm>
            <a:off x="304589" y="2065880"/>
            <a:ext cx="5515724" cy="3808721"/>
          </a:xfrm>
          <a:prstGeom prst="rect">
            <a:avLst/>
          </a:prstGeom>
        </p:spPr>
      </p:pic>
      <p:sp>
        <p:nvSpPr>
          <p:cNvPr id="16" name="Rectangle 15">
            <a:extLst>
              <a:ext uri="{FF2B5EF4-FFF2-40B4-BE49-F238E27FC236}">
                <a16:creationId xmlns:a16="http://schemas.microsoft.com/office/drawing/2014/main" id="{4B5257D7-B35E-4C29-9381-EE4C76656F48}"/>
              </a:ext>
            </a:extLst>
          </p:cNvPr>
          <p:cNvSpPr/>
          <p:nvPr/>
        </p:nvSpPr>
        <p:spPr>
          <a:xfrm>
            <a:off x="1219200" y="2931868"/>
            <a:ext cx="2936945" cy="3461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8263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F7BD4-44F9-47AC-A90A-39A8A1FE770F}"/>
              </a:ext>
            </a:extLst>
          </p:cNvPr>
          <p:cNvSpPr>
            <a:spLocks noGrp="1"/>
          </p:cNvSpPr>
          <p:nvPr>
            <p:ph type="title"/>
          </p:nvPr>
        </p:nvSpPr>
        <p:spPr/>
        <p:txBody>
          <a:bodyPr/>
          <a:lstStyle/>
          <a:p>
            <a:pPr algn="ctr"/>
            <a:r>
              <a:rPr lang="en-US" dirty="0"/>
              <a:t>Range Infrastructure</a:t>
            </a:r>
          </a:p>
        </p:txBody>
      </p:sp>
      <p:sp>
        <p:nvSpPr>
          <p:cNvPr id="3" name="Content Placeholder 2">
            <a:extLst>
              <a:ext uri="{FF2B5EF4-FFF2-40B4-BE49-F238E27FC236}">
                <a16:creationId xmlns:a16="http://schemas.microsoft.com/office/drawing/2014/main" id="{773E4CD7-DAE4-497F-9722-031EEFA9F1FD}"/>
              </a:ext>
            </a:extLst>
          </p:cNvPr>
          <p:cNvSpPr>
            <a:spLocks noGrp="1"/>
          </p:cNvSpPr>
          <p:nvPr>
            <p:ph idx="1"/>
          </p:nvPr>
        </p:nvSpPr>
        <p:spPr>
          <a:xfrm>
            <a:off x="405714" y="1800912"/>
            <a:ext cx="5216154" cy="4351338"/>
          </a:xfrm>
        </p:spPr>
        <p:txBody>
          <a:bodyPr/>
          <a:lstStyle/>
          <a:p>
            <a:r>
              <a:rPr lang="en-US" dirty="0"/>
              <a:t>Range Network:</a:t>
            </a:r>
          </a:p>
          <a:p>
            <a:pPr lvl="1"/>
            <a:r>
              <a:rPr lang="en-US" sz="2000" dirty="0"/>
              <a:t>Naval Air Weapon System at China Lake, CA</a:t>
            </a:r>
          </a:p>
          <a:p>
            <a:r>
              <a:rPr lang="en-US" dirty="0"/>
              <a:t>Equipment Used: </a:t>
            </a:r>
          </a:p>
          <a:p>
            <a:pPr lvl="1"/>
            <a:r>
              <a:rPr lang="en-US" dirty="0"/>
              <a:t>Ground Station Tracking Antenna and related network infrastructure</a:t>
            </a:r>
          </a:p>
          <a:p>
            <a:pPr lvl="1"/>
            <a:r>
              <a:rPr lang="en-US" dirty="0"/>
              <a:t>MCR processing live data</a:t>
            </a:r>
          </a:p>
          <a:p>
            <a:pPr lvl="1"/>
            <a:r>
              <a:rPr lang="en-US" dirty="0"/>
              <a:t>Link Manager</a:t>
            </a:r>
          </a:p>
          <a:p>
            <a:r>
              <a:rPr lang="en-US" dirty="0"/>
              <a:t>Equipment Available: </a:t>
            </a:r>
          </a:p>
          <a:p>
            <a:pPr lvl="1"/>
            <a:r>
              <a:rPr lang="en-US" dirty="0"/>
              <a:t>All in use</a:t>
            </a:r>
          </a:p>
        </p:txBody>
      </p:sp>
      <p:pic>
        <p:nvPicPr>
          <p:cNvPr id="9" name="Picture 8">
            <a:extLst>
              <a:ext uri="{FF2B5EF4-FFF2-40B4-BE49-F238E27FC236}">
                <a16:creationId xmlns:a16="http://schemas.microsoft.com/office/drawing/2014/main" id="{5CE5A1F8-8B2F-41B4-999D-D6D604D9B0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4452" y="1987274"/>
            <a:ext cx="6096000" cy="3175000"/>
          </a:xfrm>
          <a:prstGeom prst="rect">
            <a:avLst/>
          </a:prstGeom>
        </p:spPr>
      </p:pic>
      <p:sp>
        <p:nvSpPr>
          <p:cNvPr id="10" name="TextBox 9">
            <a:extLst>
              <a:ext uri="{FF2B5EF4-FFF2-40B4-BE49-F238E27FC236}">
                <a16:creationId xmlns:a16="http://schemas.microsoft.com/office/drawing/2014/main" id="{026721A7-E428-40AF-A835-A960FA1BBA7C}"/>
              </a:ext>
            </a:extLst>
          </p:cNvPr>
          <p:cNvSpPr txBox="1"/>
          <p:nvPr/>
        </p:nvSpPr>
        <p:spPr>
          <a:xfrm>
            <a:off x="5670716" y="5382809"/>
            <a:ext cx="6229736" cy="1015663"/>
          </a:xfrm>
          <a:prstGeom prst="rect">
            <a:avLst/>
          </a:prstGeom>
          <a:noFill/>
        </p:spPr>
        <p:txBody>
          <a:bodyPr wrap="square" rtlCol="0">
            <a:spAutoFit/>
          </a:bodyPr>
          <a:lstStyle/>
          <a:p>
            <a:r>
              <a:rPr lang="en-US" sz="1000" b="1" i="1" dirty="0"/>
              <a:t>“NAWS China Lake is located in the Western Mojave Desert region of California, approximately 150 miles north of Los Angeles. The installation is the Navy's largest single landholding, representing 85 percent of the Navy’s land for RDAT&amp;E use and 38 percent of the Navy’s land holdings worldwide. In total, its two ranges and main site cover more than 1.1 million acres, an area larger than the state of Rhode Island.”</a:t>
            </a:r>
          </a:p>
          <a:p>
            <a:endParaRPr lang="en-US" sz="1000" b="1" i="1" dirty="0"/>
          </a:p>
          <a:p>
            <a:r>
              <a:rPr lang="en-US" sz="1000" b="1" i="1" dirty="0">
                <a:hlinkClick r:id="rId4"/>
              </a:rPr>
              <a:t>https://www.cnic.navy.mil/regions/cnrsw/installations/naws_china_lake.html</a:t>
            </a:r>
            <a:r>
              <a:rPr lang="en-US" sz="1000" b="1" i="1" dirty="0"/>
              <a:t> </a:t>
            </a:r>
          </a:p>
        </p:txBody>
      </p:sp>
    </p:spTree>
    <p:extLst>
      <p:ext uri="{BB962C8B-B14F-4D97-AF65-F5344CB8AC3E}">
        <p14:creationId xmlns:p14="http://schemas.microsoft.com/office/powerpoint/2010/main" val="2480556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4BE68-3083-4504-9063-2983F74B589D}"/>
              </a:ext>
            </a:extLst>
          </p:cNvPr>
          <p:cNvSpPr>
            <a:spLocks noGrp="1"/>
          </p:cNvSpPr>
          <p:nvPr>
            <p:ph type="title"/>
          </p:nvPr>
        </p:nvSpPr>
        <p:spPr/>
        <p:txBody>
          <a:bodyPr/>
          <a:lstStyle/>
          <a:p>
            <a:pPr algn="ctr"/>
            <a:r>
              <a:rPr lang="en-US" dirty="0"/>
              <a:t>Flight Test Operation Flow</a:t>
            </a:r>
          </a:p>
        </p:txBody>
      </p:sp>
      <p:pic>
        <p:nvPicPr>
          <p:cNvPr id="6" name="Content Placeholder 5">
            <a:extLst>
              <a:ext uri="{FF2B5EF4-FFF2-40B4-BE49-F238E27FC236}">
                <a16:creationId xmlns:a16="http://schemas.microsoft.com/office/drawing/2014/main" id="{2C108664-8E0A-42DB-A068-A3BB8FA0503C}"/>
              </a:ext>
            </a:extLst>
          </p:cNvPr>
          <p:cNvPicPr>
            <a:picLocks noGrp="1" noChangeAspect="1"/>
          </p:cNvPicPr>
          <p:nvPr>
            <p:ph idx="1"/>
          </p:nvPr>
        </p:nvPicPr>
        <p:blipFill>
          <a:blip r:embed="rId3"/>
          <a:stretch>
            <a:fillRect/>
          </a:stretch>
        </p:blipFill>
        <p:spPr>
          <a:xfrm>
            <a:off x="2937709" y="1568523"/>
            <a:ext cx="6663492" cy="4790541"/>
          </a:xfrm>
          <a:prstGeom prst="rect">
            <a:avLst/>
          </a:prstGeom>
        </p:spPr>
      </p:pic>
    </p:spTree>
    <p:extLst>
      <p:ext uri="{BB962C8B-B14F-4D97-AF65-F5344CB8AC3E}">
        <p14:creationId xmlns:p14="http://schemas.microsoft.com/office/powerpoint/2010/main" val="4237608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94C8-AEFA-4D4D-8861-76566D8EA3B4}"/>
              </a:ext>
            </a:extLst>
          </p:cNvPr>
          <p:cNvSpPr>
            <a:spLocks noGrp="1"/>
          </p:cNvSpPr>
          <p:nvPr>
            <p:ph type="title"/>
          </p:nvPr>
        </p:nvSpPr>
        <p:spPr/>
        <p:txBody>
          <a:bodyPr/>
          <a:lstStyle/>
          <a:p>
            <a:pPr algn="ctr"/>
            <a:r>
              <a:rPr lang="en-US" dirty="0"/>
              <a:t>Dynamic Scheduling</a:t>
            </a:r>
          </a:p>
        </p:txBody>
      </p:sp>
      <p:sp>
        <p:nvSpPr>
          <p:cNvPr id="3" name="Content Placeholder 2">
            <a:extLst>
              <a:ext uri="{FF2B5EF4-FFF2-40B4-BE49-F238E27FC236}">
                <a16:creationId xmlns:a16="http://schemas.microsoft.com/office/drawing/2014/main" id="{8041AE47-FF58-4DB9-8E84-0D9C187293DC}"/>
              </a:ext>
            </a:extLst>
          </p:cNvPr>
          <p:cNvSpPr>
            <a:spLocks noGrp="1"/>
          </p:cNvSpPr>
          <p:nvPr>
            <p:ph idx="1"/>
          </p:nvPr>
        </p:nvSpPr>
        <p:spPr>
          <a:xfrm>
            <a:off x="962025" y="1690688"/>
            <a:ext cx="10515600" cy="4351338"/>
          </a:xfrm>
        </p:spPr>
        <p:txBody>
          <a:bodyPr>
            <a:normAutofit fontScale="92500" lnSpcReduction="20000"/>
          </a:bodyPr>
          <a:lstStyle/>
          <a:p>
            <a:r>
              <a:rPr lang="en-US" dirty="0"/>
              <a:t>This mission depicts a scenario that contains a Link Manager (LM)</a:t>
            </a:r>
          </a:p>
          <a:p>
            <a:pPr lvl="1"/>
            <a:r>
              <a:rPr lang="en-US" dirty="0"/>
              <a:t>LM is responsible for coordinating the operation of multiple RF Links within a single RF Network </a:t>
            </a:r>
          </a:p>
          <a:p>
            <a:pPr lvl="1"/>
            <a:r>
              <a:rPr lang="en-US" dirty="0"/>
              <a:t>LM utilizes many standardized interfaces defined in IRIG 106-17 Chapters 21 through 28</a:t>
            </a:r>
          </a:p>
          <a:p>
            <a:r>
              <a:rPr lang="en-US" dirty="0"/>
              <a:t>LM provides a way to dynamically allocate capacity to radio link to achieve desired </a:t>
            </a:r>
            <a:r>
              <a:rPr lang="en-US" dirty="0" err="1"/>
              <a:t>QoS</a:t>
            </a:r>
            <a:r>
              <a:rPr lang="en-US" dirty="0"/>
              <a:t> guarantees</a:t>
            </a:r>
          </a:p>
          <a:p>
            <a:pPr lvl="1"/>
            <a:r>
              <a:rPr lang="en-US" dirty="0"/>
              <a:t>System Manager application provides access to LM and the ability to transmit schedule dynamically for the radios whose links it is managing </a:t>
            </a:r>
          </a:p>
          <a:p>
            <a:r>
              <a:rPr lang="en-US" dirty="0"/>
              <a:t>Primary operation of LM is to coordinate RF Link control, status, and throughput sharing across multiple RF Links </a:t>
            </a:r>
          </a:p>
          <a:p>
            <a:pPr lvl="1"/>
            <a:r>
              <a:rPr lang="en-US" dirty="0"/>
              <a:t>LM exchanges RF Network Messages (RFNMs) with the link agent interface of each radio associated with the RF Links that the LM manages</a:t>
            </a:r>
          </a:p>
          <a:p>
            <a:pPr lvl="2"/>
            <a:r>
              <a:rPr lang="en-US" dirty="0"/>
              <a:t>Message shapes (IRIG 106-17 Chapters 24)</a:t>
            </a:r>
          </a:p>
        </p:txBody>
      </p:sp>
    </p:spTree>
    <p:extLst>
      <p:ext uri="{BB962C8B-B14F-4D97-AF65-F5344CB8AC3E}">
        <p14:creationId xmlns:p14="http://schemas.microsoft.com/office/powerpoint/2010/main" val="2295101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5F182-71C6-454E-B5F4-EDD6B9CE6C43}"/>
              </a:ext>
            </a:extLst>
          </p:cNvPr>
          <p:cNvSpPr>
            <a:spLocks noGrp="1"/>
          </p:cNvSpPr>
          <p:nvPr>
            <p:ph type="title"/>
          </p:nvPr>
        </p:nvSpPr>
        <p:spPr/>
        <p:txBody>
          <a:bodyPr/>
          <a:lstStyle/>
          <a:p>
            <a:pPr algn="ctr"/>
            <a:r>
              <a:rPr lang="en-US" dirty="0"/>
              <a:t>Associated Constraints</a:t>
            </a:r>
          </a:p>
        </p:txBody>
      </p:sp>
      <p:sp>
        <p:nvSpPr>
          <p:cNvPr id="3" name="Content Placeholder 2">
            <a:extLst>
              <a:ext uri="{FF2B5EF4-FFF2-40B4-BE49-F238E27FC236}">
                <a16:creationId xmlns:a16="http://schemas.microsoft.com/office/drawing/2014/main" id="{451D8C2C-5C93-4EBB-8EDE-9A0CACE37C45}"/>
              </a:ext>
            </a:extLst>
          </p:cNvPr>
          <p:cNvSpPr>
            <a:spLocks noGrp="1"/>
          </p:cNvSpPr>
          <p:nvPr>
            <p:ph idx="1"/>
          </p:nvPr>
        </p:nvSpPr>
        <p:spPr/>
        <p:txBody>
          <a:bodyPr/>
          <a:lstStyle/>
          <a:p>
            <a:r>
              <a:rPr lang="en-US" dirty="0"/>
              <a:t>Physical limit on amount of bandwidth that can be achieved</a:t>
            </a:r>
          </a:p>
          <a:p>
            <a:r>
              <a:rPr lang="en-US" dirty="0"/>
              <a:t>Minimum Capacity used to guarantee transmission of critical data; it must be large enough to accommodate critical data loads</a:t>
            </a:r>
          </a:p>
          <a:p>
            <a:r>
              <a:rPr lang="en-US" dirty="0"/>
              <a:t>Assured Capacity constraints is the physical amount of the bandwidth; it is its guaranteed capacity if needed; less or = than the physical limit of the bandwidth</a:t>
            </a:r>
          </a:p>
          <a:p>
            <a:r>
              <a:rPr lang="en-US" dirty="0"/>
              <a:t>Assured Capacity must greater or equal to the minimum capacity</a:t>
            </a:r>
          </a:p>
          <a:p>
            <a:endParaRPr lang="en-US" dirty="0"/>
          </a:p>
        </p:txBody>
      </p:sp>
    </p:spTree>
    <p:extLst>
      <p:ext uri="{BB962C8B-B14F-4D97-AF65-F5344CB8AC3E}">
        <p14:creationId xmlns:p14="http://schemas.microsoft.com/office/powerpoint/2010/main" val="330291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E62A5-6FE1-4581-B1E6-5EB1C21E5A69}"/>
              </a:ext>
            </a:extLst>
          </p:cNvPr>
          <p:cNvSpPr>
            <a:spLocks noGrp="1"/>
          </p:cNvSpPr>
          <p:nvPr>
            <p:ph type="title"/>
          </p:nvPr>
        </p:nvSpPr>
        <p:spPr/>
        <p:txBody>
          <a:bodyPr/>
          <a:lstStyle/>
          <a:p>
            <a:pPr algn="ctr"/>
            <a:r>
              <a:rPr lang="en-US" dirty="0"/>
              <a:t>Requirements</a:t>
            </a:r>
          </a:p>
        </p:txBody>
      </p:sp>
      <p:sp>
        <p:nvSpPr>
          <p:cNvPr id="3" name="Content Placeholder 2">
            <a:extLst>
              <a:ext uri="{FF2B5EF4-FFF2-40B4-BE49-F238E27FC236}">
                <a16:creationId xmlns:a16="http://schemas.microsoft.com/office/drawing/2014/main" id="{EF3A89D5-6C72-40D8-81CE-8344A9D14F3A}"/>
              </a:ext>
            </a:extLst>
          </p:cNvPr>
          <p:cNvSpPr>
            <a:spLocks noGrp="1"/>
          </p:cNvSpPr>
          <p:nvPr>
            <p:ph idx="1"/>
          </p:nvPr>
        </p:nvSpPr>
        <p:spPr/>
        <p:txBody>
          <a:bodyPr/>
          <a:lstStyle/>
          <a:p>
            <a:r>
              <a:rPr lang="en-US" dirty="0"/>
              <a:t>Voice, Safety and RFNM (messages between the LM and the Radios) need to be our critical data</a:t>
            </a:r>
          </a:p>
          <a:p>
            <a:r>
              <a:rPr lang="en-US" dirty="0"/>
              <a:t>LM provides dynamic schedules </a:t>
            </a:r>
          </a:p>
          <a:p>
            <a:r>
              <a:rPr lang="en-US" dirty="0"/>
              <a:t>Bandwidth available: 10 Mb/s</a:t>
            </a:r>
          </a:p>
          <a:p>
            <a:pPr lvl="1"/>
            <a:r>
              <a:rPr lang="en-US" dirty="0"/>
              <a:t>TA1 is allocated 5 Mb/s </a:t>
            </a:r>
          </a:p>
          <a:p>
            <a:pPr lvl="1"/>
            <a:r>
              <a:rPr lang="en-US" dirty="0"/>
              <a:t>TA2 is allocated 5 Mb/s</a:t>
            </a:r>
          </a:p>
          <a:p>
            <a:pPr lvl="1"/>
            <a:r>
              <a:rPr lang="en-US" dirty="0"/>
              <a:t>When TA1 is grounded then TA2 and LM will need to be reconfigured to reallocate all bandwidth to TA2.</a:t>
            </a:r>
          </a:p>
          <a:p>
            <a:r>
              <a:rPr lang="en-US" dirty="0">
                <a:solidFill>
                  <a:srgbClr val="FF0000"/>
                </a:solidFill>
              </a:rPr>
              <a:t>TODO: add latency requirement – 100 </a:t>
            </a:r>
            <a:r>
              <a:rPr lang="en-US" dirty="0" err="1">
                <a:solidFill>
                  <a:srgbClr val="FF0000"/>
                </a:solidFill>
              </a:rPr>
              <a:t>ms</a:t>
            </a:r>
            <a:endParaRPr lang="en-US" dirty="0">
              <a:solidFill>
                <a:srgbClr val="FF0000"/>
              </a:solidFill>
            </a:endParaRPr>
          </a:p>
        </p:txBody>
      </p:sp>
    </p:spTree>
    <p:extLst>
      <p:ext uri="{BB962C8B-B14F-4D97-AF65-F5344CB8AC3E}">
        <p14:creationId xmlns:p14="http://schemas.microsoft.com/office/powerpoint/2010/main" val="3591593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F9231-9DBB-478A-945A-15F1F1CA40A0}"/>
              </a:ext>
            </a:extLst>
          </p:cNvPr>
          <p:cNvSpPr>
            <a:spLocks noGrp="1"/>
          </p:cNvSpPr>
          <p:nvPr>
            <p:ph type="title"/>
          </p:nvPr>
        </p:nvSpPr>
        <p:spPr/>
        <p:txBody>
          <a:bodyPr/>
          <a:lstStyle/>
          <a:p>
            <a:pPr algn="ctr"/>
            <a:r>
              <a:rPr lang="en-US" dirty="0"/>
              <a:t>Test Mission Description in MDL</a:t>
            </a:r>
          </a:p>
        </p:txBody>
      </p:sp>
      <p:sp>
        <p:nvSpPr>
          <p:cNvPr id="5" name="TextBox 4">
            <a:extLst>
              <a:ext uri="{FF2B5EF4-FFF2-40B4-BE49-F238E27FC236}">
                <a16:creationId xmlns:a16="http://schemas.microsoft.com/office/drawing/2014/main" id="{FCDFB773-9F52-48DE-BE7B-648E80A00760}"/>
              </a:ext>
            </a:extLst>
          </p:cNvPr>
          <p:cNvSpPr txBox="1"/>
          <p:nvPr/>
        </p:nvSpPr>
        <p:spPr>
          <a:xfrm>
            <a:off x="4923389" y="2507467"/>
            <a:ext cx="5499569" cy="1200329"/>
          </a:xfrm>
          <a:prstGeom prst="rect">
            <a:avLst/>
          </a:prstGeom>
          <a:noFill/>
          <a:ln w="41275">
            <a:solidFill>
              <a:schemeClr val="accent1">
                <a:shade val="50000"/>
              </a:schemeClr>
            </a:solidFill>
          </a:ln>
        </p:spPr>
        <p:txBody>
          <a:bodyPr wrap="square" rtlCol="0">
            <a:spAutoFit/>
          </a:bodyPr>
          <a:lstStyle/>
          <a:p>
            <a:r>
              <a:rPr lang="en-US" b="1" i="1" dirty="0" err="1"/>
              <a:t>QoSPolicies</a:t>
            </a:r>
            <a:r>
              <a:rPr lang="en-US" b="1" i="1" dirty="0"/>
              <a:t>: </a:t>
            </a:r>
            <a:r>
              <a:rPr lang="en-US" dirty="0"/>
              <a:t>Describe the high-level mission-specific data delivery requirements and constraints that will be provided by the Radio Access Network for a given test mission</a:t>
            </a:r>
          </a:p>
        </p:txBody>
      </p:sp>
      <p:sp>
        <p:nvSpPr>
          <p:cNvPr id="8" name="TextBox 7">
            <a:extLst>
              <a:ext uri="{FF2B5EF4-FFF2-40B4-BE49-F238E27FC236}">
                <a16:creationId xmlns:a16="http://schemas.microsoft.com/office/drawing/2014/main" id="{BA4B34E2-D2E3-4047-870D-53F0266EFCD0}"/>
              </a:ext>
            </a:extLst>
          </p:cNvPr>
          <p:cNvSpPr txBox="1"/>
          <p:nvPr/>
        </p:nvSpPr>
        <p:spPr>
          <a:xfrm>
            <a:off x="4923389" y="3939172"/>
            <a:ext cx="5499569" cy="646331"/>
          </a:xfrm>
          <a:prstGeom prst="rect">
            <a:avLst/>
          </a:prstGeom>
          <a:noFill/>
          <a:ln w="41275">
            <a:solidFill>
              <a:schemeClr val="accent2"/>
            </a:solidFill>
          </a:ln>
        </p:spPr>
        <p:txBody>
          <a:bodyPr wrap="square" rtlCol="0">
            <a:spAutoFit/>
          </a:bodyPr>
          <a:lstStyle/>
          <a:p>
            <a:r>
              <a:rPr lang="en-US" b="1" i="1" dirty="0" err="1"/>
              <a:t>RadioLinks</a:t>
            </a:r>
            <a:r>
              <a:rPr lang="en-US" b="1" i="1" dirty="0"/>
              <a:t>: </a:t>
            </a:r>
            <a:r>
              <a:rPr lang="en-US" dirty="0"/>
              <a:t>Describe the configuration parameters for any Radio Links associated with this test mission</a:t>
            </a:r>
          </a:p>
        </p:txBody>
      </p:sp>
      <p:pic>
        <p:nvPicPr>
          <p:cNvPr id="12" name="Content Placeholder 11">
            <a:extLst>
              <a:ext uri="{FF2B5EF4-FFF2-40B4-BE49-F238E27FC236}">
                <a16:creationId xmlns:a16="http://schemas.microsoft.com/office/drawing/2014/main" id="{034E7C2F-AABF-441E-9B61-3C62993D7C2B}"/>
              </a:ext>
            </a:extLst>
          </p:cNvPr>
          <p:cNvPicPr>
            <a:picLocks noGrp="1" noChangeAspect="1"/>
          </p:cNvPicPr>
          <p:nvPr>
            <p:ph idx="1"/>
          </p:nvPr>
        </p:nvPicPr>
        <p:blipFill>
          <a:blip r:embed="rId2"/>
          <a:stretch>
            <a:fillRect/>
          </a:stretch>
        </p:blipFill>
        <p:spPr>
          <a:xfrm>
            <a:off x="838200" y="1959406"/>
            <a:ext cx="3961264" cy="4351338"/>
          </a:xfrm>
          <a:prstGeom prst="rect">
            <a:avLst/>
          </a:prstGeom>
        </p:spPr>
      </p:pic>
      <p:sp>
        <p:nvSpPr>
          <p:cNvPr id="13" name="Rectangle 12">
            <a:extLst>
              <a:ext uri="{FF2B5EF4-FFF2-40B4-BE49-F238E27FC236}">
                <a16:creationId xmlns:a16="http://schemas.microsoft.com/office/drawing/2014/main" id="{DCDDB57F-0353-4A92-8A5C-CB805F0411B3}"/>
              </a:ext>
            </a:extLst>
          </p:cNvPr>
          <p:cNvSpPr/>
          <p:nvPr/>
        </p:nvSpPr>
        <p:spPr>
          <a:xfrm>
            <a:off x="1165459" y="3888606"/>
            <a:ext cx="3559629" cy="664143"/>
          </a:xfrm>
          <a:prstGeom prst="rect">
            <a:avLst/>
          </a:prstGeom>
          <a:noFill/>
          <a:ln w="444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86E4F52-3183-4185-A9B6-8C046BF3C8D6}"/>
              </a:ext>
            </a:extLst>
          </p:cNvPr>
          <p:cNvSpPr/>
          <p:nvPr/>
        </p:nvSpPr>
        <p:spPr>
          <a:xfrm>
            <a:off x="1165458" y="3249672"/>
            <a:ext cx="3559629" cy="561932"/>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CE563CB-5CE9-41F4-8CC9-33761C6F3C84}"/>
              </a:ext>
            </a:extLst>
          </p:cNvPr>
          <p:cNvSpPr txBox="1"/>
          <p:nvPr/>
        </p:nvSpPr>
        <p:spPr>
          <a:xfrm>
            <a:off x="4923389" y="4909926"/>
            <a:ext cx="5499569" cy="923330"/>
          </a:xfrm>
          <a:prstGeom prst="rect">
            <a:avLst/>
          </a:prstGeom>
          <a:noFill/>
          <a:ln w="25400">
            <a:solidFill>
              <a:schemeClr val="accent6"/>
            </a:solidFill>
          </a:ln>
        </p:spPr>
        <p:txBody>
          <a:bodyPr wrap="square" rtlCol="0">
            <a:spAutoFit/>
          </a:bodyPr>
          <a:lstStyle/>
          <a:p>
            <a:r>
              <a:rPr lang="en-US" b="1" i="1" dirty="0"/>
              <a:t>Networks: </a:t>
            </a:r>
            <a:r>
              <a:rPr lang="en-US" dirty="0"/>
              <a:t>Describes the physical topology of TA1, TA2 and Ground networks; Describes how everything is connected as well as performance capabilities</a:t>
            </a:r>
          </a:p>
        </p:txBody>
      </p:sp>
      <p:sp>
        <p:nvSpPr>
          <p:cNvPr id="18" name="Rectangle 17">
            <a:extLst>
              <a:ext uri="{FF2B5EF4-FFF2-40B4-BE49-F238E27FC236}">
                <a16:creationId xmlns:a16="http://schemas.microsoft.com/office/drawing/2014/main" id="{597C5C35-24CD-4795-BE3C-1E86F33B9046}"/>
              </a:ext>
            </a:extLst>
          </p:cNvPr>
          <p:cNvSpPr/>
          <p:nvPr/>
        </p:nvSpPr>
        <p:spPr>
          <a:xfrm>
            <a:off x="838200" y="5255394"/>
            <a:ext cx="3559629" cy="426939"/>
          </a:xfrm>
          <a:prstGeom prst="rect">
            <a:avLst/>
          </a:pr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D398E1B-0984-4584-B9D8-0FBE39BA2912}"/>
              </a:ext>
            </a:extLst>
          </p:cNvPr>
          <p:cNvSpPr/>
          <p:nvPr/>
        </p:nvSpPr>
        <p:spPr>
          <a:xfrm>
            <a:off x="838200" y="5823284"/>
            <a:ext cx="3559629" cy="346509"/>
          </a:xfrm>
          <a:prstGeom prst="rect">
            <a:avLst/>
          </a:prstGeom>
          <a:noFill/>
          <a:ln w="444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6BD975C-0F70-4869-88EF-941397D9057A}"/>
              </a:ext>
            </a:extLst>
          </p:cNvPr>
          <p:cNvSpPr txBox="1"/>
          <p:nvPr/>
        </p:nvSpPr>
        <p:spPr>
          <a:xfrm>
            <a:off x="4923389" y="5996538"/>
            <a:ext cx="4726005" cy="646331"/>
          </a:xfrm>
          <a:prstGeom prst="rect">
            <a:avLst/>
          </a:prstGeom>
          <a:noFill/>
          <a:ln w="25400">
            <a:solidFill>
              <a:schemeClr val="accent6"/>
            </a:solidFill>
          </a:ln>
        </p:spPr>
        <p:txBody>
          <a:bodyPr wrap="square" rtlCol="0">
            <a:spAutoFit/>
          </a:bodyPr>
          <a:lstStyle/>
          <a:p>
            <a:r>
              <a:rPr lang="en-US" b="1" i="1" dirty="0" err="1"/>
              <a:t>RANConfiguration</a:t>
            </a:r>
            <a:r>
              <a:rPr lang="en-US" dirty="0"/>
              <a:t>: Describes the set of basic parameters for a Radio Access Network</a:t>
            </a:r>
          </a:p>
        </p:txBody>
      </p:sp>
    </p:spTree>
    <p:extLst>
      <p:ext uri="{BB962C8B-B14F-4D97-AF65-F5344CB8AC3E}">
        <p14:creationId xmlns:p14="http://schemas.microsoft.com/office/powerpoint/2010/main" val="3411411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58824</TotalTime>
  <Words>1994</Words>
  <Application>Microsoft Office PowerPoint</Application>
  <PresentationFormat>Widescreen</PresentationFormat>
  <Paragraphs>194</Paragraphs>
  <Slides>32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Wingdings</vt:lpstr>
      <vt:lpstr>Office Theme</vt:lpstr>
      <vt:lpstr>BRASS  Scenario 7</vt:lpstr>
      <vt:lpstr>Scenario #7 – Brief Description</vt:lpstr>
      <vt:lpstr>Test Article</vt:lpstr>
      <vt:lpstr>Range Infrastructure</vt:lpstr>
      <vt:lpstr>Flight Test Operation Flow</vt:lpstr>
      <vt:lpstr>Dynamic Scheduling</vt:lpstr>
      <vt:lpstr>Associated Constraints</vt:lpstr>
      <vt:lpstr>Requirements</vt:lpstr>
      <vt:lpstr>Test Mission Description in MDL</vt:lpstr>
      <vt:lpstr>Network Load Sharing Before Adaptation</vt:lpstr>
      <vt:lpstr>GR/TA1 Uplink and Downlink Voice Traffic Before Adaptation</vt:lpstr>
      <vt:lpstr>GR/TA1 Uplink and Downlink Safety Traffic Before Adaptation</vt:lpstr>
      <vt:lpstr>GR/TA1 Uplink and Downlink Bulk Traffic Before Adaptation</vt:lpstr>
      <vt:lpstr>GR/TA1 Uplink and Downlink RFNM Traffic Before Adaptation</vt:lpstr>
      <vt:lpstr>Similar for GR/TA2 Uplink and Downlink </vt:lpstr>
      <vt:lpstr>GR/TA2 Uplink and Downlink Voice Traffic Before Adaptation</vt:lpstr>
      <vt:lpstr>GR/TA2 Uplink and Downlink Safety Traffic Before Adaptation</vt:lpstr>
      <vt:lpstr>GR/TA2 Uplink and Downlink Bulk Traffic Before Adaptation</vt:lpstr>
      <vt:lpstr>GR/TA2 Uplink and Downlink RFNM Traffic Before Adaptation</vt:lpstr>
      <vt:lpstr>GR/TA1 Assured Capacity</vt:lpstr>
      <vt:lpstr>GR/TA2 Assured Capacity</vt:lpstr>
      <vt:lpstr>Radio Link Description in MDL</vt:lpstr>
      <vt:lpstr>Elements Used to Configure the Link Manager </vt:lpstr>
      <vt:lpstr>Network Description in MDL</vt:lpstr>
      <vt:lpstr>Air Information Bit Rate</vt:lpstr>
      <vt:lpstr>After TA1 is Grounded</vt:lpstr>
      <vt:lpstr>GR/TA2 Assured Capacity Adaptation</vt:lpstr>
      <vt:lpstr>Network Load Sharing Adaptation</vt:lpstr>
      <vt:lpstr>GR/TA2 Uplink and Downlink Voice Traffic Adaptation</vt:lpstr>
      <vt:lpstr>GR/TA2 Uplink and Downlink Safety Traffic Adaptation</vt:lpstr>
      <vt:lpstr>GR/TA2 Uplink and Downlink Bulk Traffic Adaptation</vt:lpstr>
      <vt:lpstr>GR/TA2 Uplink and Downlink RFNM Traffic Adaptation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Scenario 1</dc:title>
  <dc:creator>Ibaroudene, Hakima</dc:creator>
  <cp:lastModifiedBy>Ibaroudene, Hakima</cp:lastModifiedBy>
  <cp:revision>607</cp:revision>
  <dcterms:created xsi:type="dcterms:W3CDTF">2017-12-12T23:21:14Z</dcterms:created>
  <dcterms:modified xsi:type="dcterms:W3CDTF">2018-06-18T18:22:44Z</dcterms:modified>
</cp:coreProperties>
</file>