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77" r:id="rId5"/>
    <p:sldId id="279" r:id="rId6"/>
    <p:sldId id="260" r:id="rId7"/>
    <p:sldId id="261" r:id="rId8"/>
    <p:sldId id="288" r:id="rId9"/>
    <p:sldId id="289" r:id="rId10"/>
    <p:sldId id="290" r:id="rId11"/>
    <p:sldId id="295" r:id="rId12"/>
    <p:sldId id="296" r:id="rId13"/>
    <p:sldId id="294" r:id="rId14"/>
    <p:sldId id="297" r:id="rId15"/>
    <p:sldId id="298" r:id="rId16"/>
    <p:sldId id="299" r:id="rId17"/>
    <p:sldId id="300" r:id="rId18"/>
    <p:sldId id="301" r:id="rId19"/>
    <p:sldId id="302" r:id="rId20"/>
    <p:sldId id="262" r:id="rId21"/>
    <p:sldId id="303" r:id="rId22"/>
    <p:sldId id="305" r:id="rId23"/>
    <p:sldId id="304" r:id="rId24"/>
    <p:sldId id="292" r:id="rId25"/>
    <p:sldId id="275" r:id="rId26"/>
  </p:sldIdLst>
  <p:sldSz cx="9144000" cy="5143500" type="screen16x9"/>
  <p:notesSz cx="6858000" cy="9144000"/>
  <p:embeddedFontLst>
    <p:embeddedFont>
      <p:font typeface="1훈새마을운동 R" panose="02020603020101020101" pitchFamily="18" charset="-127"/>
      <p:regular r:id="rId28"/>
    </p:embeddedFont>
    <p:embeddedFont>
      <p:font typeface="Yoon 윤고딕 540_TT" panose="020B0600000101010101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Yoon 윤고딕 520_TT" panose="020B0600000101010101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C58"/>
    <a:srgbClr val="271D52"/>
    <a:srgbClr val="3E2876"/>
    <a:srgbClr val="9F7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26" autoAdjust="0"/>
  </p:normalViewPr>
  <p:slideViewPr>
    <p:cSldViewPr showGuides="1">
      <p:cViewPr>
        <p:scale>
          <a:sx n="100" d="100"/>
          <a:sy n="100" d="100"/>
        </p:scale>
        <p:origin x="-504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275CB-C634-4273-8A4A-D247CBF594FB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5C539-9EB1-44A9-A3BF-935947A44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큐란 선형자료구조 중의 하나로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데이터를 한쪽에서 입력하고 한쪽에서 삭제할 수 있는 자료구조를 말합니다</a:t>
            </a:r>
            <a:r>
              <a:rPr lang="en-US" altLang="ko-KR" dirty="0" smtClean="0"/>
              <a:t>.</a:t>
            </a:r>
            <a:endParaRPr lang="en-US" altLang="ko-KR" sz="12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큐는 먼저 집어 넣은 데이터가 먼저 나오게</a:t>
            </a:r>
            <a:r>
              <a:rPr lang="ko-KR" altLang="en-US" sz="1200" spc="-150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되는 선입선출의 방식입니다</a:t>
            </a:r>
            <a:r>
              <a:rPr lang="en-US" altLang="ko-KR" sz="1200" spc="-150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200" spc="-150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이걸</a:t>
            </a:r>
            <a:r>
              <a:rPr lang="en-US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First in first out(FIFO)</a:t>
            </a:r>
            <a:r>
              <a:rPr lang="ko-KR" altLang="en-US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라고 부르기도 합니다</a:t>
            </a:r>
            <a:r>
              <a:rPr lang="en-US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endParaRPr lang="ko-KR" altLang="en-US" sz="12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96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자료가 아무것도 없는 경우에는 출력할 자료가 없다고 출력하게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50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검색 기능에서는 검색할 숫자를 넣을 변수를 선언합니다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여기에서도 경우를 나누는데</a:t>
            </a:r>
            <a:r>
              <a:rPr lang="en-US" altLang="ko-KR" dirty="0" smtClean="0"/>
              <a:t>, empty</a:t>
            </a:r>
            <a:r>
              <a:rPr lang="ko-KR" altLang="en-US" dirty="0" smtClean="0"/>
              <a:t>상태일</a:t>
            </a:r>
            <a:r>
              <a:rPr lang="ko-KR" altLang="en-US" baseline="0" dirty="0" smtClean="0"/>
              <a:t> 때는 검색할 자료가 없음을 알리고 </a:t>
            </a:r>
            <a:r>
              <a:rPr lang="en-US" altLang="ko-KR" baseline="0" dirty="0" smtClean="0"/>
              <a:t>empty</a:t>
            </a:r>
            <a:r>
              <a:rPr lang="ko-KR" altLang="en-US" baseline="0" dirty="0" smtClean="0"/>
              <a:t>가 아니라면 검색할 숫자를 </a:t>
            </a:r>
            <a:r>
              <a:rPr lang="ko-KR" altLang="en-US" baseline="0" dirty="0" err="1" smtClean="0"/>
              <a:t>입력받습니다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34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후에 </a:t>
            </a:r>
            <a:r>
              <a:rPr lang="en-US" altLang="ko-KR" dirty="0" smtClean="0"/>
              <a:t>front&lt;rear</a:t>
            </a:r>
            <a:r>
              <a:rPr lang="ko-KR" altLang="en-US" dirty="0" smtClean="0"/>
              <a:t>인 상황에서는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를 차례대로 돌면서 자료가 있는지를 찾고 자료의 존재여부를 출력하게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43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외의 경우에는 아까 출력함수에서 설명했던 방식 그대로 자료의 동일여부를 출력하게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86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50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50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50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37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아까 슬라이드에 적힌 내용들을 바탕으로 파일 입출력 함수 소스를 작성했습니다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파일의 데이터를 받아오는 소스를 먼저 설명하겠습니다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상태에서는 입력을 받을 수 없으므로 큐의 </a:t>
            </a:r>
            <a:r>
              <a:rPr lang="en-US" altLang="ko-KR" dirty="0" smtClean="0"/>
              <a:t>overflow</a:t>
            </a:r>
            <a:r>
              <a:rPr lang="ko-KR" altLang="en-US" dirty="0" smtClean="0"/>
              <a:t>상태를 알립니다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Full</a:t>
            </a:r>
            <a:r>
              <a:rPr lang="ko-KR" altLang="en-US" dirty="0" smtClean="0"/>
              <a:t>상태가 아니라면 파일이름을 입력</a:t>
            </a:r>
            <a:r>
              <a:rPr lang="ko-KR" altLang="en-US" baseline="0" dirty="0" smtClean="0"/>
              <a:t> 받아 그 안에 있는 데이터를 큐로 입력합니다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파일이름을 저장하기 위해 </a:t>
            </a:r>
            <a:r>
              <a:rPr lang="en-US" altLang="ko-KR" baseline="0" dirty="0" smtClean="0"/>
              <a:t>name</a:t>
            </a:r>
            <a:r>
              <a:rPr lang="ko-KR" altLang="en-US" baseline="0" dirty="0" smtClean="0"/>
              <a:t>이라는 배열을 선언합니다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 smtClean="0"/>
              <a:t>Fscanf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반환값이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eof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될때까지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rear</a:t>
            </a:r>
            <a:r>
              <a:rPr lang="ko-KR" altLang="en-US" baseline="0" dirty="0" smtClean="0"/>
              <a:t>에서부터 파일에 있는 데이터를 큐로 입력합니다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만약 입력 도중 큐가 </a:t>
            </a:r>
            <a:r>
              <a:rPr lang="en-US" altLang="ko-KR" baseline="0" dirty="0" smtClean="0"/>
              <a:t>full</a:t>
            </a:r>
            <a:r>
              <a:rPr lang="ko-KR" altLang="en-US" baseline="0" dirty="0" smtClean="0"/>
              <a:t>상태가 된다면 더 이상의 입력을 받지 않고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나오게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baseline="0" dirty="0" smtClean="0"/>
              <a:t>큐에는 크게 선형 큐와 원형 큐가 있는데요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선형 큐는 배열을 선형으로 사용하는 방식입니다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선형 큐에서는 데이터가 들어가는 공간이 정해져 있기 때문에 삽입을 계속하기 위해서는 데이터들을 빈 공간으로 차례차례 복사해서 이동시켜야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방식은 귀찮고 효율성이 떨어지기 때문에 원형 큐가 주로 쓰이는데요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원형 큐란 논리적으로 배열의 처음과 끝이 연결되어 있는 것으로 간주한 큐라고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배열로 원형 큐를 구현하게 되면 들어가는 공간이 정해져 있어도 요소들을 이동할 필요가 없습니다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83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큐의 내용을 파일로 출력합니다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출력함수의 소스와 유사한 형태인데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printf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대신 </a:t>
            </a:r>
            <a:r>
              <a:rPr lang="en-US" altLang="ko-KR" baseline="0" dirty="0" err="1" smtClean="0"/>
              <a:t>fprintf</a:t>
            </a:r>
            <a:r>
              <a:rPr lang="ko-KR" altLang="en-US" baseline="0" dirty="0" smtClean="0"/>
              <a:t>를 사용했다고 보면 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30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3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선형 큐의 원리에 대해서 살펴보겠습니다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선형</a:t>
            </a:r>
            <a:r>
              <a:rPr lang="ko-KR" altLang="en-US" baseline="0" dirty="0" smtClean="0"/>
              <a:t> 큐에서는 계속해서 자료를 넣다가 자료의 개수가 배열의 칸 수에 꽉 차게 되면 더 이상 자료를 입력 받지 못합니다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이때 계속해서 자료를 받기 위해 앞에서 삭제를 해주게 되면 빈 공간이 생기는데요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공간에 기존의 자료들을 복사해서 앞으로 이동시켜주고 계속해서 자료를 받을 수 있게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13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원형 큐의 원리는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</a:t>
            </a:r>
            <a:r>
              <a:rPr lang="en-US" altLang="ko-KR" dirty="0" smtClean="0"/>
              <a:t>front==rear</a:t>
            </a:r>
            <a:r>
              <a:rPr lang="ko-KR" altLang="en-US" dirty="0" smtClean="0"/>
              <a:t>인 상태를 </a:t>
            </a:r>
            <a:r>
              <a:rPr lang="en-US" altLang="ko-KR" dirty="0" smtClean="0"/>
              <a:t>empty</a:t>
            </a:r>
            <a:r>
              <a:rPr lang="ko-KR" altLang="en-US" dirty="0" smtClean="0"/>
              <a:t>라고 둔다면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를 계속해서 </a:t>
            </a:r>
            <a:r>
              <a:rPr lang="en-US" altLang="ko-KR" dirty="0" smtClean="0"/>
              <a:t>++</a:t>
            </a:r>
            <a:r>
              <a:rPr lang="ko-KR" altLang="en-US" dirty="0" smtClean="0"/>
              <a:t>하면서 그 자리에 자료를 입력 받습니다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원형 큐에서는 빈 공간이 하나 존재해야 하는데 그 이유는 애니메이션에서 보듯이 빈</a:t>
            </a:r>
            <a:r>
              <a:rPr lang="ko-KR" altLang="en-US" baseline="0" dirty="0" smtClean="0"/>
              <a:t> 공간이 없다면 </a:t>
            </a:r>
            <a:r>
              <a:rPr lang="en-US" altLang="ko-KR" baseline="0" dirty="0" smtClean="0"/>
              <a:t>empty</a:t>
            </a:r>
            <a:r>
              <a:rPr lang="ko-KR" altLang="en-US" baseline="0" dirty="0" smtClean="0"/>
              <a:t>상태와 </a:t>
            </a:r>
            <a:r>
              <a:rPr lang="en-US" altLang="ko-KR" baseline="0" dirty="0" smtClean="0"/>
              <a:t>full</a:t>
            </a:r>
            <a:r>
              <a:rPr lang="ko-KR" altLang="en-US" baseline="0" dirty="0" smtClean="0"/>
              <a:t>상태를 구분하지 못하기 때문입니다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front=rear+1</a:t>
            </a:r>
            <a:r>
              <a:rPr lang="ko-KR" altLang="en-US" baseline="0" dirty="0" err="1" smtClean="0"/>
              <a:t>일때를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full</a:t>
            </a:r>
            <a:r>
              <a:rPr lang="ko-KR" altLang="en-US" baseline="0" dirty="0" smtClean="0"/>
              <a:t>로 둔다면 </a:t>
            </a:r>
            <a:r>
              <a:rPr lang="en-US" altLang="ko-KR" baseline="0" dirty="0" smtClean="0"/>
              <a:t>empty </a:t>
            </a:r>
            <a:r>
              <a:rPr lang="ko-KR" altLang="en-US" baseline="0" dirty="0" smtClean="0"/>
              <a:t>상태와 구분할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74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7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처음 보이는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인 상태를 말합니다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큐가 가득 찼다고 출력하고 더</a:t>
            </a:r>
            <a:r>
              <a:rPr lang="ko-KR" altLang="en-US" baseline="0" dirty="0" smtClean="0"/>
              <a:t> 이상의 입력을 받지 않습니다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Full</a:t>
            </a:r>
            <a:r>
              <a:rPr lang="ko-KR" altLang="en-US" dirty="0" smtClean="0"/>
              <a:t>이 아</a:t>
            </a:r>
            <a:r>
              <a:rPr lang="ko-KR" altLang="en-US" baseline="0" dirty="0" smtClean="0"/>
              <a:t>니라면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라는 변수에 숫자를 입력 받고 배열 </a:t>
            </a:r>
            <a:r>
              <a:rPr lang="en-US" altLang="ko-KR" baseline="0" dirty="0" smtClean="0"/>
              <a:t>queue</a:t>
            </a:r>
            <a:r>
              <a:rPr lang="ko-KR" altLang="en-US" baseline="0" dirty="0" smtClean="0"/>
              <a:t>에 숫자를 입력합니다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후에 </a:t>
            </a:r>
            <a:r>
              <a:rPr lang="en-US" altLang="ko-KR" baseline="0" dirty="0" smtClean="0"/>
              <a:t>rear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++</a:t>
            </a:r>
            <a:r>
              <a:rPr lang="ko-KR" altLang="en-US" baseline="0" dirty="0" smtClean="0"/>
              <a:t>해줌으로써 다음에 숫자를 입력 받을 수 있도록 </a:t>
            </a:r>
            <a:r>
              <a:rPr lang="en-US" altLang="ko-KR" baseline="0" dirty="0" smtClean="0"/>
              <a:t>rear</a:t>
            </a:r>
            <a:r>
              <a:rPr lang="ko-KR" altLang="en-US" baseline="0" dirty="0" smtClean="0"/>
              <a:t>를 다음 칸으로 이동시킵니다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삭제를 할 때</a:t>
            </a:r>
            <a:r>
              <a:rPr lang="ko-KR" altLang="en-US" baseline="0" dirty="0" smtClean="0"/>
              <a:t> 우선 </a:t>
            </a:r>
            <a:r>
              <a:rPr lang="en-US" altLang="ko-KR" baseline="0" dirty="0" smtClean="0"/>
              <a:t>empty</a:t>
            </a:r>
            <a:r>
              <a:rPr lang="ko-KR" altLang="en-US" baseline="0" dirty="0" smtClean="0"/>
              <a:t>상태인지 확인하고 만약 </a:t>
            </a:r>
            <a:r>
              <a:rPr lang="en-US" altLang="ko-KR" baseline="0" dirty="0" smtClean="0"/>
              <a:t>empty</a:t>
            </a:r>
            <a:r>
              <a:rPr lang="ko-KR" altLang="en-US" baseline="0" dirty="0" smtClean="0"/>
              <a:t>라면 삭제할 것이 없음을 알립니다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Empty</a:t>
            </a:r>
            <a:r>
              <a:rPr lang="ko-KR" altLang="en-US" baseline="0" dirty="0" smtClean="0"/>
              <a:t>상태가 아니라면 </a:t>
            </a:r>
            <a:r>
              <a:rPr lang="en-US" altLang="ko-KR" baseline="0" dirty="0" smtClean="0"/>
              <a:t>queue</a:t>
            </a:r>
            <a:r>
              <a:rPr lang="ko-KR" altLang="en-US" baseline="0" dirty="0" smtClean="0"/>
              <a:t>에 담긴 데이터를 앞에서부터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바꿔주며 지웁니다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때 </a:t>
            </a:r>
            <a:r>
              <a:rPr lang="en-US" altLang="ko-KR" baseline="0" dirty="0" smtClean="0"/>
              <a:t>front</a:t>
            </a:r>
            <a:r>
              <a:rPr lang="ko-KR" altLang="en-US" baseline="0" dirty="0" smtClean="0"/>
              <a:t>는 데이터가 어디서부터 시작하는지를 알리는 것이므로 </a:t>
            </a:r>
            <a:r>
              <a:rPr lang="en-US" altLang="ko-KR" baseline="0" dirty="0" smtClean="0"/>
              <a:t>++</a:t>
            </a:r>
            <a:r>
              <a:rPr lang="ko-KR" altLang="en-US" baseline="0" dirty="0" smtClean="0"/>
              <a:t>를 해주며 다음 칸으로 이동해줍니다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0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출력할 때는 여러 가지 경우를 고려해야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</a:t>
            </a:r>
            <a:r>
              <a:rPr lang="en-US" altLang="ko-KR" dirty="0" smtClean="0"/>
              <a:t>front&lt;rear 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다음과 같은 경우일 때는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의 데이터를 순서대로 출력하면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7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외에 </a:t>
            </a:r>
            <a:r>
              <a:rPr lang="en-US" altLang="ko-KR" dirty="0" smtClean="0"/>
              <a:t>front&gt;rear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다음과 같은 경우일 때는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부터 배열의 끝까지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배열의 처음부터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까지 따로 출력하면 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C539-9EB1-44A9-A3BF-935947A447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8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33-AFC1-467B-9215-75D74FD9202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0DE-3557-401D-8415-08D709ACF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8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33-AFC1-467B-9215-75D74FD9202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0DE-3557-401D-8415-08D709ACF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33-AFC1-467B-9215-75D74FD9202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0DE-3557-401D-8415-08D709ACF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33-AFC1-467B-9215-75D74FD9202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0DE-3557-401D-8415-08D709ACF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7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33-AFC1-467B-9215-75D74FD9202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0DE-3557-401D-8415-08D709ACF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35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33-AFC1-467B-9215-75D74FD9202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0DE-3557-401D-8415-08D709ACF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0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33-AFC1-467B-9215-75D74FD9202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0DE-3557-401D-8415-08D709ACF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8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33-AFC1-467B-9215-75D74FD9202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0DE-3557-401D-8415-08D709ACF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9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33-AFC1-467B-9215-75D74FD9202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0DE-3557-401D-8415-08D709ACF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2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33-AFC1-467B-9215-75D74FD9202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0DE-3557-401D-8415-08D709ACF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33-AFC1-467B-9215-75D74FD9202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0DE-3557-401D-8415-08D709ACF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AD33-AFC1-467B-9215-75D74FD9202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00DE-3557-401D-8415-08D709ACF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8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4299942"/>
            <a:ext cx="9144000" cy="843558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2236" y="1347614"/>
            <a:ext cx="4533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2876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배열을 이용한</a:t>
            </a:r>
            <a:endParaRPr lang="ko-KR" altLang="en-US" sz="54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2876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404" y="2067694"/>
            <a:ext cx="508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원형 큐 만들기</a:t>
            </a:r>
            <a:endParaRPr lang="en-US" altLang="ko-KR" sz="5400" spc="-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20" name="직사각형 19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원형큐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932040" y="483518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8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이주형</a:t>
            </a:r>
            <a:endParaRPr lang="ko-KR" altLang="en-US" sz="11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84407" y="202259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pc="-8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파워서플라이</a:t>
            </a:r>
            <a:r>
              <a:rPr lang="ko-KR" altLang="en-US" sz="1000" spc="-8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000" spc="-8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27</a:t>
            </a:r>
            <a:r>
              <a:rPr lang="ko-KR" altLang="en-US" sz="1000" spc="-8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</a:t>
            </a:r>
            <a:endParaRPr lang="ko-KR" altLang="en-US" sz="10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2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7" y="889277"/>
            <a:ext cx="1058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936104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51520" y="1347614"/>
            <a:ext cx="540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if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(front &lt; rear)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front;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rear;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++)</a:t>
            </a: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{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24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("%d ", queue[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]);</a:t>
            </a: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("\n");</a:t>
            </a: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330858" y="1655063"/>
            <a:ext cx="2484276" cy="2484276"/>
          </a:xfrm>
          <a:prstGeom prst="ellipse">
            <a:avLst/>
          </a:prstGeom>
          <a:noFill/>
          <a:ln>
            <a:solidFill>
              <a:srgbClr val="704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23153" y="2247358"/>
            <a:ext cx="1299685" cy="1299685"/>
          </a:xfrm>
          <a:prstGeom prst="ellipse">
            <a:avLst/>
          </a:prstGeom>
          <a:noFill/>
          <a:ln>
            <a:solidFill>
              <a:srgbClr val="704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1" idx="6"/>
            <a:endCxn id="10" idx="6"/>
          </p:cNvCxnSpPr>
          <p:nvPr/>
        </p:nvCxnSpPr>
        <p:spPr>
          <a:xfrm>
            <a:off x="7222838" y="2897201"/>
            <a:ext cx="592296" cy="0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0" idx="7"/>
            <a:endCxn id="11" idx="7"/>
          </p:cNvCxnSpPr>
          <p:nvPr/>
        </p:nvCxnSpPr>
        <p:spPr>
          <a:xfrm flipH="1">
            <a:off x="7032504" y="2018877"/>
            <a:ext cx="418816" cy="41881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0"/>
            <a:endCxn id="10" idx="0"/>
          </p:cNvCxnSpPr>
          <p:nvPr/>
        </p:nvCxnSpPr>
        <p:spPr>
          <a:xfrm flipV="1">
            <a:off x="6572996" y="1655063"/>
            <a:ext cx="0" cy="59229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5"/>
            <a:endCxn id="10" idx="5"/>
          </p:cNvCxnSpPr>
          <p:nvPr/>
        </p:nvCxnSpPr>
        <p:spPr>
          <a:xfrm>
            <a:off x="7032504" y="3356709"/>
            <a:ext cx="418816" cy="41881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4"/>
            <a:endCxn id="10" idx="4"/>
          </p:cNvCxnSpPr>
          <p:nvPr/>
        </p:nvCxnSpPr>
        <p:spPr>
          <a:xfrm>
            <a:off x="6572996" y="3547043"/>
            <a:ext cx="0" cy="59229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3"/>
            <a:endCxn id="11" idx="3"/>
          </p:cNvCxnSpPr>
          <p:nvPr/>
        </p:nvCxnSpPr>
        <p:spPr>
          <a:xfrm flipV="1">
            <a:off x="5694672" y="3356709"/>
            <a:ext cx="418815" cy="41881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2"/>
            <a:endCxn id="11" idx="2"/>
          </p:cNvCxnSpPr>
          <p:nvPr/>
        </p:nvCxnSpPr>
        <p:spPr>
          <a:xfrm>
            <a:off x="5330858" y="2897201"/>
            <a:ext cx="592295" cy="0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1"/>
            <a:endCxn id="11" idx="1"/>
          </p:cNvCxnSpPr>
          <p:nvPr/>
        </p:nvCxnSpPr>
        <p:spPr>
          <a:xfrm>
            <a:off x="5694672" y="2018877"/>
            <a:ext cx="418815" cy="41881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54104" y="1463720"/>
            <a:ext cx="404159" cy="288032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57824" y="1128300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front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5515" y="183421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90790" y="183421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2962" y="235594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11078" y="3110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4537" y="356224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07022" y="35519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5023747" y="3579862"/>
            <a:ext cx="412349" cy="61430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37938" y="3386232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2959" y="1405299"/>
            <a:ext cx="53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[1]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57337" y="1405299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[0]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53518" y="2157638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[2]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93361" y="2203543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[7]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19005" y="3210530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[6]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09365" y="4054216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[5]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0706" y="3247732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[3]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10911" y="4071814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[4]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2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7" y="889277"/>
            <a:ext cx="1058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936104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51520" y="1347614"/>
            <a:ext cx="540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else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if(front&gt;rear)</a:t>
            </a: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front; 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size; 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++)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{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20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("%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 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", queue[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]);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nn-NO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 </a:t>
            </a:r>
            <a:r>
              <a:rPr lang="nn-NO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 = 0; i &lt; rear; i++)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{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20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("%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 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", queue[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]);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("\n");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02580" y="1826989"/>
            <a:ext cx="2484276" cy="2484276"/>
          </a:xfrm>
          <a:prstGeom prst="ellipse">
            <a:avLst/>
          </a:prstGeom>
          <a:noFill/>
          <a:ln>
            <a:solidFill>
              <a:srgbClr val="704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094875" y="2419284"/>
            <a:ext cx="1299685" cy="1299685"/>
          </a:xfrm>
          <a:prstGeom prst="ellipse">
            <a:avLst/>
          </a:prstGeom>
          <a:noFill/>
          <a:ln>
            <a:solidFill>
              <a:srgbClr val="704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12" idx="6"/>
            <a:endCxn id="10" idx="6"/>
          </p:cNvCxnSpPr>
          <p:nvPr/>
        </p:nvCxnSpPr>
        <p:spPr>
          <a:xfrm>
            <a:off x="7394560" y="3069127"/>
            <a:ext cx="592296" cy="0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0" idx="7"/>
            <a:endCxn id="12" idx="7"/>
          </p:cNvCxnSpPr>
          <p:nvPr/>
        </p:nvCxnSpPr>
        <p:spPr>
          <a:xfrm flipH="1">
            <a:off x="7204226" y="2190803"/>
            <a:ext cx="418816" cy="41881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2" idx="0"/>
            <a:endCxn id="10" idx="0"/>
          </p:cNvCxnSpPr>
          <p:nvPr/>
        </p:nvCxnSpPr>
        <p:spPr>
          <a:xfrm flipV="1">
            <a:off x="6744718" y="1826989"/>
            <a:ext cx="0" cy="59229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5"/>
            <a:endCxn id="10" idx="5"/>
          </p:cNvCxnSpPr>
          <p:nvPr/>
        </p:nvCxnSpPr>
        <p:spPr>
          <a:xfrm>
            <a:off x="7204226" y="3528635"/>
            <a:ext cx="418816" cy="41881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4"/>
            <a:endCxn id="10" idx="4"/>
          </p:cNvCxnSpPr>
          <p:nvPr/>
        </p:nvCxnSpPr>
        <p:spPr>
          <a:xfrm>
            <a:off x="6744718" y="3718969"/>
            <a:ext cx="0" cy="59229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3"/>
            <a:endCxn id="12" idx="3"/>
          </p:cNvCxnSpPr>
          <p:nvPr/>
        </p:nvCxnSpPr>
        <p:spPr>
          <a:xfrm flipV="1">
            <a:off x="5866394" y="3528635"/>
            <a:ext cx="418815" cy="41881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2"/>
            <a:endCxn id="12" idx="2"/>
          </p:cNvCxnSpPr>
          <p:nvPr/>
        </p:nvCxnSpPr>
        <p:spPr>
          <a:xfrm>
            <a:off x="5502580" y="3069127"/>
            <a:ext cx="592295" cy="0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0" idx="1"/>
            <a:endCxn id="12" idx="1"/>
          </p:cNvCxnSpPr>
          <p:nvPr/>
        </p:nvCxnSpPr>
        <p:spPr>
          <a:xfrm>
            <a:off x="5866394" y="2190803"/>
            <a:ext cx="418815" cy="41881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7237" y="200613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2800" y="3282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13961" y="32105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6259" y="373416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8744" y="37238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39" name="직선 화살표 연결선 38"/>
          <p:cNvCxnSpPr>
            <a:stCxn id="40" idx="2"/>
          </p:cNvCxnSpPr>
          <p:nvPr/>
        </p:nvCxnSpPr>
        <p:spPr>
          <a:xfrm flipH="1">
            <a:off x="7576564" y="1592227"/>
            <a:ext cx="91780" cy="259443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08304" y="1130562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7851497" y="3792354"/>
            <a:ext cx="282232" cy="51226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172400" y="3622253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front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54608" y="24997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94437" y="1563638"/>
            <a:ext cx="53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[1]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98815" y="1584778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[0]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4996" y="2315977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[2]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34839" y="2383022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[7]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48064" y="3444704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[6]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50843" y="4233695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[5]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72184" y="3406071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[3]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52389" y="4251293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[4]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5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7" y="889277"/>
            <a:ext cx="1058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936104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28137" y="1419622"/>
            <a:ext cx="64041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else</a:t>
            </a:r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if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(rear == front)//</a:t>
            </a:r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맨 처음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자료가 아무것도 없을 때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24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출력할 자료가 없습니다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.\n");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endParaRPr lang="ko-KR" altLang="en-US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5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8" y="889277"/>
            <a:ext cx="98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875548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82384" y="1491630"/>
            <a:ext cx="57457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search_data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0;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if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(rear == front)//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맨처음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자료가 아무것도 없을 때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검색할 자료가 없습니다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.\n");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return;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검색할 숫자를 입력하세요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");</a:t>
            </a: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("%d", &amp;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search_data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ko-KR" altLang="en-US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2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8" y="889277"/>
            <a:ext cx="98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875548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69776" y="1227831"/>
            <a:ext cx="87251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if (front &lt; rear)</a:t>
            </a: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front; 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rear; 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++)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{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if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search_data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queue[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])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자료가 존재합니다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.\n");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return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}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자료가 존재하지 않습니다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.\n");</a:t>
            </a:r>
          </a:p>
          <a:p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return;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</a:p>
        </p:txBody>
      </p:sp>
      <p:sp>
        <p:nvSpPr>
          <p:cNvPr id="11" name="타원 10"/>
          <p:cNvSpPr/>
          <p:nvPr/>
        </p:nvSpPr>
        <p:spPr>
          <a:xfrm>
            <a:off x="5957521" y="1655063"/>
            <a:ext cx="2484276" cy="2484276"/>
          </a:xfrm>
          <a:prstGeom prst="ellipse">
            <a:avLst/>
          </a:prstGeom>
          <a:noFill/>
          <a:ln>
            <a:solidFill>
              <a:srgbClr val="704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49816" y="2247358"/>
            <a:ext cx="1299685" cy="1299685"/>
          </a:xfrm>
          <a:prstGeom prst="ellipse">
            <a:avLst/>
          </a:prstGeom>
          <a:noFill/>
          <a:ln>
            <a:solidFill>
              <a:srgbClr val="704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12" idx="6"/>
            <a:endCxn id="11" idx="6"/>
          </p:cNvCxnSpPr>
          <p:nvPr/>
        </p:nvCxnSpPr>
        <p:spPr>
          <a:xfrm>
            <a:off x="7849501" y="2897201"/>
            <a:ext cx="592296" cy="0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7"/>
            <a:endCxn id="12" idx="7"/>
          </p:cNvCxnSpPr>
          <p:nvPr/>
        </p:nvCxnSpPr>
        <p:spPr>
          <a:xfrm flipH="1">
            <a:off x="7659167" y="2018877"/>
            <a:ext cx="418816" cy="41881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2" idx="0"/>
            <a:endCxn id="11" idx="0"/>
          </p:cNvCxnSpPr>
          <p:nvPr/>
        </p:nvCxnSpPr>
        <p:spPr>
          <a:xfrm flipV="1">
            <a:off x="7199659" y="1655063"/>
            <a:ext cx="0" cy="59229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5"/>
            <a:endCxn id="11" idx="5"/>
          </p:cNvCxnSpPr>
          <p:nvPr/>
        </p:nvCxnSpPr>
        <p:spPr>
          <a:xfrm>
            <a:off x="7659167" y="3356709"/>
            <a:ext cx="418816" cy="41881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4"/>
            <a:endCxn id="11" idx="4"/>
          </p:cNvCxnSpPr>
          <p:nvPr/>
        </p:nvCxnSpPr>
        <p:spPr>
          <a:xfrm>
            <a:off x="7199659" y="3547043"/>
            <a:ext cx="0" cy="59229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3"/>
            <a:endCxn id="12" idx="3"/>
          </p:cNvCxnSpPr>
          <p:nvPr/>
        </p:nvCxnSpPr>
        <p:spPr>
          <a:xfrm flipV="1">
            <a:off x="6321335" y="3356709"/>
            <a:ext cx="418815" cy="41881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2"/>
            <a:endCxn id="12" idx="2"/>
          </p:cNvCxnSpPr>
          <p:nvPr/>
        </p:nvCxnSpPr>
        <p:spPr>
          <a:xfrm>
            <a:off x="5957521" y="2897201"/>
            <a:ext cx="592295" cy="0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1"/>
            <a:endCxn id="12" idx="1"/>
          </p:cNvCxnSpPr>
          <p:nvPr/>
        </p:nvCxnSpPr>
        <p:spPr>
          <a:xfrm>
            <a:off x="6321335" y="2018877"/>
            <a:ext cx="418815" cy="41881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980767" y="1463720"/>
            <a:ext cx="404159" cy="288032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84487" y="1128300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front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92178" y="183421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7453" y="183421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9625" y="235594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37741" y="3110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81200" y="356224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33685" y="35519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650410" y="3579862"/>
            <a:ext cx="412349" cy="61430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64601" y="3386232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79622" y="1405299"/>
            <a:ext cx="53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[1]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84000" y="1405299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[0]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80181" y="2157638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[2]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20024" y="2203543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[7]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45668" y="3210530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[6]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36028" y="4054216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[5]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57369" y="3247732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[3]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37574" y="4071814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[4]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4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8" y="889277"/>
            <a:ext cx="98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875548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69776" y="1131590"/>
            <a:ext cx="4362596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else 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if (front &gt; rear)</a:t>
            </a:r>
          </a:p>
          <a:p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 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front; </a:t>
            </a:r>
            <a:r>
              <a:rPr lang="en-US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size; </a:t>
            </a:r>
            <a:r>
              <a:rPr lang="en-US" altLang="ko-KR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++)</a:t>
            </a:r>
          </a:p>
          <a:p>
            <a:r>
              <a:rPr lang="en-US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{</a:t>
            </a:r>
            <a:endParaRPr lang="en-US" altLang="ko-KR" sz="1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if </a:t>
            </a:r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12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search_data</a:t>
            </a:r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queue[</a:t>
            </a:r>
            <a:r>
              <a:rPr lang="en-US" altLang="ko-KR" sz="12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])</a:t>
            </a:r>
          </a:p>
          <a:p>
            <a:r>
              <a:rPr lang="en-US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{</a:t>
            </a:r>
            <a:endParaRPr lang="en-US" altLang="ko-KR" sz="11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1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z="11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11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11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자료가 존재합니다</a:t>
            </a:r>
            <a:r>
              <a:rPr lang="en-US" altLang="ko-KR" sz="11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.\n");</a:t>
            </a:r>
          </a:p>
          <a:p>
            <a:r>
              <a:rPr lang="en-US" altLang="ko-KR" sz="11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return</a:t>
            </a:r>
            <a:r>
              <a:rPr lang="en-US" altLang="ko-KR" sz="11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 sz="11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}</a:t>
            </a:r>
            <a:endParaRPr lang="en-US" altLang="ko-KR" sz="11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nn-NO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nn-NO" altLang="ko-KR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 </a:t>
            </a:r>
            <a:r>
              <a:rPr lang="nn-NO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 = 0; i &lt; rear; i++)</a:t>
            </a:r>
          </a:p>
          <a:p>
            <a:r>
              <a:rPr lang="en-US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{</a:t>
            </a:r>
            <a:endParaRPr lang="en-US" altLang="ko-KR" sz="1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if </a:t>
            </a:r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12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search_data</a:t>
            </a:r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queue[</a:t>
            </a:r>
            <a:r>
              <a:rPr lang="en-US" altLang="ko-KR" sz="12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])</a:t>
            </a:r>
          </a:p>
          <a:p>
            <a:r>
              <a:rPr lang="en-US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{</a:t>
            </a:r>
            <a:endParaRPr lang="en-US" altLang="ko-KR" sz="1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z="11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11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11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자료가 존재합니다</a:t>
            </a:r>
            <a:r>
              <a:rPr lang="en-US" altLang="ko-KR" sz="11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.\n");</a:t>
            </a:r>
          </a:p>
          <a:p>
            <a:r>
              <a:rPr lang="en-US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return</a:t>
            </a:r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}</a:t>
            </a:r>
            <a:endParaRPr lang="en-US" altLang="ko-KR" sz="1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2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자료가 존재하지 않습니다</a:t>
            </a:r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.\n");</a:t>
            </a:r>
          </a:p>
          <a:p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return;</a:t>
            </a:r>
          </a:p>
          <a:p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endParaRPr lang="ko-KR" altLang="en-US" sz="1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659821" y="1754981"/>
            <a:ext cx="2484276" cy="2484276"/>
          </a:xfrm>
          <a:prstGeom prst="ellipse">
            <a:avLst/>
          </a:prstGeom>
          <a:noFill/>
          <a:ln>
            <a:solidFill>
              <a:srgbClr val="704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252116" y="2347276"/>
            <a:ext cx="1299685" cy="1299685"/>
          </a:xfrm>
          <a:prstGeom prst="ellipse">
            <a:avLst/>
          </a:prstGeom>
          <a:noFill/>
          <a:ln>
            <a:solidFill>
              <a:srgbClr val="704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1" idx="6"/>
            <a:endCxn id="10" idx="6"/>
          </p:cNvCxnSpPr>
          <p:nvPr/>
        </p:nvCxnSpPr>
        <p:spPr>
          <a:xfrm>
            <a:off x="7551801" y="2997119"/>
            <a:ext cx="592296" cy="0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0" idx="7"/>
            <a:endCxn id="11" idx="7"/>
          </p:cNvCxnSpPr>
          <p:nvPr/>
        </p:nvCxnSpPr>
        <p:spPr>
          <a:xfrm flipH="1">
            <a:off x="7361467" y="2118795"/>
            <a:ext cx="418816" cy="41881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0"/>
            <a:endCxn id="10" idx="0"/>
          </p:cNvCxnSpPr>
          <p:nvPr/>
        </p:nvCxnSpPr>
        <p:spPr>
          <a:xfrm flipV="1">
            <a:off x="6901959" y="1754981"/>
            <a:ext cx="0" cy="59229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5"/>
            <a:endCxn id="10" idx="5"/>
          </p:cNvCxnSpPr>
          <p:nvPr/>
        </p:nvCxnSpPr>
        <p:spPr>
          <a:xfrm>
            <a:off x="7361467" y="3456627"/>
            <a:ext cx="418816" cy="41881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4"/>
            <a:endCxn id="10" idx="4"/>
          </p:cNvCxnSpPr>
          <p:nvPr/>
        </p:nvCxnSpPr>
        <p:spPr>
          <a:xfrm>
            <a:off x="6901959" y="3646961"/>
            <a:ext cx="0" cy="59229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3"/>
            <a:endCxn id="11" idx="3"/>
          </p:cNvCxnSpPr>
          <p:nvPr/>
        </p:nvCxnSpPr>
        <p:spPr>
          <a:xfrm flipV="1">
            <a:off x="6023635" y="3456627"/>
            <a:ext cx="418815" cy="41881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2"/>
            <a:endCxn id="11" idx="2"/>
          </p:cNvCxnSpPr>
          <p:nvPr/>
        </p:nvCxnSpPr>
        <p:spPr>
          <a:xfrm>
            <a:off x="5659821" y="2997119"/>
            <a:ext cx="592295" cy="0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1"/>
            <a:endCxn id="11" idx="1"/>
          </p:cNvCxnSpPr>
          <p:nvPr/>
        </p:nvCxnSpPr>
        <p:spPr>
          <a:xfrm>
            <a:off x="6023635" y="2118795"/>
            <a:ext cx="418815" cy="41881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4478" y="193412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40041" y="32105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1202" y="313852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3500" y="366215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5985" y="365187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7733805" y="1520219"/>
            <a:ext cx="91780" cy="259443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8008738" y="3720346"/>
            <a:ext cx="282232" cy="51226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29641" y="3550245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front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11849" y="242773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51678" y="1491630"/>
            <a:ext cx="53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[1]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56056" y="1512770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[0]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52237" y="2243969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[2]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2080" y="2311014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[7]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05305" y="3372696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[6]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08084" y="4161687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[5]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29425" y="3334063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[3]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09630" y="4179285"/>
            <a:ext cx="5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[4]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12360" y="1131590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7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 txBox="1">
            <a:spLocks/>
          </p:cNvSpPr>
          <p:nvPr/>
        </p:nvSpPr>
        <p:spPr>
          <a:xfrm>
            <a:off x="3111929" y="2152660"/>
            <a:ext cx="2928466" cy="635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400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CONTENTS </a:t>
            </a:r>
            <a:r>
              <a:rPr lang="en-US" altLang="ko-KR" sz="1400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3</a:t>
            </a:r>
            <a:endParaRPr lang="en-US" altLang="ko-KR" sz="1400" spc="-8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1600" b="1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입출력</a:t>
            </a:r>
            <a:endParaRPr lang="ko-KR" altLang="en-US" sz="1600" b="1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52536" y="1908438"/>
            <a:ext cx="9937104" cy="115212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5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7" y="889277"/>
            <a:ext cx="185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입출력 함수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1656184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7544" y="1275606"/>
            <a:ext cx="8280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</a:t>
            </a:r>
            <a:r>
              <a:rPr lang="en-US" altLang="ko-KR" sz="32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</a:t>
            </a:r>
            <a:r>
              <a:rPr lang="en-US" altLang="ko-KR" sz="32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en</a:t>
            </a:r>
            <a:r>
              <a:rPr lang="en-US" altLang="ko-KR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</a:t>
            </a:r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파일과의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스트림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형성을 요청하는 기능의 </a:t>
            </a:r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함수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fr-FR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</a:t>
            </a:r>
            <a:r>
              <a:rPr lang="fr-FR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*fopen( </a:t>
            </a:r>
            <a:r>
              <a:rPr lang="fr-FR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const char * filename, const char * mode </a:t>
            </a:r>
            <a:r>
              <a:rPr lang="fr-FR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fp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fopen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(“data.txt”, “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”);_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출력스트림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형성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*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fp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fopen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(“data.txt”, 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</a:t>
            </a:r>
            <a:r>
              <a:rPr lang="en-US" altLang="ko-KR" sz="24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rt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”);_</a:t>
            </a:r>
            <a:r>
              <a:rPr lang="ko-KR" altLang="en-US" sz="24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력</a:t>
            </a:r>
            <a:r>
              <a:rPr lang="ko-KR" altLang="en-US" sz="24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스트림</a:t>
            </a:r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형성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성공 시 해당 파일의 주소 반환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실패 시 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NULL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fclose</a:t>
            </a:r>
            <a:r>
              <a:rPr lang="en-US" altLang="ko-KR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</a:t>
            </a:r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인자로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지정한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스트림에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해당하는 파일을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닫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24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fclose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(FILE*stream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성공 시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환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실패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EOF(-1)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반환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7" y="889277"/>
            <a:ext cx="185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입출력 함수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1656184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7544" y="1347614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fprintf</a:t>
            </a:r>
            <a:r>
              <a:rPr lang="en-US" altLang="ko-KR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데이터를 형식에 맞추어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스트림에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쓴다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z="2400" b="1" dirty="0"/>
              <a:t> </a:t>
            </a:r>
            <a:endParaRPr lang="en-US" altLang="ko-KR" sz="2400" b="1" dirty="0" smtClean="0"/>
          </a:p>
          <a:p>
            <a:pPr lvl="1"/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fprintf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( FILE * stream,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const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char * format, ... 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성공 시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화면에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출력된 총 문자의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개수 반환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실패 시 음수 반환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fscanf</a:t>
            </a:r>
            <a:r>
              <a:rPr lang="en-US" altLang="ko-KR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</a:t>
            </a:r>
            <a:r>
              <a:rPr lang="ko-KR" altLang="en-US" sz="24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스트림에서</a:t>
            </a:r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데이터를 </a:t>
            </a:r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형식에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맞추어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읽어온다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fscanf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( FILE * stream,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const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char * format, ...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성공 시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20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읽어들인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데이터의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 반환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</a:p>
          <a:p>
            <a:pPr lvl="1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실패 시 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(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형식이 서로 맞지 않을 때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또는 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EOF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데이터가 없을 때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4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7" y="889277"/>
            <a:ext cx="185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입출력 함수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1656184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7544" y="1347614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EOF</a:t>
            </a: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란</a:t>
            </a:r>
            <a:r>
              <a:rPr lang="en-US" altLang="ko-KR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</a:p>
          <a:p>
            <a:pPr lvl="1"/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End of 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</a:t>
            </a:r>
          </a:p>
          <a:p>
            <a:pPr lvl="1"/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소스로부터 더 이상 읽을 수 있는 데이터가 없음을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나타낸다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파일의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끝을 만났음을 알리기 위해 매크로로 정의된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EOF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값을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반환함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EOF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의 실제 값은 시스템에 따라 다르며 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보통 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-1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정의됨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),</a:t>
            </a:r>
          </a:p>
          <a:p>
            <a:pPr lvl="1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어떠한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유효한 문자의 값과도 겹치지 </a:t>
            </a:r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않음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2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25730" y="1801148"/>
            <a:ext cx="1489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Contents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25729" y="1755429"/>
            <a:ext cx="1490085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평행 사변형 51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54" name="직사각형 53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-178496" y="2931790"/>
            <a:ext cx="2411760" cy="144016"/>
          </a:xfrm>
          <a:prstGeom prst="rect">
            <a:avLst/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178496" y="3651870"/>
            <a:ext cx="2411760" cy="144016"/>
          </a:xfrm>
          <a:prstGeom prst="rect">
            <a:avLst/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61256" y="2931790"/>
            <a:ext cx="2411760" cy="144016"/>
          </a:xfrm>
          <a:prstGeom prst="rect">
            <a:avLst/>
          </a:prstGeom>
          <a:solidFill>
            <a:srgbClr val="3E2876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161256" y="3651870"/>
            <a:ext cx="2411760" cy="144016"/>
          </a:xfrm>
          <a:prstGeom prst="rect">
            <a:avLst/>
          </a:prstGeom>
          <a:solidFill>
            <a:srgbClr val="3E2876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73016" y="2931790"/>
            <a:ext cx="2411760" cy="144016"/>
          </a:xfrm>
          <a:prstGeom prst="rect">
            <a:avLst/>
          </a:prstGeom>
          <a:solidFill>
            <a:srgbClr val="3E2876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73016" y="3651870"/>
            <a:ext cx="2411760" cy="144016"/>
          </a:xfrm>
          <a:prstGeom prst="rect">
            <a:avLst/>
          </a:prstGeom>
          <a:solidFill>
            <a:srgbClr val="3E2876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984776" y="2931790"/>
            <a:ext cx="2411760" cy="144016"/>
          </a:xfrm>
          <a:prstGeom prst="rect">
            <a:avLst/>
          </a:prstGeom>
          <a:solidFill>
            <a:srgbClr val="3E2876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984776" y="3651870"/>
            <a:ext cx="2411760" cy="144016"/>
          </a:xfrm>
          <a:prstGeom prst="rect">
            <a:avLst/>
          </a:prstGeom>
          <a:solidFill>
            <a:srgbClr val="3E2876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191324" y="3174102"/>
            <a:ext cx="1719868" cy="372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900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CONTENTS 1</a:t>
            </a:r>
          </a:p>
          <a:p>
            <a:pPr algn="dist">
              <a:lnSpc>
                <a:spcPct val="150000"/>
              </a:lnSpc>
            </a:pPr>
            <a:r>
              <a:rPr lang="ko-KR" altLang="en-US" sz="1000" b="1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큐란</a:t>
            </a:r>
            <a:r>
              <a:rPr lang="en-US" altLang="ko-KR" sz="1000" b="1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endParaRPr lang="ko-KR" altLang="en-US" sz="1000" b="1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2507202" y="3174102"/>
            <a:ext cx="1719868" cy="372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900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CONTENTS 2</a:t>
            </a:r>
          </a:p>
          <a:p>
            <a:pPr algn="dist">
              <a:lnSpc>
                <a:spcPct val="150000"/>
              </a:lnSpc>
            </a:pPr>
            <a:r>
              <a:rPr lang="ko-KR" altLang="en-US" sz="1000" b="1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소스 소개</a:t>
            </a:r>
            <a:endParaRPr lang="ko-KR" altLang="en-US" sz="1000" b="1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0" name="제목 1"/>
          <p:cNvSpPr txBox="1">
            <a:spLocks/>
          </p:cNvSpPr>
          <p:nvPr/>
        </p:nvSpPr>
        <p:spPr>
          <a:xfrm>
            <a:off x="4918962" y="3174102"/>
            <a:ext cx="1719868" cy="372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900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CONTENTS 3</a:t>
            </a:r>
          </a:p>
          <a:p>
            <a:pPr algn="dist">
              <a:lnSpc>
                <a:spcPct val="150000"/>
              </a:lnSpc>
            </a:pPr>
            <a:r>
              <a:rPr lang="ko-KR" altLang="en-US" sz="1000" b="1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입출력</a:t>
            </a:r>
            <a:endParaRPr lang="ko-KR" altLang="en-US" sz="1000" b="1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>
            <a:off x="7244620" y="3174102"/>
            <a:ext cx="1719868" cy="372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900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CONTENTS 4</a:t>
            </a:r>
          </a:p>
          <a:p>
            <a:pPr algn="dist">
              <a:lnSpc>
                <a:spcPct val="150000"/>
              </a:lnSpc>
            </a:pPr>
            <a:r>
              <a:rPr lang="ko-KR" altLang="en-US" sz="1000" b="1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입출력 소스</a:t>
            </a:r>
            <a:endParaRPr lang="ko-KR" altLang="en-US" sz="1000" b="1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8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 txBox="1">
            <a:spLocks/>
          </p:cNvSpPr>
          <p:nvPr/>
        </p:nvSpPr>
        <p:spPr>
          <a:xfrm>
            <a:off x="3111929" y="2152660"/>
            <a:ext cx="2928466" cy="635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400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CONTENTS </a:t>
            </a:r>
            <a:r>
              <a:rPr lang="en-US" altLang="ko-KR" sz="1400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4</a:t>
            </a:r>
          </a:p>
          <a:p>
            <a:pPr algn="dist">
              <a:lnSpc>
                <a:spcPct val="150000"/>
              </a:lnSpc>
            </a:pPr>
            <a:r>
              <a:rPr lang="ko-KR" altLang="en-US" sz="1600" b="1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입출력 소스</a:t>
            </a:r>
            <a:endParaRPr lang="ko-KR" altLang="en-US" sz="1600" b="1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52536" y="1908438"/>
            <a:ext cx="9937104" cy="115212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8" y="889277"/>
            <a:ext cx="1850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파일에서 입력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1656184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8788" y="1419622"/>
            <a:ext cx="8743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if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((rear + 1) % size == front)//full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24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큐가 가득 찼습니다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.\n");</a:t>
            </a: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return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숫자들을 받아올 </a:t>
            </a:r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이름을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입력하세요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(.txt): ");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 name[30];</a:t>
            </a: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("%s", name);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* 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file_input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fopen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(name, "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rt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3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8" y="889277"/>
            <a:ext cx="1850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파일에서 입력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1656184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8788" y="1275606"/>
            <a:ext cx="8743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rear; 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fscanf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file_input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"%d ", &amp;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num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!= EOF; 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++)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if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((rear + 1) % size == front)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{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20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큐가 가득 찼습니다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.\n");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return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queue[</a:t>
            </a:r>
            <a:r>
              <a:rPr lang="en-US" altLang="ko-KR" sz="20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 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num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rear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++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rear%size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0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입력이 완료되었습니다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.\n");</a:t>
            </a:r>
          </a:p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fclose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file_input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3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8" y="889277"/>
            <a:ext cx="176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파일로 출력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1656184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95536" y="1233130"/>
            <a:ext cx="71287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 name[30];</a:t>
            </a:r>
          </a:p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출력을 위해 생성할 파일이름을 적어주세요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(.txt): ");</a:t>
            </a:r>
          </a:p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scanf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("%s", name);</a:t>
            </a: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* 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file_output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fopen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(name, "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wt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if (front &lt; rear)</a:t>
            </a:r>
          </a:p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front; 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rear; 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++)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{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20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fprintf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0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file_output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"%d ", queue[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]);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20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fprintf</a:t>
            </a:r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0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file_output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"\n");</a:t>
            </a:r>
          </a:p>
          <a:p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endParaRPr lang="ko-KR" altLang="en-US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2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8" y="889277"/>
            <a:ext cx="176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파일로 출력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1656184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25066" y="1193720"/>
            <a:ext cx="71287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else 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if (front &gt; rear)</a:t>
            </a:r>
          </a:p>
          <a:p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 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front; </a:t>
            </a:r>
            <a:r>
              <a:rPr lang="en-US" altLang="ko-KR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size; </a:t>
            </a:r>
            <a:r>
              <a:rPr lang="en-US" altLang="ko-KR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++)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{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fprintf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file_output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"%d ", queue[</a:t>
            </a:r>
            <a:r>
              <a:rPr lang="en-US" altLang="ko-KR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]);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nn-NO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 </a:t>
            </a:r>
            <a:r>
              <a:rPr lang="nn-NO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 = 0; i &lt; rear; i++)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{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fprintf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file_output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"%d ", queue[</a:t>
            </a:r>
            <a:r>
              <a:rPr lang="en-US" altLang="ko-KR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]);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fprintf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file_output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"\n");</a:t>
            </a:r>
          </a:p>
          <a:p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</a:p>
          <a:p>
            <a:r>
              <a:rPr lang="en-US" altLang="ko-KR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출력이 완료되었습니다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.\n");</a:t>
            </a:r>
          </a:p>
          <a:p>
            <a:r>
              <a:rPr lang="en-US" altLang="ko-KR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fclose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file_output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2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3347864" y="2041407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70000"/>
              </a:lnSpc>
            </a:pPr>
            <a:r>
              <a:rPr lang="ko-KR" altLang="en-US" sz="1600" spc="-15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들어주셔서 감사합니다</a:t>
            </a:r>
            <a:endParaRPr lang="en-US" altLang="ko-KR" sz="1600" spc="-150" dirty="0" smtClean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dist">
              <a:lnSpc>
                <a:spcPct val="170000"/>
              </a:lnSpc>
            </a:pPr>
            <a:r>
              <a:rPr lang="en-US" altLang="ko-KR" sz="1600" spc="-15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Thank you </a:t>
            </a:r>
            <a:r>
              <a:rPr lang="en-US" altLang="ko-KR" sz="1600" spc="-15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</a:t>
            </a:r>
            <a:endParaRPr lang="ko-KR" altLang="en-US" sz="1600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427492" y="2564130"/>
            <a:ext cx="23042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16" name="직사각형 15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프로젝트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이름을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적어요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98454" y="412345"/>
            <a:ext cx="1848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spc="-8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중간발표 </a:t>
            </a:r>
            <a:r>
              <a:rPr lang="en-US" altLang="ko-KR" sz="1000" spc="-8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PPT </a:t>
            </a:r>
            <a:endParaRPr lang="ko-KR" altLang="en-US" sz="10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84407" y="202259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-8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2015</a:t>
            </a:r>
            <a:r>
              <a:rPr lang="ko-KR" altLang="en-US" sz="1000" spc="-8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년도 </a:t>
            </a:r>
            <a:r>
              <a:rPr lang="en-US" altLang="ko-KR" sz="10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1</a:t>
            </a:r>
            <a:r>
              <a:rPr lang="ko-KR" altLang="en-US" sz="1000" spc="-8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학기 수업 </a:t>
            </a:r>
            <a:r>
              <a:rPr lang="ko-KR" altLang="en-US" sz="1000" spc="-8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이름적기</a:t>
            </a:r>
            <a:endParaRPr lang="ko-KR" altLang="en-US" sz="10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8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 txBox="1">
            <a:spLocks/>
          </p:cNvSpPr>
          <p:nvPr/>
        </p:nvSpPr>
        <p:spPr>
          <a:xfrm>
            <a:off x="3111929" y="2152660"/>
            <a:ext cx="2928466" cy="635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400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CONTENTS 1</a:t>
            </a:r>
          </a:p>
          <a:p>
            <a:pPr algn="dist">
              <a:lnSpc>
                <a:spcPct val="150000"/>
              </a:lnSpc>
            </a:pPr>
            <a:r>
              <a:rPr lang="ko-KR" altLang="en-US" sz="1600" b="1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큐란</a:t>
            </a:r>
            <a:r>
              <a:rPr lang="en-US" altLang="ko-KR" sz="1600" b="1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endParaRPr lang="ko-KR" altLang="en-US" sz="1600" b="1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252536" y="1908438"/>
            <a:ext cx="9937104" cy="115212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잘린 사각형 14"/>
          <p:cNvSpPr/>
          <p:nvPr/>
        </p:nvSpPr>
        <p:spPr>
          <a:xfrm>
            <a:off x="395536" y="1586498"/>
            <a:ext cx="8346072" cy="2880320"/>
          </a:xfrm>
          <a:prstGeom prst="snip2SameRect">
            <a:avLst>
              <a:gd name="adj1" fmla="val 8995"/>
              <a:gd name="adj2" fmla="val 0"/>
            </a:avLst>
          </a:prstGeom>
          <a:solidFill>
            <a:schemeClr val="accent1">
              <a:alpha val="0"/>
            </a:schemeClr>
          </a:solidFill>
          <a:ln w="9525">
            <a:solidFill>
              <a:srgbClr val="9F718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9628" y="889277"/>
            <a:ext cx="206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배열을 이용한 큐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552" y="843558"/>
            <a:ext cx="1899413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9552" y="2787774"/>
            <a:ext cx="3933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배열을 선형으로 사용해 큐를 구현</a:t>
            </a:r>
            <a:endParaRPr lang="en-US" altLang="ko-KR" sz="1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삽입을 계속하기 위해 요소들을 이동시켜야 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2769190"/>
            <a:ext cx="2982808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논리적으로 배열의 처음과 끝이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연결되어있는 것으로 간주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724128" y="2017173"/>
            <a:ext cx="2198770" cy="391047"/>
            <a:chOff x="3388122" y="1557030"/>
            <a:chExt cx="2366739" cy="248823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472830" y="1557030"/>
              <a:ext cx="2198046" cy="248823"/>
            </a:xfrm>
            <a:prstGeom prst="roundRect">
              <a:avLst>
                <a:gd name="adj" fmla="val 46981"/>
              </a:avLst>
            </a:prstGeom>
            <a:solidFill>
              <a:srgbClr val="707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88122" y="1563077"/>
              <a:ext cx="2366739" cy="2350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</a:t>
              </a:r>
              <a:r>
                <a:rPr lang="ko-KR" altLang="en-US" spc="3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형 큐</a:t>
              </a:r>
              <a:endPara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29" name="직사각형 28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221102" y="2007670"/>
            <a:ext cx="2198770" cy="391047"/>
            <a:chOff x="3388122" y="1557030"/>
            <a:chExt cx="2366739" cy="248823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472830" y="1557030"/>
              <a:ext cx="2198046" cy="248823"/>
            </a:xfrm>
            <a:prstGeom prst="roundRect">
              <a:avLst>
                <a:gd name="adj" fmla="val 46981"/>
              </a:avLst>
            </a:prstGeom>
            <a:solidFill>
              <a:srgbClr val="707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88122" y="1563077"/>
              <a:ext cx="2366739" cy="2350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pc="3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선형 큐</a:t>
              </a:r>
              <a:endPara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7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8" y="889277"/>
            <a:ext cx="1850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</a:t>
            </a:r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 큐의 원리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1656184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043608" y="2427735"/>
            <a:ext cx="2304256" cy="630427"/>
          </a:xfrm>
          <a:prstGeom prst="rect">
            <a:avLst/>
          </a:prstGeom>
          <a:solidFill>
            <a:schemeClr val="bg1"/>
          </a:solidFill>
          <a:ln w="25400">
            <a:solidFill>
              <a:srgbClr val="704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71D52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1627809" y="2427734"/>
            <a:ext cx="0" cy="612000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212010" y="2440434"/>
            <a:ext cx="0" cy="612000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771800" y="2427735"/>
            <a:ext cx="0" cy="612000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20466" y="2072432"/>
            <a:ext cx="223142" cy="277876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3783" y="1675691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front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3105009" y="2067694"/>
            <a:ext cx="112134" cy="267003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71800" y="1678037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2030990"/>
            <a:ext cx="420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먼저 집어 넣은 데이터가 먼저 나온다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First in first out(FIFO)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선입선출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7624" y="25617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1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63688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2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39752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3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36809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4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2446718" y="2074700"/>
            <a:ext cx="112134" cy="267003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23728" y="1678037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939215" y="2072432"/>
            <a:ext cx="112134" cy="267003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47664" y="1661873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1359033" y="2083305"/>
            <a:ext cx="112134" cy="267003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71600" y="1635646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80134" y="25717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63688" y="257235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0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3231319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이때 자료들을 앞으로 다  밀어야 한다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6056" y="3939902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선형 큐는 </a:t>
            </a:r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포화상태를 확인하기 위해 </a:t>
            </a:r>
            <a:r>
              <a:rPr lang="en-US" altLang="ko-KR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의 위치가 마지막인지를 </a:t>
            </a:r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검사하기 때문에</a:t>
            </a:r>
            <a:endParaRPr lang="en-US" altLang="ko-KR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배열의 </a:t>
            </a:r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앞자리가 비었음에도 삽입 연산을 수행하면 포화상태로 인식하고 삽입연산을 수행하지 않는다</a:t>
            </a:r>
            <a:r>
              <a:rPr lang="en-US" altLang="ko-KR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 </a:t>
            </a:r>
            <a:endParaRPr lang="ko-KR" altLang="en-US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718801" y="2067867"/>
            <a:ext cx="112134" cy="267003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85592" y="1678210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94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6" grpId="1"/>
      <p:bldP spid="17" grpId="0"/>
      <p:bldP spid="17" grpId="1"/>
      <p:bldP spid="75" grpId="0"/>
      <p:bldP spid="75" grpId="1"/>
      <p:bldP spid="76" grpId="0"/>
      <p:bldP spid="77" grpId="0"/>
      <p:bldP spid="79" grpId="0"/>
      <p:bldP spid="79" grpId="1"/>
      <p:bldP spid="81" grpId="0"/>
      <p:bldP spid="81" grpId="1"/>
      <p:bldP spid="85" grpId="0"/>
      <p:bldP spid="90" grpId="0"/>
      <p:bldP spid="91" grpId="0"/>
      <p:bldP spid="24" grpId="0"/>
      <p:bldP spid="38" grpId="0"/>
      <p:bldP spid="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8" y="889277"/>
            <a:ext cx="1850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원형 큐의 원리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1656184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367644" y="1826989"/>
            <a:ext cx="2484276" cy="2484276"/>
          </a:xfrm>
          <a:prstGeom prst="ellipse">
            <a:avLst/>
          </a:prstGeom>
          <a:noFill/>
          <a:ln>
            <a:solidFill>
              <a:srgbClr val="704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59939" y="2419284"/>
            <a:ext cx="1299685" cy="1299685"/>
          </a:xfrm>
          <a:prstGeom prst="ellipse">
            <a:avLst/>
          </a:prstGeom>
          <a:noFill/>
          <a:ln>
            <a:solidFill>
              <a:srgbClr val="704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0" idx="6"/>
            <a:endCxn id="2" idx="6"/>
          </p:cNvCxnSpPr>
          <p:nvPr/>
        </p:nvCxnSpPr>
        <p:spPr>
          <a:xfrm>
            <a:off x="3259624" y="3069127"/>
            <a:ext cx="592296" cy="0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" idx="7"/>
            <a:endCxn id="20" idx="7"/>
          </p:cNvCxnSpPr>
          <p:nvPr/>
        </p:nvCxnSpPr>
        <p:spPr>
          <a:xfrm flipH="1">
            <a:off x="3069290" y="2190803"/>
            <a:ext cx="418816" cy="41881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0" idx="0"/>
            <a:endCxn id="2" idx="0"/>
          </p:cNvCxnSpPr>
          <p:nvPr/>
        </p:nvCxnSpPr>
        <p:spPr>
          <a:xfrm flipV="1">
            <a:off x="2609782" y="1826989"/>
            <a:ext cx="0" cy="59229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5"/>
            <a:endCxn id="2" idx="5"/>
          </p:cNvCxnSpPr>
          <p:nvPr/>
        </p:nvCxnSpPr>
        <p:spPr>
          <a:xfrm>
            <a:off x="3069290" y="3528635"/>
            <a:ext cx="418816" cy="41881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0" idx="4"/>
            <a:endCxn id="2" idx="4"/>
          </p:cNvCxnSpPr>
          <p:nvPr/>
        </p:nvCxnSpPr>
        <p:spPr>
          <a:xfrm>
            <a:off x="2609782" y="3718969"/>
            <a:ext cx="0" cy="59229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" idx="3"/>
            <a:endCxn id="20" idx="3"/>
          </p:cNvCxnSpPr>
          <p:nvPr/>
        </p:nvCxnSpPr>
        <p:spPr>
          <a:xfrm flipV="1">
            <a:off x="1731458" y="3528635"/>
            <a:ext cx="418815" cy="418816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" idx="2"/>
            <a:endCxn id="20" idx="2"/>
          </p:cNvCxnSpPr>
          <p:nvPr/>
        </p:nvCxnSpPr>
        <p:spPr>
          <a:xfrm>
            <a:off x="1367644" y="3069127"/>
            <a:ext cx="592295" cy="0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" idx="1"/>
            <a:endCxn id="20" idx="1"/>
          </p:cNvCxnSpPr>
          <p:nvPr/>
        </p:nvCxnSpPr>
        <p:spPr>
          <a:xfrm>
            <a:off x="1731458" y="2190803"/>
            <a:ext cx="418815" cy="418815"/>
          </a:xfrm>
          <a:prstGeom prst="line">
            <a:avLst/>
          </a:prstGeom>
          <a:ln w="25400">
            <a:solidFill>
              <a:srgbClr val="704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390890" y="1635646"/>
            <a:ext cx="404159" cy="288032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4610" y="1300226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front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02301" y="200613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27576" y="200613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39748" y="252786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47864" y="3282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79025" y="32105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91323" y="373416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43808" y="37238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2083733" y="1510922"/>
            <a:ext cx="223614" cy="187624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475656" y="1139681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71" name="직선 화살표 연결선 70"/>
          <p:cNvCxnSpPr>
            <a:stCxn id="72" idx="2"/>
          </p:cNvCxnSpPr>
          <p:nvPr/>
        </p:nvCxnSpPr>
        <p:spPr>
          <a:xfrm flipH="1">
            <a:off x="3203848" y="1568825"/>
            <a:ext cx="91780" cy="259443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935588" y="1107160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3851920" y="2353968"/>
            <a:ext cx="207908" cy="217782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59828" y="1959970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1592969" y="4311266"/>
            <a:ext cx="202080" cy="154983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11378" y="4385549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 flipH="1" flipV="1">
            <a:off x="3955875" y="3528636"/>
            <a:ext cx="282232" cy="51226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76778" y="3358535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 flipH="1" flipV="1">
            <a:off x="3203848" y="4235417"/>
            <a:ext cx="91780" cy="230832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39748" y="4441051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 flipV="1">
            <a:off x="899592" y="3467205"/>
            <a:ext cx="412349" cy="61430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34570" y="3247203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04" name="직선 화살표 연결선 103"/>
          <p:cNvCxnSpPr>
            <a:stCxn id="105" idx="3"/>
          </p:cNvCxnSpPr>
          <p:nvPr/>
        </p:nvCxnSpPr>
        <p:spPr>
          <a:xfrm>
            <a:off x="1160376" y="2527869"/>
            <a:ext cx="303130" cy="23287"/>
          </a:xfrm>
          <a:prstGeom prst="straightConnector1">
            <a:avLst/>
          </a:prstGeom>
          <a:ln w="19050">
            <a:solidFill>
              <a:srgbClr val="271D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40296" y="2297036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</a:t>
            </a:r>
            <a:endParaRPr lang="ko-KR" altLang="en-US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52120" y="1635646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Front==rear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;empty</a:t>
            </a:r>
          </a:p>
          <a:p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Front=rear+1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;full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19672" y="24997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04048" y="3554249"/>
            <a:ext cx="399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원형 큐에는 빈 공간이 하나 존재해야 한다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Empty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상태와 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full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상태를 구분하지 못하기 때문이다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F718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F7180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68" grpId="0"/>
      <p:bldP spid="70" grpId="0"/>
      <p:bldP spid="70" grpId="1"/>
      <p:bldP spid="72" grpId="0"/>
      <p:bldP spid="72" grpId="1"/>
      <p:bldP spid="74" grpId="0"/>
      <p:bldP spid="74" grpId="1"/>
      <p:bldP spid="83" grpId="0"/>
      <p:bldP spid="83" grpId="1"/>
      <p:bldP spid="87" grpId="0"/>
      <p:bldP spid="87" grpId="1"/>
      <p:bldP spid="89" grpId="0"/>
      <p:bldP spid="89" grpId="1"/>
      <p:bldP spid="102" grpId="0"/>
      <p:bldP spid="102" grpId="1"/>
      <p:bldP spid="105" grpId="0"/>
      <p:bldP spid="105" grpId="1"/>
      <p:bldP spid="114" grpId="0"/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 txBox="1">
            <a:spLocks/>
          </p:cNvSpPr>
          <p:nvPr/>
        </p:nvSpPr>
        <p:spPr>
          <a:xfrm>
            <a:off x="3111929" y="2152660"/>
            <a:ext cx="2928466" cy="635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400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CONTENTS 2</a:t>
            </a:r>
          </a:p>
          <a:p>
            <a:pPr algn="dist">
              <a:lnSpc>
                <a:spcPct val="150000"/>
              </a:lnSpc>
            </a:pPr>
            <a:r>
              <a:rPr lang="ko-KR" altLang="en-US" sz="1600" b="1" spc="-8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소스 소개</a:t>
            </a:r>
            <a:endParaRPr lang="ko-KR" altLang="en-US" sz="1600" b="1" spc="-8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52536" y="1908438"/>
            <a:ext cx="9937104" cy="115212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8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8" y="889277"/>
            <a:ext cx="105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928614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6154" y="1276993"/>
            <a:ext cx="8671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if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((rear + 1) % size == 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front)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24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큐가 가득 찼습니다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.\n");</a:t>
            </a: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return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endParaRPr lang="ko-KR" altLang="en-US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추가할 </a:t>
            </a:r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숫자를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입력해주세요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");</a:t>
            </a: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scanf_s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("%d", &amp;data);</a:t>
            </a: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queue[rear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 data;</a:t>
            </a:r>
          </a:p>
          <a:p>
            <a:r>
              <a:rPr lang="en-US" altLang="ko-KR" sz="24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추가 완료되었습니다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.\n");</a:t>
            </a:r>
          </a:p>
          <a:p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rear=++</a:t>
            </a:r>
            <a:r>
              <a:rPr lang="en-US" altLang="ko-KR" sz="24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rear%size</a:t>
            </a: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  <a:endParaRPr lang="ko-KR" altLang="en-US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2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9628" y="889277"/>
            <a:ext cx="105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</a:t>
            </a:r>
            <a:endParaRPr lang="ko-KR" altLang="en-US" sz="16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843558"/>
            <a:ext cx="936104" cy="457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9F7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-468560" y="0"/>
            <a:ext cx="3024336" cy="411510"/>
          </a:xfrm>
          <a:prstGeom prst="parallelogram">
            <a:avLst>
              <a:gd name="adj" fmla="val 78700"/>
            </a:avLst>
          </a:prstGeom>
          <a:solidFill>
            <a:srgbClr val="3E2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986856" y="140489"/>
            <a:ext cx="1008112" cy="1008112"/>
            <a:chOff x="7986856" y="140489"/>
            <a:chExt cx="1008112" cy="1008112"/>
          </a:xfrm>
        </p:grpSpPr>
        <p:sp>
          <p:nvSpPr>
            <p:cNvPr id="35" name="직사각형 34"/>
            <p:cNvSpPr/>
            <p:nvPr/>
          </p:nvSpPr>
          <p:spPr>
            <a:xfrm>
              <a:off x="7986856" y="140489"/>
              <a:ext cx="1008112" cy="1008112"/>
            </a:xfrm>
            <a:prstGeom prst="rect">
              <a:avLst/>
            </a:prstGeom>
            <a:solidFill>
              <a:srgbClr val="3E2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6856" y="177483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배열을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이용한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dist"/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원형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큐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12143" y="1264568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if 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(front == rear)</a:t>
            </a:r>
          </a:p>
          <a:p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28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("queue underflow\n");</a:t>
            </a:r>
          </a:p>
          <a:p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return;</a:t>
            </a:r>
          </a:p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queue[front] = 0;</a:t>
            </a:r>
          </a:p>
          <a:p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front = ++</a:t>
            </a:r>
            <a:r>
              <a:rPr lang="en-US" altLang="ko-KR" sz="28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front%size</a:t>
            </a:r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  <a:endParaRPr lang="en-US" altLang="ko-KR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printf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완료되었습니다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.\n</a:t>
            </a:r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1D5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  <a:endParaRPr lang="en-US" altLang="ko-KR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1D5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2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pc="-150" dirty="0" smtClean="0">
            <a:ln>
              <a:solidFill>
                <a:schemeClr val="accent1">
                  <a:shade val="50000"/>
                  <a:alpha val="0"/>
                </a:schemeClr>
              </a:solidFill>
            </a:ln>
            <a:solidFill>
              <a:srgbClr val="9F7180"/>
            </a:solidFill>
            <a:latin typeface="Yoon 윤고딕 540_TT" panose="02090603020101020101" pitchFamily="18" charset="-127"/>
            <a:ea typeface="Yoon 윤고딕 540_TT" panose="0209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1245</Words>
  <Application>Microsoft Office PowerPoint</Application>
  <PresentationFormat>화면 슬라이드 쇼(16:9)</PresentationFormat>
  <Paragraphs>424</Paragraphs>
  <Slides>25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굴림</vt:lpstr>
      <vt:lpstr>Arial</vt:lpstr>
      <vt:lpstr>1훈새마을운동 R</vt:lpstr>
      <vt:lpstr>Yoon 윤고딕 540_TT</vt:lpstr>
      <vt:lpstr>맑은 고딕</vt:lpstr>
      <vt:lpstr>Yoon 윤고딕 520_TT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Chunil</dc:creator>
  <cp:lastModifiedBy>user</cp:lastModifiedBy>
  <cp:revision>78</cp:revision>
  <dcterms:created xsi:type="dcterms:W3CDTF">2015-03-30T14:10:48Z</dcterms:created>
  <dcterms:modified xsi:type="dcterms:W3CDTF">2017-03-09T10:43:00Z</dcterms:modified>
</cp:coreProperties>
</file>