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58" r:id="rId5"/>
    <p:sldId id="270" r:id="rId6"/>
    <p:sldId id="272" r:id="rId7"/>
    <p:sldId id="267" r:id="rId8"/>
    <p:sldId id="261" r:id="rId9"/>
    <p:sldId id="266" r:id="rId10"/>
    <p:sldId id="263" r:id="rId11"/>
    <p:sldId id="264" r:id="rId12"/>
    <p:sldId id="257" r:id="rId13"/>
    <p:sldId id="274" r:id="rId14"/>
    <p:sldId id="273" r:id="rId15"/>
    <p:sldId id="271" r:id="rId16"/>
    <p:sldId id="275" r:id="rId17"/>
  </p:sldIdLst>
  <p:sldSz cx="12192000" cy="6858000"/>
  <p:notesSz cx="6858000" cy="9144000"/>
  <p:embeddedFontLst>
    <p:embeddedFont>
      <p:font typeface="나눔바른고딕" panose="020B0600000101010101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-윤고딕310" panose="02030504000101010101" pitchFamily="18" charset="-127"/>
      <p:regular r:id="rId23"/>
    </p:embeddedFont>
    <p:embeddedFont>
      <p:font typeface="-윤고딕320" panose="02030504000101010101" pitchFamily="18" charset="-127"/>
      <p:regular r:id="rId24"/>
    </p:embeddedFont>
    <p:embeddedFont>
      <p:font typeface="한컴 백제 B" panose="0202060302010102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2DA54D"/>
    <a:srgbClr val="FBBC05"/>
    <a:srgbClr val="F3F3F3"/>
    <a:srgbClr val="4285F4"/>
    <a:srgbClr val="5D96F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 showGuides="1">
      <p:cViewPr varScale="1">
        <p:scale>
          <a:sx n="82" d="100"/>
          <a:sy n="82" d="100"/>
        </p:scale>
        <p:origin x="35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fld id="{07B3AE22-D3B6-4D95-A86E-1FEFBB2B756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fld id="{89F708C5-9637-43B8-AC24-64507BC20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-윤고딕320" panose="02030504000101010101" pitchFamily="18" charset="-127"/>
        <a:ea typeface="-윤고딕320" panose="02030504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-윤고딕320" panose="02030504000101010101" pitchFamily="18" charset="-127"/>
        <a:ea typeface="-윤고딕320" panose="02030504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-윤고딕320" panose="02030504000101010101" pitchFamily="18" charset="-127"/>
        <a:ea typeface="-윤고딕320" panose="02030504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-윤고딕320" panose="02030504000101010101" pitchFamily="18" charset="-127"/>
        <a:ea typeface="-윤고딕320" panose="02030504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-윤고딕320" panose="02030504000101010101" pitchFamily="18" charset="-127"/>
        <a:ea typeface="-윤고딕320" panose="02030504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입력한 단어가 공통된 문서에 포함되어 있을 경우를 기준으로 정렬</a:t>
            </a:r>
            <a:endParaRPr lang="en-US" altLang="ko-KR"/>
          </a:p>
          <a:p>
            <a:r>
              <a:rPr lang="ko-KR" altLang="en-US"/>
              <a:t>단어가 문서에 포함되어 있는 수가 같을 경우 분산을 고려해서 정렬</a:t>
            </a:r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컴퓨터 포맷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컴퓨터가 </a:t>
            </a:r>
            <a:r>
              <a:rPr lang="en-US" altLang="ko-KR"/>
              <a:t>……… </a:t>
            </a:r>
            <a:r>
              <a:rPr lang="ko-KR" altLang="en-US"/>
              <a:t>수리점에 맡겨 </a:t>
            </a:r>
            <a:r>
              <a:rPr lang="ko-KR" altLang="en-US">
                <a:solidFill>
                  <a:srgbClr val="FF0000"/>
                </a:solidFill>
              </a:rPr>
              <a:t>포맷</a:t>
            </a:r>
            <a:r>
              <a:rPr lang="ko-KR" altLang="en-US"/>
              <a:t>했다</a:t>
            </a:r>
            <a:r>
              <a:rPr lang="en-US" altLang="ko-KR"/>
              <a:t>.</a:t>
            </a:r>
          </a:p>
          <a:p>
            <a:pPr marL="0" indent="0">
              <a:buFontTx/>
              <a:buNone/>
            </a:pPr>
            <a:r>
              <a:rPr lang="en-US" altLang="ko-KR"/>
              <a:t>- </a:t>
            </a:r>
            <a:r>
              <a:rPr lang="ko-KR" altLang="en-US"/>
              <a:t>컴퓨터 포맷하는 방법은 </a:t>
            </a:r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38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textinput</a:t>
            </a:r>
            <a:r>
              <a:rPr lang="ko-KR" altLang="en-US"/>
              <a:t>(): </a:t>
            </a:r>
            <a:r>
              <a:rPr lang="ko-KR" altLang="en-US" err="1"/>
              <a:t>text파일에서</a:t>
            </a:r>
            <a:r>
              <a:rPr lang="ko-KR" altLang="en-US"/>
              <a:t> 읽어와 단어, DOC, DOC 내부의 순서(</a:t>
            </a:r>
            <a:r>
              <a:rPr lang="ko-KR" altLang="en-US" err="1"/>
              <a:t>Sequence</a:t>
            </a:r>
            <a:r>
              <a:rPr lang="ko-KR" altLang="en-US"/>
              <a:t>)</a:t>
            </a:r>
            <a:r>
              <a:rPr lang="ko-KR" altLang="en-US" err="1"/>
              <a:t>를</a:t>
            </a:r>
            <a:r>
              <a:rPr lang="ko-KR" altLang="en-US"/>
              <a:t> 삽입하는 함수 </a:t>
            </a:r>
          </a:p>
          <a:p>
            <a:r>
              <a:rPr lang="ko-KR" altLang="en-US" err="1"/>
              <a:t>count_seq</a:t>
            </a:r>
            <a:r>
              <a:rPr lang="ko-KR" altLang="en-US"/>
              <a:t>=1001이면 doc+1</a:t>
            </a:r>
            <a:endParaRPr lang="en-US" altLang="ko-KR"/>
          </a:p>
          <a:p>
            <a:r>
              <a:rPr lang="en-US" altLang="ko-KR"/>
              <a:t>Insert </a:t>
            </a:r>
            <a:r>
              <a:rPr lang="ko-KR" altLang="en-US"/>
              <a:t>함수실행</a:t>
            </a:r>
            <a:endParaRPr lang="en-US" altLang="ko-KR"/>
          </a:p>
          <a:p>
            <a:r>
              <a:rPr lang="ko-KR" altLang="en-US" err="1"/>
              <a:t>insert</a:t>
            </a:r>
            <a:r>
              <a:rPr lang="ko-KR" altLang="en-US"/>
              <a:t>(): </a:t>
            </a:r>
            <a:r>
              <a:rPr lang="ko-KR" altLang="en-US" err="1"/>
              <a:t>hash</a:t>
            </a:r>
            <a:r>
              <a:rPr lang="ko-KR" altLang="en-US"/>
              <a:t> </a:t>
            </a:r>
            <a:r>
              <a:rPr lang="ko-KR" altLang="en-US" err="1"/>
              <a:t>table을</a:t>
            </a:r>
            <a:r>
              <a:rPr lang="ko-KR" altLang="en-US"/>
              <a:t> 만든다. </a:t>
            </a:r>
            <a:r>
              <a:rPr lang="ko-KR" altLang="en-US" err="1"/>
              <a:t>map에</a:t>
            </a:r>
            <a:r>
              <a:rPr lang="ko-KR" altLang="en-US"/>
              <a:t> 구조체를 삽입하는 과정이다. </a:t>
            </a:r>
            <a:r>
              <a:rPr lang="ko-KR" altLang="en-US" err="1"/>
              <a:t>처음나온</a:t>
            </a:r>
            <a:r>
              <a:rPr lang="ko-KR" altLang="en-US"/>
              <a:t> 단어일때와 </a:t>
            </a:r>
            <a:r>
              <a:rPr lang="ko-KR" altLang="en-US" err="1"/>
              <a:t>아닐때</a:t>
            </a:r>
            <a:r>
              <a:rPr lang="ko-KR" altLang="en-US"/>
              <a:t>, 순서를 </a:t>
            </a:r>
            <a:r>
              <a:rPr lang="ko-KR" altLang="en-US" err="1"/>
              <a:t>고려,정렬하면서</a:t>
            </a:r>
            <a:r>
              <a:rPr lang="ko-KR" altLang="en-US"/>
              <a:t> </a:t>
            </a:r>
            <a:r>
              <a:rPr lang="ko-KR" altLang="en-US" err="1"/>
              <a:t>댕글댕글</a:t>
            </a:r>
            <a:r>
              <a:rPr lang="ko-KR" altLang="en-US"/>
              <a:t> 단다.</a:t>
            </a:r>
            <a:r>
              <a:rPr lang="en-US" altLang="ko-KR"/>
              <a:t>+</a:t>
            </a:r>
            <a:r>
              <a:rPr lang="ko-KR" altLang="en-US"/>
              <a:t>추가 설명</a:t>
            </a:r>
          </a:p>
          <a:p>
            <a:endParaRPr lang="en-US" altLang="ko-KR"/>
          </a:p>
          <a:p>
            <a:r>
              <a:rPr lang="ko-KR" altLang="en-US" err="1"/>
              <a:t>StringEngine</a:t>
            </a:r>
            <a:r>
              <a:rPr lang="ko-KR" altLang="en-US"/>
              <a:t>(): 검색기에 입력한 문자열 처리하는 함수</a:t>
            </a:r>
            <a:endParaRPr lang="en-US" altLang="ko-KR"/>
          </a:p>
          <a:p>
            <a:r>
              <a:rPr lang="ko-KR" altLang="en-US"/>
              <a:t>받은 문장을 </a:t>
            </a:r>
            <a:r>
              <a:rPr lang="ko-KR" altLang="en-US" err="1"/>
              <a:t>string</a:t>
            </a:r>
            <a:r>
              <a:rPr lang="ko-KR" altLang="en-US"/>
              <a:t> 배열(</a:t>
            </a:r>
            <a:r>
              <a:rPr lang="ko-KR" altLang="en-US" err="1"/>
              <a:t>express</a:t>
            </a:r>
            <a:r>
              <a:rPr lang="ko-KR" altLang="en-US"/>
              <a:t>[</a:t>
            </a:r>
            <a:r>
              <a:rPr lang="ko-KR" altLang="en-US" err="1"/>
              <a:t>i</a:t>
            </a:r>
            <a:r>
              <a:rPr lang="ko-KR" altLang="en-US"/>
              <a:t>])에 입력하고 입력한 단어의 수(k) </a:t>
            </a:r>
            <a:r>
              <a:rPr lang="ko-KR" altLang="en-US" err="1"/>
              <a:t>받아옴</a:t>
            </a:r>
            <a:endParaRPr lang="en-US" altLang="ko-KR"/>
          </a:p>
          <a:p>
            <a:r>
              <a:rPr lang="en-US" altLang="ko-KR"/>
              <a:t>Q</a:t>
            </a:r>
            <a:r>
              <a:rPr lang="ko-KR" altLang="en-US"/>
              <a:t>나 </a:t>
            </a:r>
            <a:r>
              <a:rPr lang="en-US" altLang="ko-KR"/>
              <a:t>C</a:t>
            </a:r>
            <a:r>
              <a:rPr lang="ko-KR" altLang="en-US"/>
              <a:t>를 입력해서 리턴 값이 생긴 경우</a:t>
            </a:r>
            <a:endParaRPr lang="en-US" altLang="ko-KR"/>
          </a:p>
          <a:p>
            <a:r>
              <a:rPr lang="ko-KR" altLang="en-US"/>
              <a:t>프로그램을 종료하거나</a:t>
            </a:r>
            <a:r>
              <a:rPr lang="en-US" altLang="ko-KR"/>
              <a:t>(Q)</a:t>
            </a:r>
            <a:r>
              <a:rPr lang="ko-KR" altLang="en-US"/>
              <a:t> 화면을 정리함</a:t>
            </a:r>
            <a:r>
              <a:rPr lang="en-US" altLang="ko-KR"/>
              <a:t>(C)</a:t>
            </a:r>
          </a:p>
          <a:p>
            <a:endParaRPr lang="ko-KR" altLang="en-US"/>
          </a:p>
          <a:p>
            <a:r>
              <a:rPr lang="en-US" altLang="ko-KR" err="1"/>
              <a:t>SearchEngine</a:t>
            </a:r>
            <a:r>
              <a:rPr lang="en-US" altLang="ko-KR"/>
              <a:t>(): map1</a:t>
            </a:r>
            <a:r>
              <a:rPr lang="ko-KR" altLang="en-US"/>
              <a:t>에 접근해 검색한 단어의 존재유무를 알려준다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  <a:p>
            <a:r>
              <a:rPr lang="en-US" altLang="ko-KR" err="1"/>
              <a:t>semi_scoring</a:t>
            </a:r>
            <a:r>
              <a:rPr lang="en-US" altLang="ko-KR"/>
              <a:t>(): map2 </a:t>
            </a:r>
          </a:p>
          <a:p>
            <a:r>
              <a:rPr lang="en-US" altLang="ko-KR"/>
              <a:t>Doc </a:t>
            </a:r>
            <a:r>
              <a:rPr lang="ko-KR" altLang="en-US"/>
              <a:t>번호가 </a:t>
            </a:r>
            <a:r>
              <a:rPr lang="en-US" altLang="ko-KR"/>
              <a:t>map</a:t>
            </a:r>
            <a:r>
              <a:rPr lang="ko-KR" altLang="en-US"/>
              <a:t>의 </a:t>
            </a:r>
            <a:r>
              <a:rPr lang="en-US" altLang="ko-KR"/>
              <a:t>key</a:t>
            </a:r>
            <a:r>
              <a:rPr lang="ko-KR" altLang="en-US"/>
              <a:t>이고</a:t>
            </a:r>
            <a:r>
              <a:rPr lang="en-US" altLang="ko-KR"/>
              <a:t>, seq</a:t>
            </a:r>
            <a:r>
              <a:rPr lang="ko-KR" altLang="en-US"/>
              <a:t>가 </a:t>
            </a:r>
            <a:r>
              <a:rPr lang="ko-KR" altLang="en-US" err="1"/>
              <a:t>댕글댕글</a:t>
            </a:r>
            <a:r>
              <a:rPr lang="ko-KR" altLang="en-US"/>
              <a:t> 달린 벡터의 </a:t>
            </a:r>
            <a:r>
              <a:rPr lang="en-US" altLang="ko-KR"/>
              <a:t>value</a:t>
            </a:r>
            <a:r>
              <a:rPr lang="ko-KR" altLang="en-US"/>
              <a:t>를 가지는 구조이다</a:t>
            </a:r>
            <a:r>
              <a:rPr lang="en-US" altLang="ko-KR"/>
              <a:t>. Seq</a:t>
            </a:r>
            <a:r>
              <a:rPr lang="ko-KR" altLang="en-US"/>
              <a:t>가 하나 달린 경우에는 </a:t>
            </a:r>
            <a:r>
              <a:rPr lang="en-US" altLang="ko-KR"/>
              <a:t>seq</a:t>
            </a:r>
            <a:r>
              <a:rPr lang="ko-KR" altLang="en-US"/>
              <a:t>를 저장하고</a:t>
            </a:r>
            <a:r>
              <a:rPr lang="en-US" altLang="ko-KR"/>
              <a:t>, seq</a:t>
            </a:r>
            <a:r>
              <a:rPr lang="ko-KR" altLang="en-US"/>
              <a:t>가 여러 개 달린 경우에는 분산을 계산한다</a:t>
            </a:r>
            <a:r>
              <a:rPr lang="en-US" altLang="ko-KR"/>
              <a:t>.</a:t>
            </a:r>
          </a:p>
          <a:p>
            <a:r>
              <a:rPr lang="en-US" altLang="ko-KR"/>
              <a:t>semi scoring </a:t>
            </a:r>
            <a:r>
              <a:rPr lang="ko-KR" altLang="en-US"/>
              <a:t>함수에서 따로 </a:t>
            </a:r>
            <a:r>
              <a:rPr lang="en-US" altLang="ko-KR"/>
              <a:t>map index </a:t>
            </a:r>
            <a:r>
              <a:rPr lang="ko-KR" altLang="en-US"/>
              <a:t>처음부터 끝까지 돌면서 </a:t>
            </a:r>
            <a:r>
              <a:rPr lang="en-US" altLang="ko-KR"/>
              <a:t>vector </a:t>
            </a:r>
            <a:r>
              <a:rPr lang="ko-KR" altLang="en-US" err="1"/>
              <a:t>댕글댕글</a:t>
            </a:r>
            <a:r>
              <a:rPr lang="ko-KR" altLang="en-US"/>
              <a:t> </a:t>
            </a:r>
            <a:r>
              <a:rPr lang="ko-KR" altLang="en-US" err="1"/>
              <a:t>달린거</a:t>
            </a:r>
            <a:r>
              <a:rPr lang="en-US" altLang="ko-KR"/>
              <a:t>(seq) </a:t>
            </a:r>
            <a:r>
              <a:rPr lang="ko-KR" altLang="en-US"/>
              <a:t>다 읽고 배열에 넣어서 </a:t>
            </a:r>
            <a:endParaRPr lang="en-US" altLang="ko-KR"/>
          </a:p>
          <a:p>
            <a:r>
              <a:rPr lang="en-US" altLang="ko-KR"/>
              <a:t>index (doc </a:t>
            </a:r>
            <a:r>
              <a:rPr lang="ko-KR" altLang="en-US"/>
              <a:t>번호</a:t>
            </a:r>
            <a:r>
              <a:rPr lang="en-US" altLang="ko-KR"/>
              <a:t>)</a:t>
            </a:r>
            <a:r>
              <a:rPr lang="ko-KR" altLang="en-US" err="1"/>
              <a:t>한개</a:t>
            </a:r>
            <a:r>
              <a:rPr lang="ko-KR" altLang="en-US"/>
              <a:t> </a:t>
            </a:r>
            <a:r>
              <a:rPr lang="ko-KR" altLang="en-US" err="1"/>
              <a:t>다읽으면</a:t>
            </a:r>
            <a:r>
              <a:rPr lang="ko-KR" altLang="en-US"/>
              <a:t> 배열로 </a:t>
            </a:r>
            <a:r>
              <a:rPr lang="en-US" altLang="ko-KR"/>
              <a:t>seq </a:t>
            </a:r>
            <a:r>
              <a:rPr lang="ko-KR" altLang="en-US" err="1"/>
              <a:t>모아놓은거</a:t>
            </a:r>
            <a:r>
              <a:rPr lang="ko-KR" altLang="en-US"/>
              <a:t> 분산 계산하고 다시 </a:t>
            </a:r>
            <a:r>
              <a:rPr lang="en-US" altLang="ko-KR"/>
              <a:t>map</a:t>
            </a:r>
            <a:r>
              <a:rPr lang="ko-KR" altLang="en-US"/>
              <a:t>에서 </a:t>
            </a:r>
            <a:r>
              <a:rPr lang="ko-KR" altLang="en-US" err="1"/>
              <a:t>그다음</a:t>
            </a:r>
            <a:r>
              <a:rPr lang="ko-KR" altLang="en-US"/>
              <a:t> </a:t>
            </a:r>
            <a:r>
              <a:rPr lang="en-US" altLang="ko-KR"/>
              <a:t>index</a:t>
            </a:r>
            <a:r>
              <a:rPr lang="ko-KR" altLang="en-US"/>
              <a:t>읽고 </a:t>
            </a:r>
            <a:r>
              <a:rPr lang="ko-KR" altLang="en-US" err="1"/>
              <a:t>댕글댕글</a:t>
            </a:r>
            <a:r>
              <a:rPr lang="ko-KR" altLang="en-US"/>
              <a:t> 달린 벡터</a:t>
            </a:r>
            <a:r>
              <a:rPr lang="en-US" altLang="ko-KR"/>
              <a:t>(seq) </a:t>
            </a:r>
            <a:r>
              <a:rPr lang="ko-KR" altLang="en-US"/>
              <a:t>분산 계산하고 이렇게 계속 </a:t>
            </a:r>
            <a:r>
              <a:rPr lang="ko-KR" altLang="en-US" err="1"/>
              <a:t>반복했어</a:t>
            </a:r>
            <a:endParaRPr lang="ko-KR" altLang="en-US"/>
          </a:p>
          <a:p>
            <a:r>
              <a:rPr lang="ko-KR" altLang="en-US"/>
              <a:t>여기서 </a:t>
            </a:r>
            <a:r>
              <a:rPr lang="en-US" altLang="ko-KR" err="1"/>
              <a:t>insert_scoring</a:t>
            </a:r>
            <a:r>
              <a:rPr lang="ko-KR" altLang="en-US"/>
              <a:t>도 실행함</a:t>
            </a:r>
            <a:endParaRPr lang="en-US" altLang="ko-KR"/>
          </a:p>
          <a:p>
            <a:r>
              <a:rPr lang="en-US" altLang="ko-KR" err="1"/>
              <a:t>var_seq</a:t>
            </a:r>
            <a:r>
              <a:rPr lang="en-US" altLang="ko-KR"/>
              <a:t>(): // document </a:t>
            </a:r>
            <a:r>
              <a:rPr lang="ko-KR" altLang="en-US"/>
              <a:t>내부에 있는 검색한 단어들의 분산 조사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insert_scoring</a:t>
            </a:r>
            <a:r>
              <a:rPr lang="en-US" altLang="ko-KR"/>
              <a:t>(): map3</a:t>
            </a:r>
            <a:r>
              <a:rPr lang="ko-KR" altLang="en-US"/>
              <a:t>을 만드는 함수이다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 err="1"/>
              <a:t>traverse</a:t>
            </a:r>
            <a:r>
              <a:rPr lang="ko-KR" altLang="en-US"/>
              <a:t>(): 모든 멤버를 출력한다. </a:t>
            </a:r>
            <a:r>
              <a:rPr lang="ko-KR" altLang="en-US" err="1"/>
              <a:t>map의</a:t>
            </a:r>
            <a:r>
              <a:rPr lang="ko-KR" altLang="en-US"/>
              <a:t> 처음부터 끝까지 </a:t>
            </a:r>
            <a:r>
              <a:rPr lang="ko-KR" altLang="en-US" err="1"/>
              <a:t>traverse하며</a:t>
            </a:r>
            <a:r>
              <a:rPr lang="ko-KR" altLang="en-US"/>
              <a:t> 출력한다. </a:t>
            </a:r>
            <a:r>
              <a:rPr lang="en-US" altLang="ko-KR"/>
              <a:t>map1</a:t>
            </a:r>
            <a:r>
              <a:rPr lang="ko-KR" altLang="en-US"/>
              <a:t>에 멤버</a:t>
            </a:r>
            <a:r>
              <a:rPr lang="en-US" altLang="ko-KR"/>
              <a:t>(doc, seq)</a:t>
            </a:r>
            <a:r>
              <a:rPr lang="ko-KR" altLang="en-US"/>
              <a:t>가 잘 저장되는지 확인할 때 </a:t>
            </a:r>
            <a:r>
              <a:rPr lang="ko-KR" altLang="en-US" err="1"/>
              <a:t>썻어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dd_engine</a:t>
            </a:r>
            <a:r>
              <a:rPr lang="en-US" altLang="ko-KR"/>
              <a:t>(): </a:t>
            </a:r>
            <a:r>
              <a:rPr lang="ko-KR" altLang="en-US"/>
              <a:t>분산</a:t>
            </a:r>
            <a:r>
              <a:rPr lang="en-US" altLang="ko-KR"/>
              <a:t>, doc num </a:t>
            </a:r>
            <a:r>
              <a:rPr lang="ko-KR" altLang="en-US"/>
              <a:t>저장된 구조체 </a:t>
            </a:r>
            <a:r>
              <a:rPr lang="en-US" altLang="ko-KR"/>
              <a:t>map3(</a:t>
            </a:r>
            <a:r>
              <a:rPr lang="ko-KR" altLang="en-US"/>
              <a:t>단어들의 공통된 </a:t>
            </a:r>
            <a:r>
              <a:rPr lang="en-US" altLang="ko-KR"/>
              <a:t>doc </a:t>
            </a:r>
            <a:r>
              <a:rPr lang="ko-KR" altLang="en-US"/>
              <a:t>숫자를 </a:t>
            </a:r>
            <a:r>
              <a:rPr lang="en-US" altLang="ko-KR"/>
              <a:t>key</a:t>
            </a:r>
            <a:r>
              <a:rPr lang="ko-KR" altLang="en-US"/>
              <a:t>로 분산과 </a:t>
            </a:r>
            <a:r>
              <a:rPr lang="en-US" altLang="ko-KR"/>
              <a:t>doc </a:t>
            </a:r>
            <a:r>
              <a:rPr lang="ko-KR" altLang="en-US"/>
              <a:t>숫자로 이루어진 구조체가 달려있는 구조</a:t>
            </a:r>
            <a:r>
              <a:rPr lang="en-US" altLang="ko-KR"/>
              <a:t>)</a:t>
            </a:r>
          </a:p>
          <a:p>
            <a:r>
              <a:rPr lang="ko-KR" altLang="en-US"/>
              <a:t>분산이 </a:t>
            </a:r>
            <a:r>
              <a:rPr lang="ko-KR" altLang="en-US" err="1"/>
              <a:t>적은순으로</a:t>
            </a:r>
            <a:r>
              <a:rPr lang="ko-KR" altLang="en-US"/>
              <a:t> 정렬된 구조체를 거꾸로 </a:t>
            </a:r>
            <a:r>
              <a:rPr lang="en-US" altLang="ko-KR"/>
              <a:t>linear scan</a:t>
            </a:r>
          </a:p>
          <a:p>
            <a:r>
              <a:rPr lang="en-US" altLang="ko-KR" err="1"/>
              <a:t>Dd_engine</a:t>
            </a:r>
            <a:r>
              <a:rPr lang="en-US" altLang="ko-KR"/>
              <a:t> </a:t>
            </a:r>
            <a:r>
              <a:rPr lang="ko-KR" altLang="en-US"/>
              <a:t>함수에서 </a:t>
            </a:r>
            <a:r>
              <a:rPr lang="en-US" altLang="ko-KR" err="1"/>
              <a:t>textprint</a:t>
            </a:r>
            <a:r>
              <a:rPr lang="en-US" altLang="ko-KR"/>
              <a:t> </a:t>
            </a:r>
            <a:r>
              <a:rPr lang="ko-KR" altLang="en-US"/>
              <a:t>함수 실행</a:t>
            </a:r>
            <a:endParaRPr lang="en-US" altLang="ko-KR"/>
          </a:p>
          <a:p>
            <a:r>
              <a:rPr lang="en-US" altLang="ko-KR" err="1"/>
              <a:t>Textprint</a:t>
            </a:r>
            <a:r>
              <a:rPr lang="en-US" altLang="ko-KR"/>
              <a:t>(): </a:t>
            </a:r>
            <a:r>
              <a:rPr lang="ko-KR" altLang="en-US"/>
              <a:t>웹에서 실행하면 엄청나게 메모리가 크니까 우리는 처음부터 메모리를 크게 잡고 시작하는 것보다 할 때마다 </a:t>
            </a:r>
            <a:r>
              <a:rPr lang="ko-KR" altLang="en-US" err="1"/>
              <a:t>open해서</a:t>
            </a:r>
            <a:r>
              <a:rPr lang="ko-KR" altLang="en-US"/>
              <a:t> 써서 메모리를 많이 적게 잡아 시간이 오래 걸린다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04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textinput</a:t>
            </a:r>
            <a:r>
              <a:rPr lang="ko-KR" altLang="en-US"/>
              <a:t>(): </a:t>
            </a:r>
            <a:r>
              <a:rPr lang="ko-KR" altLang="en-US" err="1"/>
              <a:t>text파일에서</a:t>
            </a:r>
            <a:r>
              <a:rPr lang="ko-KR" altLang="en-US"/>
              <a:t> 읽어와 단어, DOC, DOC 내부의 순서(</a:t>
            </a:r>
            <a:r>
              <a:rPr lang="ko-KR" altLang="en-US" err="1"/>
              <a:t>Sequence</a:t>
            </a:r>
            <a:r>
              <a:rPr lang="ko-KR" altLang="en-US"/>
              <a:t>)</a:t>
            </a:r>
            <a:r>
              <a:rPr lang="ko-KR" altLang="en-US" err="1"/>
              <a:t>를</a:t>
            </a:r>
            <a:r>
              <a:rPr lang="ko-KR" altLang="en-US"/>
              <a:t> 삽입하는 함수 </a:t>
            </a:r>
          </a:p>
          <a:p>
            <a:r>
              <a:rPr lang="ko-KR" altLang="en-US" err="1"/>
              <a:t>count_seq</a:t>
            </a:r>
            <a:r>
              <a:rPr lang="ko-KR" altLang="en-US"/>
              <a:t>=1001이면 doc+1</a:t>
            </a:r>
            <a:endParaRPr lang="en-US" altLang="ko-KR"/>
          </a:p>
          <a:p>
            <a:r>
              <a:rPr lang="en-US" altLang="ko-KR"/>
              <a:t>Insert </a:t>
            </a:r>
            <a:r>
              <a:rPr lang="ko-KR" altLang="en-US"/>
              <a:t>함수실행</a:t>
            </a:r>
            <a:endParaRPr lang="en-US" altLang="ko-KR"/>
          </a:p>
          <a:p>
            <a:r>
              <a:rPr lang="ko-KR" altLang="en-US" err="1"/>
              <a:t>insert</a:t>
            </a:r>
            <a:r>
              <a:rPr lang="ko-KR" altLang="en-US"/>
              <a:t>(): </a:t>
            </a:r>
            <a:r>
              <a:rPr lang="ko-KR" altLang="en-US" err="1"/>
              <a:t>hash</a:t>
            </a:r>
            <a:r>
              <a:rPr lang="ko-KR" altLang="en-US"/>
              <a:t> </a:t>
            </a:r>
            <a:r>
              <a:rPr lang="ko-KR" altLang="en-US" err="1"/>
              <a:t>table을</a:t>
            </a:r>
            <a:r>
              <a:rPr lang="ko-KR" altLang="en-US"/>
              <a:t> 만든다. </a:t>
            </a:r>
            <a:r>
              <a:rPr lang="ko-KR" altLang="en-US" err="1"/>
              <a:t>map에</a:t>
            </a:r>
            <a:r>
              <a:rPr lang="ko-KR" altLang="en-US"/>
              <a:t> 구조체를 삽입하는 과정이다. </a:t>
            </a:r>
            <a:r>
              <a:rPr lang="ko-KR" altLang="en-US" err="1"/>
              <a:t>처음나온</a:t>
            </a:r>
            <a:r>
              <a:rPr lang="ko-KR" altLang="en-US"/>
              <a:t> 단어일때와 </a:t>
            </a:r>
            <a:r>
              <a:rPr lang="ko-KR" altLang="en-US" err="1"/>
              <a:t>아닐때</a:t>
            </a:r>
            <a:r>
              <a:rPr lang="ko-KR" altLang="en-US"/>
              <a:t>, 순서를 </a:t>
            </a:r>
            <a:r>
              <a:rPr lang="ko-KR" altLang="en-US" err="1"/>
              <a:t>고려,정렬하면서</a:t>
            </a:r>
            <a:r>
              <a:rPr lang="ko-KR" altLang="en-US"/>
              <a:t> </a:t>
            </a:r>
            <a:r>
              <a:rPr lang="ko-KR" altLang="en-US" err="1"/>
              <a:t>댕글댕글</a:t>
            </a:r>
            <a:r>
              <a:rPr lang="ko-KR" altLang="en-US"/>
              <a:t> 단다.</a:t>
            </a:r>
            <a:r>
              <a:rPr lang="en-US" altLang="ko-KR"/>
              <a:t>+</a:t>
            </a:r>
            <a:r>
              <a:rPr lang="ko-KR" altLang="en-US"/>
              <a:t>추가 설명</a:t>
            </a:r>
          </a:p>
          <a:p>
            <a:endParaRPr lang="en-US" altLang="ko-KR"/>
          </a:p>
          <a:p>
            <a:r>
              <a:rPr lang="ko-KR" altLang="en-US" err="1"/>
              <a:t>StringEngine</a:t>
            </a:r>
            <a:r>
              <a:rPr lang="ko-KR" altLang="en-US"/>
              <a:t>(): 검색기에 입력한 문자열 처리하는 함수</a:t>
            </a:r>
            <a:endParaRPr lang="en-US" altLang="ko-KR"/>
          </a:p>
          <a:p>
            <a:r>
              <a:rPr lang="ko-KR" altLang="en-US"/>
              <a:t>받은 문장을 </a:t>
            </a:r>
            <a:r>
              <a:rPr lang="ko-KR" altLang="en-US" err="1"/>
              <a:t>string</a:t>
            </a:r>
            <a:r>
              <a:rPr lang="ko-KR" altLang="en-US"/>
              <a:t> 배열(</a:t>
            </a:r>
            <a:r>
              <a:rPr lang="ko-KR" altLang="en-US" err="1"/>
              <a:t>express</a:t>
            </a:r>
            <a:r>
              <a:rPr lang="ko-KR" altLang="en-US"/>
              <a:t>[</a:t>
            </a:r>
            <a:r>
              <a:rPr lang="ko-KR" altLang="en-US" err="1"/>
              <a:t>i</a:t>
            </a:r>
            <a:r>
              <a:rPr lang="ko-KR" altLang="en-US"/>
              <a:t>])에 입력하고 입력한 단어의 수(k) </a:t>
            </a:r>
            <a:r>
              <a:rPr lang="ko-KR" altLang="en-US" err="1"/>
              <a:t>받아옴</a:t>
            </a:r>
            <a:endParaRPr lang="en-US" altLang="ko-KR"/>
          </a:p>
          <a:p>
            <a:r>
              <a:rPr lang="en-US" altLang="ko-KR"/>
              <a:t>Q</a:t>
            </a:r>
            <a:r>
              <a:rPr lang="ko-KR" altLang="en-US"/>
              <a:t>나 </a:t>
            </a:r>
            <a:r>
              <a:rPr lang="en-US" altLang="ko-KR"/>
              <a:t>C</a:t>
            </a:r>
            <a:r>
              <a:rPr lang="ko-KR" altLang="en-US"/>
              <a:t>를 입력해서 리턴 값이 생긴 경우</a:t>
            </a:r>
            <a:endParaRPr lang="en-US" altLang="ko-KR"/>
          </a:p>
          <a:p>
            <a:r>
              <a:rPr lang="ko-KR" altLang="en-US"/>
              <a:t>프로그램을 종료하거나</a:t>
            </a:r>
            <a:r>
              <a:rPr lang="en-US" altLang="ko-KR"/>
              <a:t>(Q)</a:t>
            </a:r>
            <a:r>
              <a:rPr lang="ko-KR" altLang="en-US"/>
              <a:t> 화면을 정리함</a:t>
            </a:r>
            <a:r>
              <a:rPr lang="en-US" altLang="ko-KR"/>
              <a:t>(C)</a:t>
            </a:r>
          </a:p>
          <a:p>
            <a:endParaRPr lang="ko-KR" altLang="en-US"/>
          </a:p>
          <a:p>
            <a:r>
              <a:rPr lang="en-US" altLang="ko-KR" err="1"/>
              <a:t>SearchEngine</a:t>
            </a:r>
            <a:r>
              <a:rPr lang="en-US" altLang="ko-KR"/>
              <a:t>(): map1</a:t>
            </a:r>
            <a:r>
              <a:rPr lang="ko-KR" altLang="en-US"/>
              <a:t>에 접근해 검색한 단어의 존재유무를 알려준다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  <a:p>
            <a:r>
              <a:rPr lang="en-US" altLang="ko-KR" err="1"/>
              <a:t>semi_scoring</a:t>
            </a:r>
            <a:r>
              <a:rPr lang="en-US" altLang="ko-KR"/>
              <a:t>(): map2 </a:t>
            </a:r>
          </a:p>
          <a:p>
            <a:r>
              <a:rPr lang="en-US" altLang="ko-KR"/>
              <a:t>Doc </a:t>
            </a:r>
            <a:r>
              <a:rPr lang="ko-KR" altLang="en-US"/>
              <a:t>번호가 </a:t>
            </a:r>
            <a:r>
              <a:rPr lang="en-US" altLang="ko-KR"/>
              <a:t>map</a:t>
            </a:r>
            <a:r>
              <a:rPr lang="ko-KR" altLang="en-US"/>
              <a:t>의 </a:t>
            </a:r>
            <a:r>
              <a:rPr lang="en-US" altLang="ko-KR"/>
              <a:t>key</a:t>
            </a:r>
            <a:r>
              <a:rPr lang="ko-KR" altLang="en-US"/>
              <a:t>이고</a:t>
            </a:r>
            <a:r>
              <a:rPr lang="en-US" altLang="ko-KR"/>
              <a:t>, seq</a:t>
            </a:r>
            <a:r>
              <a:rPr lang="ko-KR" altLang="en-US"/>
              <a:t>가 </a:t>
            </a:r>
            <a:r>
              <a:rPr lang="ko-KR" altLang="en-US" err="1"/>
              <a:t>댕글댕글</a:t>
            </a:r>
            <a:r>
              <a:rPr lang="ko-KR" altLang="en-US"/>
              <a:t> 달린 벡터의 </a:t>
            </a:r>
            <a:r>
              <a:rPr lang="en-US" altLang="ko-KR"/>
              <a:t>value</a:t>
            </a:r>
            <a:r>
              <a:rPr lang="ko-KR" altLang="en-US"/>
              <a:t>를 가지는 구조이다</a:t>
            </a:r>
            <a:r>
              <a:rPr lang="en-US" altLang="ko-KR"/>
              <a:t>. Seq</a:t>
            </a:r>
            <a:r>
              <a:rPr lang="ko-KR" altLang="en-US"/>
              <a:t>가 하나 달린 경우에는 </a:t>
            </a:r>
            <a:r>
              <a:rPr lang="en-US" altLang="ko-KR"/>
              <a:t>seq</a:t>
            </a:r>
            <a:r>
              <a:rPr lang="ko-KR" altLang="en-US"/>
              <a:t>를 저장하고</a:t>
            </a:r>
            <a:r>
              <a:rPr lang="en-US" altLang="ko-KR"/>
              <a:t>, seq</a:t>
            </a:r>
            <a:r>
              <a:rPr lang="ko-KR" altLang="en-US"/>
              <a:t>가 여러 개 달린 경우에는 분산을 계산한다</a:t>
            </a:r>
            <a:r>
              <a:rPr lang="en-US" altLang="ko-KR"/>
              <a:t>.</a:t>
            </a:r>
          </a:p>
          <a:p>
            <a:r>
              <a:rPr lang="en-US" altLang="ko-KR"/>
              <a:t>semi scoring </a:t>
            </a:r>
            <a:r>
              <a:rPr lang="ko-KR" altLang="en-US"/>
              <a:t>함수에서 따로 </a:t>
            </a:r>
            <a:r>
              <a:rPr lang="en-US" altLang="ko-KR"/>
              <a:t>map index </a:t>
            </a:r>
            <a:r>
              <a:rPr lang="ko-KR" altLang="en-US"/>
              <a:t>처음부터 끝까지 돌면서 </a:t>
            </a:r>
            <a:r>
              <a:rPr lang="en-US" altLang="ko-KR"/>
              <a:t>vector </a:t>
            </a:r>
            <a:r>
              <a:rPr lang="ko-KR" altLang="en-US" err="1"/>
              <a:t>댕글댕글</a:t>
            </a:r>
            <a:r>
              <a:rPr lang="ko-KR" altLang="en-US"/>
              <a:t> </a:t>
            </a:r>
            <a:r>
              <a:rPr lang="ko-KR" altLang="en-US" err="1"/>
              <a:t>달린거</a:t>
            </a:r>
            <a:r>
              <a:rPr lang="en-US" altLang="ko-KR"/>
              <a:t>(seq) </a:t>
            </a:r>
            <a:r>
              <a:rPr lang="ko-KR" altLang="en-US"/>
              <a:t>다 읽고 배열에 넣어서 </a:t>
            </a:r>
            <a:endParaRPr lang="en-US" altLang="ko-KR"/>
          </a:p>
          <a:p>
            <a:r>
              <a:rPr lang="en-US" altLang="ko-KR"/>
              <a:t>index (doc </a:t>
            </a:r>
            <a:r>
              <a:rPr lang="ko-KR" altLang="en-US"/>
              <a:t>번호</a:t>
            </a:r>
            <a:r>
              <a:rPr lang="en-US" altLang="ko-KR"/>
              <a:t>)</a:t>
            </a:r>
            <a:r>
              <a:rPr lang="ko-KR" altLang="en-US" err="1"/>
              <a:t>한개</a:t>
            </a:r>
            <a:r>
              <a:rPr lang="ko-KR" altLang="en-US"/>
              <a:t> </a:t>
            </a:r>
            <a:r>
              <a:rPr lang="ko-KR" altLang="en-US" err="1"/>
              <a:t>다읽으면</a:t>
            </a:r>
            <a:r>
              <a:rPr lang="ko-KR" altLang="en-US"/>
              <a:t> 배열로 </a:t>
            </a:r>
            <a:r>
              <a:rPr lang="en-US" altLang="ko-KR"/>
              <a:t>seq </a:t>
            </a:r>
            <a:r>
              <a:rPr lang="ko-KR" altLang="en-US" err="1"/>
              <a:t>모아놓은거</a:t>
            </a:r>
            <a:r>
              <a:rPr lang="ko-KR" altLang="en-US"/>
              <a:t> 분산 계산하고 다시 </a:t>
            </a:r>
            <a:r>
              <a:rPr lang="en-US" altLang="ko-KR"/>
              <a:t>map</a:t>
            </a:r>
            <a:r>
              <a:rPr lang="ko-KR" altLang="en-US"/>
              <a:t>에서 </a:t>
            </a:r>
            <a:r>
              <a:rPr lang="ko-KR" altLang="en-US" err="1"/>
              <a:t>그다음</a:t>
            </a:r>
            <a:r>
              <a:rPr lang="ko-KR" altLang="en-US"/>
              <a:t> </a:t>
            </a:r>
            <a:r>
              <a:rPr lang="en-US" altLang="ko-KR"/>
              <a:t>index</a:t>
            </a:r>
            <a:r>
              <a:rPr lang="ko-KR" altLang="en-US"/>
              <a:t>읽고 </a:t>
            </a:r>
            <a:r>
              <a:rPr lang="ko-KR" altLang="en-US" err="1"/>
              <a:t>댕글댕글</a:t>
            </a:r>
            <a:r>
              <a:rPr lang="ko-KR" altLang="en-US"/>
              <a:t> 달린 벡터</a:t>
            </a:r>
            <a:r>
              <a:rPr lang="en-US" altLang="ko-KR"/>
              <a:t>(seq) </a:t>
            </a:r>
            <a:r>
              <a:rPr lang="ko-KR" altLang="en-US"/>
              <a:t>분산 계산하고 이렇게 계속 </a:t>
            </a:r>
            <a:r>
              <a:rPr lang="ko-KR" altLang="en-US" err="1"/>
              <a:t>반복했어</a:t>
            </a:r>
            <a:endParaRPr lang="ko-KR" altLang="en-US"/>
          </a:p>
          <a:p>
            <a:r>
              <a:rPr lang="ko-KR" altLang="en-US"/>
              <a:t>여기서 </a:t>
            </a:r>
            <a:r>
              <a:rPr lang="en-US" altLang="ko-KR" err="1"/>
              <a:t>insert_scoring</a:t>
            </a:r>
            <a:r>
              <a:rPr lang="ko-KR" altLang="en-US"/>
              <a:t>도 실행함</a:t>
            </a:r>
            <a:endParaRPr lang="en-US" altLang="ko-KR"/>
          </a:p>
          <a:p>
            <a:r>
              <a:rPr lang="en-US" altLang="ko-KR" err="1"/>
              <a:t>var_seq</a:t>
            </a:r>
            <a:r>
              <a:rPr lang="en-US" altLang="ko-KR"/>
              <a:t>(): // document </a:t>
            </a:r>
            <a:r>
              <a:rPr lang="ko-KR" altLang="en-US"/>
              <a:t>내부에 있는 검색한 단어들의 분산 조사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insert_scoring</a:t>
            </a:r>
            <a:r>
              <a:rPr lang="en-US" altLang="ko-KR"/>
              <a:t>(): map3</a:t>
            </a:r>
            <a:r>
              <a:rPr lang="ko-KR" altLang="en-US"/>
              <a:t>을 만드는 함수이다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 err="1"/>
              <a:t>traverse</a:t>
            </a:r>
            <a:r>
              <a:rPr lang="ko-KR" altLang="en-US"/>
              <a:t>(): 모든 멤버를 출력한다. </a:t>
            </a:r>
            <a:r>
              <a:rPr lang="ko-KR" altLang="en-US" err="1"/>
              <a:t>map의</a:t>
            </a:r>
            <a:r>
              <a:rPr lang="ko-KR" altLang="en-US"/>
              <a:t> 처음부터 끝까지 </a:t>
            </a:r>
            <a:r>
              <a:rPr lang="ko-KR" altLang="en-US" err="1"/>
              <a:t>traverse하며</a:t>
            </a:r>
            <a:r>
              <a:rPr lang="ko-KR" altLang="en-US"/>
              <a:t> 출력한다. </a:t>
            </a:r>
            <a:r>
              <a:rPr lang="en-US" altLang="ko-KR"/>
              <a:t>map1</a:t>
            </a:r>
            <a:r>
              <a:rPr lang="ko-KR" altLang="en-US"/>
              <a:t>에 멤버</a:t>
            </a:r>
            <a:r>
              <a:rPr lang="en-US" altLang="ko-KR"/>
              <a:t>(doc, seq)</a:t>
            </a:r>
            <a:r>
              <a:rPr lang="ko-KR" altLang="en-US"/>
              <a:t>가 잘 저장되는지 확인할 때 </a:t>
            </a:r>
            <a:r>
              <a:rPr lang="ko-KR" altLang="en-US" err="1"/>
              <a:t>썻어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dd_engine</a:t>
            </a:r>
            <a:r>
              <a:rPr lang="en-US" altLang="ko-KR"/>
              <a:t>(): </a:t>
            </a:r>
            <a:r>
              <a:rPr lang="ko-KR" altLang="en-US"/>
              <a:t>분산</a:t>
            </a:r>
            <a:r>
              <a:rPr lang="en-US" altLang="ko-KR"/>
              <a:t>, doc num </a:t>
            </a:r>
            <a:r>
              <a:rPr lang="ko-KR" altLang="en-US"/>
              <a:t>저장된 구조체 </a:t>
            </a:r>
            <a:r>
              <a:rPr lang="en-US" altLang="ko-KR"/>
              <a:t>map3(</a:t>
            </a:r>
            <a:r>
              <a:rPr lang="ko-KR" altLang="en-US"/>
              <a:t>단어들의 공통된 </a:t>
            </a:r>
            <a:r>
              <a:rPr lang="en-US" altLang="ko-KR"/>
              <a:t>doc </a:t>
            </a:r>
            <a:r>
              <a:rPr lang="ko-KR" altLang="en-US"/>
              <a:t>숫자를 </a:t>
            </a:r>
            <a:r>
              <a:rPr lang="en-US" altLang="ko-KR"/>
              <a:t>key</a:t>
            </a:r>
            <a:r>
              <a:rPr lang="ko-KR" altLang="en-US"/>
              <a:t>로 분산과 </a:t>
            </a:r>
            <a:r>
              <a:rPr lang="en-US" altLang="ko-KR"/>
              <a:t>doc </a:t>
            </a:r>
            <a:r>
              <a:rPr lang="ko-KR" altLang="en-US"/>
              <a:t>숫자로 이루어진 구조체가 달려있는 구조</a:t>
            </a:r>
            <a:r>
              <a:rPr lang="en-US" altLang="ko-KR"/>
              <a:t>)</a:t>
            </a:r>
          </a:p>
          <a:p>
            <a:r>
              <a:rPr lang="ko-KR" altLang="en-US"/>
              <a:t>분산이 </a:t>
            </a:r>
            <a:r>
              <a:rPr lang="ko-KR" altLang="en-US" err="1"/>
              <a:t>적은순으로</a:t>
            </a:r>
            <a:r>
              <a:rPr lang="ko-KR" altLang="en-US"/>
              <a:t> 정렬된 구조체를 거꾸로 </a:t>
            </a:r>
            <a:r>
              <a:rPr lang="en-US" altLang="ko-KR"/>
              <a:t>linear scan</a:t>
            </a:r>
          </a:p>
          <a:p>
            <a:r>
              <a:rPr lang="en-US" altLang="ko-KR" err="1"/>
              <a:t>Dd_engine</a:t>
            </a:r>
            <a:r>
              <a:rPr lang="en-US" altLang="ko-KR"/>
              <a:t> </a:t>
            </a:r>
            <a:r>
              <a:rPr lang="ko-KR" altLang="en-US"/>
              <a:t>함수에서 </a:t>
            </a:r>
            <a:r>
              <a:rPr lang="en-US" altLang="ko-KR" err="1"/>
              <a:t>textprint</a:t>
            </a:r>
            <a:r>
              <a:rPr lang="en-US" altLang="ko-KR"/>
              <a:t> </a:t>
            </a:r>
            <a:r>
              <a:rPr lang="ko-KR" altLang="en-US"/>
              <a:t>함수 실행</a:t>
            </a:r>
            <a:endParaRPr lang="en-US" altLang="ko-KR"/>
          </a:p>
          <a:p>
            <a:r>
              <a:rPr lang="en-US" altLang="ko-KR" err="1"/>
              <a:t>Textprint</a:t>
            </a:r>
            <a:r>
              <a:rPr lang="en-US" altLang="ko-KR"/>
              <a:t>(): </a:t>
            </a:r>
            <a:r>
              <a:rPr lang="ko-KR" altLang="en-US"/>
              <a:t>웹에서 실행하면 엄청나게 메모리가 크니까 우리는 처음부터 메모리를 크게 잡고 시작하는 것보다 할 때마다 </a:t>
            </a:r>
            <a:r>
              <a:rPr lang="ko-KR" altLang="en-US" err="1"/>
              <a:t>open해서</a:t>
            </a:r>
            <a:r>
              <a:rPr lang="ko-KR" altLang="en-US"/>
              <a:t> 써서 메모리를 많이 적게 잡아 시간이 오래 걸린다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textinput</a:t>
            </a:r>
            <a:r>
              <a:rPr lang="ko-KR" altLang="en-US"/>
              <a:t>(): </a:t>
            </a:r>
            <a:r>
              <a:rPr lang="ko-KR" altLang="en-US" err="1"/>
              <a:t>text파일에서</a:t>
            </a:r>
            <a:r>
              <a:rPr lang="ko-KR" altLang="en-US"/>
              <a:t> 읽어와 단어, DOC, DOC 내부의 순서(</a:t>
            </a:r>
            <a:r>
              <a:rPr lang="ko-KR" altLang="en-US" err="1"/>
              <a:t>Sequence</a:t>
            </a:r>
            <a:r>
              <a:rPr lang="ko-KR" altLang="en-US"/>
              <a:t>)</a:t>
            </a:r>
            <a:r>
              <a:rPr lang="ko-KR" altLang="en-US" err="1"/>
              <a:t>를</a:t>
            </a:r>
            <a:r>
              <a:rPr lang="ko-KR" altLang="en-US"/>
              <a:t> 삽입하는 함수 </a:t>
            </a:r>
          </a:p>
          <a:p>
            <a:r>
              <a:rPr lang="ko-KR" altLang="en-US" err="1"/>
              <a:t>count_seq</a:t>
            </a:r>
            <a:r>
              <a:rPr lang="ko-KR" altLang="en-US"/>
              <a:t>=1001이면 doc+1</a:t>
            </a:r>
            <a:endParaRPr lang="en-US" altLang="ko-KR"/>
          </a:p>
          <a:p>
            <a:r>
              <a:rPr lang="en-US" altLang="ko-KR"/>
              <a:t>Insert </a:t>
            </a:r>
            <a:r>
              <a:rPr lang="ko-KR" altLang="en-US"/>
              <a:t>함수실행</a:t>
            </a:r>
            <a:endParaRPr lang="en-US" altLang="ko-KR"/>
          </a:p>
          <a:p>
            <a:r>
              <a:rPr lang="ko-KR" altLang="en-US" err="1"/>
              <a:t>insert</a:t>
            </a:r>
            <a:r>
              <a:rPr lang="ko-KR" altLang="en-US"/>
              <a:t>(): </a:t>
            </a:r>
            <a:r>
              <a:rPr lang="ko-KR" altLang="en-US" err="1"/>
              <a:t>hash</a:t>
            </a:r>
            <a:r>
              <a:rPr lang="ko-KR" altLang="en-US"/>
              <a:t> </a:t>
            </a:r>
            <a:r>
              <a:rPr lang="ko-KR" altLang="en-US" err="1"/>
              <a:t>table을</a:t>
            </a:r>
            <a:r>
              <a:rPr lang="ko-KR" altLang="en-US"/>
              <a:t> 만든다. </a:t>
            </a:r>
            <a:r>
              <a:rPr lang="ko-KR" altLang="en-US" err="1"/>
              <a:t>map에</a:t>
            </a:r>
            <a:r>
              <a:rPr lang="ko-KR" altLang="en-US"/>
              <a:t> 구조체를 삽입하는 과정이다. </a:t>
            </a:r>
            <a:r>
              <a:rPr lang="ko-KR" altLang="en-US" err="1"/>
              <a:t>처음나온</a:t>
            </a:r>
            <a:r>
              <a:rPr lang="ko-KR" altLang="en-US"/>
              <a:t> 단어일때와 </a:t>
            </a:r>
            <a:r>
              <a:rPr lang="ko-KR" altLang="en-US" err="1"/>
              <a:t>아닐때</a:t>
            </a:r>
            <a:r>
              <a:rPr lang="ko-KR" altLang="en-US"/>
              <a:t>, 순서를 </a:t>
            </a:r>
            <a:r>
              <a:rPr lang="ko-KR" altLang="en-US" err="1"/>
              <a:t>고려,정렬하면서</a:t>
            </a:r>
            <a:r>
              <a:rPr lang="ko-KR" altLang="en-US"/>
              <a:t> </a:t>
            </a:r>
            <a:r>
              <a:rPr lang="ko-KR" altLang="en-US" err="1"/>
              <a:t>댕글댕글</a:t>
            </a:r>
            <a:r>
              <a:rPr lang="ko-KR" altLang="en-US"/>
              <a:t> 단다.</a:t>
            </a:r>
            <a:r>
              <a:rPr lang="en-US" altLang="ko-KR"/>
              <a:t>+</a:t>
            </a:r>
            <a:r>
              <a:rPr lang="ko-KR" altLang="en-US"/>
              <a:t>추가 설명</a:t>
            </a:r>
          </a:p>
          <a:p>
            <a:endParaRPr lang="en-US" altLang="ko-KR"/>
          </a:p>
          <a:p>
            <a:r>
              <a:rPr lang="ko-KR" altLang="en-US" err="1"/>
              <a:t>StringEngine</a:t>
            </a:r>
            <a:r>
              <a:rPr lang="ko-KR" altLang="en-US"/>
              <a:t>(): 검색기에 입력한 문자열 처리하는 함수</a:t>
            </a:r>
            <a:endParaRPr lang="en-US" altLang="ko-KR"/>
          </a:p>
          <a:p>
            <a:r>
              <a:rPr lang="ko-KR" altLang="en-US"/>
              <a:t>받은 문장을 </a:t>
            </a:r>
            <a:r>
              <a:rPr lang="ko-KR" altLang="en-US" err="1"/>
              <a:t>string</a:t>
            </a:r>
            <a:r>
              <a:rPr lang="ko-KR" altLang="en-US"/>
              <a:t> 배열(</a:t>
            </a:r>
            <a:r>
              <a:rPr lang="ko-KR" altLang="en-US" err="1"/>
              <a:t>express</a:t>
            </a:r>
            <a:r>
              <a:rPr lang="ko-KR" altLang="en-US"/>
              <a:t>[</a:t>
            </a:r>
            <a:r>
              <a:rPr lang="ko-KR" altLang="en-US" err="1"/>
              <a:t>i</a:t>
            </a:r>
            <a:r>
              <a:rPr lang="ko-KR" altLang="en-US"/>
              <a:t>])에 입력하고 입력한 단어의 수(k) </a:t>
            </a:r>
            <a:r>
              <a:rPr lang="ko-KR" altLang="en-US" err="1"/>
              <a:t>받아옴</a:t>
            </a:r>
            <a:endParaRPr lang="en-US" altLang="ko-KR"/>
          </a:p>
          <a:p>
            <a:r>
              <a:rPr lang="en-US" altLang="ko-KR"/>
              <a:t>Q</a:t>
            </a:r>
            <a:r>
              <a:rPr lang="ko-KR" altLang="en-US"/>
              <a:t>나 </a:t>
            </a:r>
            <a:r>
              <a:rPr lang="en-US" altLang="ko-KR"/>
              <a:t>C</a:t>
            </a:r>
            <a:r>
              <a:rPr lang="ko-KR" altLang="en-US"/>
              <a:t>를 입력해서 리턴 값이 생긴 경우</a:t>
            </a:r>
            <a:endParaRPr lang="en-US" altLang="ko-KR"/>
          </a:p>
          <a:p>
            <a:r>
              <a:rPr lang="ko-KR" altLang="en-US"/>
              <a:t>프로그램을 종료하거나</a:t>
            </a:r>
            <a:r>
              <a:rPr lang="en-US" altLang="ko-KR"/>
              <a:t>(Q)</a:t>
            </a:r>
            <a:r>
              <a:rPr lang="ko-KR" altLang="en-US"/>
              <a:t> 화면을 정리함</a:t>
            </a:r>
            <a:r>
              <a:rPr lang="en-US" altLang="ko-KR"/>
              <a:t>(C)</a:t>
            </a:r>
          </a:p>
          <a:p>
            <a:endParaRPr lang="ko-KR" altLang="en-US"/>
          </a:p>
          <a:p>
            <a:r>
              <a:rPr lang="en-US" altLang="ko-KR" err="1"/>
              <a:t>SearchEngine</a:t>
            </a:r>
            <a:r>
              <a:rPr lang="en-US" altLang="ko-KR"/>
              <a:t>(): map1</a:t>
            </a:r>
            <a:r>
              <a:rPr lang="ko-KR" altLang="en-US"/>
              <a:t>에 접근해 검색한 단어의 존재유무를 알려준다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  <a:p>
            <a:r>
              <a:rPr lang="en-US" altLang="ko-KR" err="1"/>
              <a:t>semi_scoring</a:t>
            </a:r>
            <a:r>
              <a:rPr lang="en-US" altLang="ko-KR"/>
              <a:t>(): map2 </a:t>
            </a:r>
          </a:p>
          <a:p>
            <a:r>
              <a:rPr lang="en-US" altLang="ko-KR"/>
              <a:t>Doc </a:t>
            </a:r>
            <a:r>
              <a:rPr lang="ko-KR" altLang="en-US"/>
              <a:t>번호가 </a:t>
            </a:r>
            <a:r>
              <a:rPr lang="en-US" altLang="ko-KR"/>
              <a:t>map</a:t>
            </a:r>
            <a:r>
              <a:rPr lang="ko-KR" altLang="en-US"/>
              <a:t>의 </a:t>
            </a:r>
            <a:r>
              <a:rPr lang="en-US" altLang="ko-KR"/>
              <a:t>key</a:t>
            </a:r>
            <a:r>
              <a:rPr lang="ko-KR" altLang="en-US"/>
              <a:t>이고</a:t>
            </a:r>
            <a:r>
              <a:rPr lang="en-US" altLang="ko-KR"/>
              <a:t>, seq</a:t>
            </a:r>
            <a:r>
              <a:rPr lang="ko-KR" altLang="en-US"/>
              <a:t>가 </a:t>
            </a:r>
            <a:r>
              <a:rPr lang="ko-KR" altLang="en-US" err="1"/>
              <a:t>댕글댕글</a:t>
            </a:r>
            <a:r>
              <a:rPr lang="ko-KR" altLang="en-US"/>
              <a:t> 달린 벡터의 </a:t>
            </a:r>
            <a:r>
              <a:rPr lang="en-US" altLang="ko-KR"/>
              <a:t>value</a:t>
            </a:r>
            <a:r>
              <a:rPr lang="ko-KR" altLang="en-US"/>
              <a:t>를 가지는 구조이다</a:t>
            </a:r>
            <a:r>
              <a:rPr lang="en-US" altLang="ko-KR"/>
              <a:t>. Seq</a:t>
            </a:r>
            <a:r>
              <a:rPr lang="ko-KR" altLang="en-US"/>
              <a:t>가 하나 달린 경우에는 </a:t>
            </a:r>
            <a:r>
              <a:rPr lang="en-US" altLang="ko-KR"/>
              <a:t>seq</a:t>
            </a:r>
            <a:r>
              <a:rPr lang="ko-KR" altLang="en-US"/>
              <a:t>를 저장하고</a:t>
            </a:r>
            <a:r>
              <a:rPr lang="en-US" altLang="ko-KR"/>
              <a:t>, seq</a:t>
            </a:r>
            <a:r>
              <a:rPr lang="ko-KR" altLang="en-US"/>
              <a:t>가 여러 개 달린 경우에는 분산을 계산한다</a:t>
            </a:r>
            <a:r>
              <a:rPr lang="en-US" altLang="ko-KR"/>
              <a:t>.</a:t>
            </a:r>
          </a:p>
          <a:p>
            <a:r>
              <a:rPr lang="en-US" altLang="ko-KR"/>
              <a:t>semi scoring </a:t>
            </a:r>
            <a:r>
              <a:rPr lang="ko-KR" altLang="en-US"/>
              <a:t>함수에서 따로 </a:t>
            </a:r>
            <a:r>
              <a:rPr lang="en-US" altLang="ko-KR"/>
              <a:t>map index </a:t>
            </a:r>
            <a:r>
              <a:rPr lang="ko-KR" altLang="en-US"/>
              <a:t>처음부터 끝까지 돌면서 </a:t>
            </a:r>
            <a:r>
              <a:rPr lang="en-US" altLang="ko-KR"/>
              <a:t>vector </a:t>
            </a:r>
            <a:r>
              <a:rPr lang="ko-KR" altLang="en-US" err="1"/>
              <a:t>댕글댕글</a:t>
            </a:r>
            <a:r>
              <a:rPr lang="ko-KR" altLang="en-US"/>
              <a:t> </a:t>
            </a:r>
            <a:r>
              <a:rPr lang="ko-KR" altLang="en-US" err="1"/>
              <a:t>달린거</a:t>
            </a:r>
            <a:r>
              <a:rPr lang="en-US" altLang="ko-KR"/>
              <a:t>(seq) </a:t>
            </a:r>
            <a:r>
              <a:rPr lang="ko-KR" altLang="en-US"/>
              <a:t>다 읽고 배열에 넣어서 </a:t>
            </a:r>
            <a:endParaRPr lang="en-US" altLang="ko-KR"/>
          </a:p>
          <a:p>
            <a:r>
              <a:rPr lang="en-US" altLang="ko-KR"/>
              <a:t>index (doc </a:t>
            </a:r>
            <a:r>
              <a:rPr lang="ko-KR" altLang="en-US"/>
              <a:t>번호</a:t>
            </a:r>
            <a:r>
              <a:rPr lang="en-US" altLang="ko-KR"/>
              <a:t>)</a:t>
            </a:r>
            <a:r>
              <a:rPr lang="ko-KR" altLang="en-US" err="1"/>
              <a:t>한개</a:t>
            </a:r>
            <a:r>
              <a:rPr lang="ko-KR" altLang="en-US"/>
              <a:t> </a:t>
            </a:r>
            <a:r>
              <a:rPr lang="ko-KR" altLang="en-US" err="1"/>
              <a:t>다읽으면</a:t>
            </a:r>
            <a:r>
              <a:rPr lang="ko-KR" altLang="en-US"/>
              <a:t> 배열로 </a:t>
            </a:r>
            <a:r>
              <a:rPr lang="en-US" altLang="ko-KR"/>
              <a:t>seq </a:t>
            </a:r>
            <a:r>
              <a:rPr lang="ko-KR" altLang="en-US" err="1"/>
              <a:t>모아놓은거</a:t>
            </a:r>
            <a:r>
              <a:rPr lang="ko-KR" altLang="en-US"/>
              <a:t> 분산 계산하고 다시 </a:t>
            </a:r>
            <a:r>
              <a:rPr lang="en-US" altLang="ko-KR"/>
              <a:t>map</a:t>
            </a:r>
            <a:r>
              <a:rPr lang="ko-KR" altLang="en-US"/>
              <a:t>에서 </a:t>
            </a:r>
            <a:r>
              <a:rPr lang="ko-KR" altLang="en-US" err="1"/>
              <a:t>그다음</a:t>
            </a:r>
            <a:r>
              <a:rPr lang="ko-KR" altLang="en-US"/>
              <a:t> </a:t>
            </a:r>
            <a:r>
              <a:rPr lang="en-US" altLang="ko-KR"/>
              <a:t>index</a:t>
            </a:r>
            <a:r>
              <a:rPr lang="ko-KR" altLang="en-US"/>
              <a:t>읽고 </a:t>
            </a:r>
            <a:r>
              <a:rPr lang="ko-KR" altLang="en-US" err="1"/>
              <a:t>댕글댕글</a:t>
            </a:r>
            <a:r>
              <a:rPr lang="ko-KR" altLang="en-US"/>
              <a:t> 달린 벡터</a:t>
            </a:r>
            <a:r>
              <a:rPr lang="en-US" altLang="ko-KR"/>
              <a:t>(seq) </a:t>
            </a:r>
            <a:r>
              <a:rPr lang="ko-KR" altLang="en-US"/>
              <a:t>분산 계산하고 이렇게 계속 </a:t>
            </a:r>
            <a:r>
              <a:rPr lang="ko-KR" altLang="en-US" err="1"/>
              <a:t>반복했어</a:t>
            </a:r>
            <a:endParaRPr lang="ko-KR" altLang="en-US"/>
          </a:p>
          <a:p>
            <a:r>
              <a:rPr lang="ko-KR" altLang="en-US"/>
              <a:t>여기서 </a:t>
            </a:r>
            <a:r>
              <a:rPr lang="en-US" altLang="ko-KR" err="1"/>
              <a:t>insert_scoring</a:t>
            </a:r>
            <a:r>
              <a:rPr lang="ko-KR" altLang="en-US"/>
              <a:t>도 실행함</a:t>
            </a:r>
            <a:endParaRPr lang="en-US" altLang="ko-KR"/>
          </a:p>
          <a:p>
            <a:r>
              <a:rPr lang="en-US" altLang="ko-KR" err="1"/>
              <a:t>var_seq</a:t>
            </a:r>
            <a:r>
              <a:rPr lang="en-US" altLang="ko-KR"/>
              <a:t>(): // document </a:t>
            </a:r>
            <a:r>
              <a:rPr lang="ko-KR" altLang="en-US"/>
              <a:t>내부에 있는 검색한 단어들의 분산 조사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insert_scoring</a:t>
            </a:r>
            <a:r>
              <a:rPr lang="en-US" altLang="ko-KR"/>
              <a:t>(): map3</a:t>
            </a:r>
            <a:r>
              <a:rPr lang="ko-KR" altLang="en-US"/>
              <a:t>을 만드는 함수이다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 err="1"/>
              <a:t>traverse</a:t>
            </a:r>
            <a:r>
              <a:rPr lang="ko-KR" altLang="en-US"/>
              <a:t>(): 모든 멤버를 출력한다. </a:t>
            </a:r>
            <a:r>
              <a:rPr lang="ko-KR" altLang="en-US" err="1"/>
              <a:t>map의</a:t>
            </a:r>
            <a:r>
              <a:rPr lang="ko-KR" altLang="en-US"/>
              <a:t> 처음부터 끝까지 </a:t>
            </a:r>
            <a:r>
              <a:rPr lang="ko-KR" altLang="en-US" err="1"/>
              <a:t>traverse하며</a:t>
            </a:r>
            <a:r>
              <a:rPr lang="ko-KR" altLang="en-US"/>
              <a:t> 출력한다. </a:t>
            </a:r>
            <a:r>
              <a:rPr lang="en-US" altLang="ko-KR"/>
              <a:t>map1</a:t>
            </a:r>
            <a:r>
              <a:rPr lang="ko-KR" altLang="en-US"/>
              <a:t>에 멤버</a:t>
            </a:r>
            <a:r>
              <a:rPr lang="en-US" altLang="ko-KR"/>
              <a:t>(doc, seq)</a:t>
            </a:r>
            <a:r>
              <a:rPr lang="ko-KR" altLang="en-US"/>
              <a:t>가 잘 저장되는지 확인할 때 </a:t>
            </a:r>
            <a:r>
              <a:rPr lang="ko-KR" altLang="en-US" err="1"/>
              <a:t>썻어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dd_engine</a:t>
            </a:r>
            <a:r>
              <a:rPr lang="en-US" altLang="ko-KR"/>
              <a:t>(): </a:t>
            </a:r>
            <a:r>
              <a:rPr lang="ko-KR" altLang="en-US"/>
              <a:t>분산</a:t>
            </a:r>
            <a:r>
              <a:rPr lang="en-US" altLang="ko-KR"/>
              <a:t>, doc num </a:t>
            </a:r>
            <a:r>
              <a:rPr lang="ko-KR" altLang="en-US"/>
              <a:t>저장된 구조체 </a:t>
            </a:r>
            <a:r>
              <a:rPr lang="en-US" altLang="ko-KR"/>
              <a:t>map3(</a:t>
            </a:r>
            <a:r>
              <a:rPr lang="ko-KR" altLang="en-US"/>
              <a:t>단어들의 공통된 </a:t>
            </a:r>
            <a:r>
              <a:rPr lang="en-US" altLang="ko-KR"/>
              <a:t>doc </a:t>
            </a:r>
            <a:r>
              <a:rPr lang="ko-KR" altLang="en-US"/>
              <a:t>숫자를 </a:t>
            </a:r>
            <a:r>
              <a:rPr lang="en-US" altLang="ko-KR"/>
              <a:t>key</a:t>
            </a:r>
            <a:r>
              <a:rPr lang="ko-KR" altLang="en-US"/>
              <a:t>로 분산과 </a:t>
            </a:r>
            <a:r>
              <a:rPr lang="en-US" altLang="ko-KR"/>
              <a:t>doc </a:t>
            </a:r>
            <a:r>
              <a:rPr lang="ko-KR" altLang="en-US"/>
              <a:t>숫자로 이루어진 구조체가 달려있는 구조</a:t>
            </a:r>
            <a:r>
              <a:rPr lang="en-US" altLang="ko-KR"/>
              <a:t>)</a:t>
            </a:r>
          </a:p>
          <a:p>
            <a:r>
              <a:rPr lang="ko-KR" altLang="en-US"/>
              <a:t>분산이 </a:t>
            </a:r>
            <a:r>
              <a:rPr lang="ko-KR" altLang="en-US" err="1"/>
              <a:t>적은순으로</a:t>
            </a:r>
            <a:r>
              <a:rPr lang="ko-KR" altLang="en-US"/>
              <a:t> 정렬된 구조체를 거꾸로 </a:t>
            </a:r>
            <a:r>
              <a:rPr lang="en-US" altLang="ko-KR"/>
              <a:t>linear scan</a:t>
            </a:r>
          </a:p>
          <a:p>
            <a:r>
              <a:rPr lang="en-US" altLang="ko-KR" err="1"/>
              <a:t>Dd_engine</a:t>
            </a:r>
            <a:r>
              <a:rPr lang="en-US" altLang="ko-KR"/>
              <a:t> </a:t>
            </a:r>
            <a:r>
              <a:rPr lang="ko-KR" altLang="en-US"/>
              <a:t>함수에서 </a:t>
            </a:r>
            <a:r>
              <a:rPr lang="en-US" altLang="ko-KR" err="1"/>
              <a:t>textprint</a:t>
            </a:r>
            <a:r>
              <a:rPr lang="en-US" altLang="ko-KR"/>
              <a:t> </a:t>
            </a:r>
            <a:r>
              <a:rPr lang="ko-KR" altLang="en-US"/>
              <a:t>함수 실행</a:t>
            </a:r>
            <a:endParaRPr lang="en-US" altLang="ko-KR"/>
          </a:p>
          <a:p>
            <a:r>
              <a:rPr lang="en-US" altLang="ko-KR" err="1"/>
              <a:t>Textprint</a:t>
            </a:r>
            <a:r>
              <a:rPr lang="en-US" altLang="ko-KR"/>
              <a:t>(): </a:t>
            </a:r>
            <a:r>
              <a:rPr lang="ko-KR" altLang="en-US"/>
              <a:t>웹에서 실행하면 엄청나게 메모리가 크니까 우리는 처음부터 메모리를 크게 잡고 시작하는 것보다 할 때마다 </a:t>
            </a:r>
            <a:r>
              <a:rPr lang="ko-KR" altLang="en-US" err="1"/>
              <a:t>open해서</a:t>
            </a:r>
            <a:r>
              <a:rPr lang="ko-KR" altLang="en-US"/>
              <a:t> 써서 메모리를 많이 적게 잡아 시간이 오래 걸린다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4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입력한 단어가 공통된 문서에 포함되어 있을 경우를 기준으로 정렬</a:t>
            </a:r>
            <a:endParaRPr lang="en-US" altLang="ko-KR"/>
          </a:p>
          <a:p>
            <a:r>
              <a:rPr lang="ko-KR" altLang="en-US"/>
              <a:t>단어가 문서에 포함되어 있는 수가 같을 경우 분산을 고려해서 정렬</a:t>
            </a:r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컴퓨터 포맷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컴퓨터가 </a:t>
            </a:r>
            <a:r>
              <a:rPr lang="en-US" altLang="ko-KR"/>
              <a:t>……… </a:t>
            </a:r>
            <a:r>
              <a:rPr lang="ko-KR" altLang="en-US"/>
              <a:t>수리점에 맡겨 </a:t>
            </a:r>
            <a:r>
              <a:rPr lang="ko-KR" altLang="en-US">
                <a:solidFill>
                  <a:srgbClr val="FF0000"/>
                </a:solidFill>
              </a:rPr>
              <a:t>포맷</a:t>
            </a:r>
            <a:r>
              <a:rPr lang="ko-KR" altLang="en-US"/>
              <a:t>했다</a:t>
            </a:r>
            <a:r>
              <a:rPr lang="en-US" altLang="ko-KR"/>
              <a:t>.</a:t>
            </a:r>
          </a:p>
          <a:p>
            <a:pPr marL="0" indent="0">
              <a:buFontTx/>
              <a:buNone/>
            </a:pPr>
            <a:r>
              <a:rPr lang="en-US" altLang="ko-KR"/>
              <a:t>- </a:t>
            </a:r>
            <a:r>
              <a:rPr lang="ko-KR" altLang="en-US"/>
              <a:t>컴퓨터 포맷하는 방법은 </a:t>
            </a:r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입력한 단어가 공통된 문서에 포함되어 있을 경우를 기준으로 정렬</a:t>
            </a:r>
            <a:endParaRPr lang="en-US" altLang="ko-KR"/>
          </a:p>
          <a:p>
            <a:r>
              <a:rPr lang="ko-KR" altLang="en-US"/>
              <a:t>단어가 문서에 포함되어 있는 수가 같을 경우 분산을 고려해서 정렬</a:t>
            </a:r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컴퓨터 포맷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컴퓨터가 </a:t>
            </a:r>
            <a:r>
              <a:rPr lang="en-US" altLang="ko-KR"/>
              <a:t>……… </a:t>
            </a:r>
            <a:r>
              <a:rPr lang="ko-KR" altLang="en-US"/>
              <a:t>수리점에 맡겨 </a:t>
            </a:r>
            <a:r>
              <a:rPr lang="ko-KR" altLang="en-US">
                <a:solidFill>
                  <a:srgbClr val="FF0000"/>
                </a:solidFill>
              </a:rPr>
              <a:t>포맷</a:t>
            </a:r>
            <a:r>
              <a:rPr lang="ko-KR" altLang="en-US"/>
              <a:t>했다</a:t>
            </a:r>
            <a:r>
              <a:rPr lang="en-US" altLang="ko-KR"/>
              <a:t>.</a:t>
            </a:r>
          </a:p>
          <a:p>
            <a:pPr marL="0" indent="0">
              <a:buFontTx/>
              <a:buNone/>
            </a:pPr>
            <a:r>
              <a:rPr lang="en-US" altLang="ko-KR"/>
              <a:t>- </a:t>
            </a:r>
            <a:r>
              <a:rPr lang="ko-KR" altLang="en-US"/>
              <a:t>컴퓨터 포맷하는 방법은 </a:t>
            </a:r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0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EA4335"/>
                </a:solidFill>
              </a:rPr>
              <a:t>공통</a:t>
            </a:r>
            <a:r>
              <a:rPr lang="ko-KR" altLang="en-US" b="1" dirty="0"/>
              <a:t>된 문서를 어떻게 보여줄 것인가</a:t>
            </a:r>
            <a:endParaRPr lang="en-US" altLang="ko-KR" b="1" dirty="0"/>
          </a:p>
          <a:p>
            <a:r>
              <a:rPr lang="ko-KR" altLang="en-US" b="1" dirty="0"/>
              <a:t>단어에 달린 </a:t>
            </a:r>
            <a:r>
              <a:rPr lang="en-US" altLang="ko-KR" b="1" dirty="0"/>
              <a:t>doc</a:t>
            </a:r>
            <a:r>
              <a:rPr lang="ko-KR" altLang="en-US" b="1" dirty="0"/>
              <a:t>가 단어개수만큼 나오면 </a:t>
            </a:r>
            <a:r>
              <a:rPr lang="en-US" altLang="ko-KR" b="1" dirty="0"/>
              <a:t>1</a:t>
            </a:r>
            <a:r>
              <a:rPr lang="ko-KR" altLang="en-US" b="1" dirty="0"/>
              <a:t>순위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en-US" altLang="ko-KR" dirty="0" err="1"/>
              <a:t>Sublist</a:t>
            </a:r>
            <a:r>
              <a:rPr lang="en-US" altLang="ko-KR" dirty="0"/>
              <a:t> Merge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앞과 뒤가 다르면 </a:t>
            </a:r>
            <a:r>
              <a:rPr lang="en-US" altLang="ko-KR" dirty="0"/>
              <a:t>1</a:t>
            </a:r>
            <a:r>
              <a:rPr lang="ko-KR" altLang="en-US" dirty="0"/>
              <a:t>개로 </a:t>
            </a:r>
            <a:r>
              <a:rPr lang="en-US" altLang="ko-KR" dirty="0"/>
              <a:t>count,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앞과 뒤가 같으면 다를 때까지 </a:t>
            </a:r>
            <a:r>
              <a:rPr lang="en-US" altLang="ko-KR" dirty="0"/>
              <a:t>count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배열이라면</a:t>
            </a:r>
            <a:r>
              <a:rPr lang="en-US" altLang="ko-KR" dirty="0"/>
              <a:t>: </a:t>
            </a:r>
            <a:r>
              <a:rPr lang="ko-KR" altLang="en-US" dirty="0"/>
              <a:t>배열 크기 모름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구조체라면</a:t>
            </a:r>
            <a:r>
              <a:rPr lang="en-US" altLang="ko-KR" dirty="0"/>
              <a:t>: seq</a:t>
            </a:r>
            <a:r>
              <a:rPr lang="ko-KR" altLang="en-US" dirty="0"/>
              <a:t>만 달면 되기 때문에 필요 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굳이 정렬하지 않아도 바로 정렬하며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Seq</a:t>
            </a:r>
            <a:r>
              <a:rPr lang="ko-KR" altLang="en-US" dirty="0"/>
              <a:t>를 달아서 분산을 구하며 저장</a:t>
            </a: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3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입력한 단어가 공통된 문서에 포함되어 있을 경우를 기준으로 정렬</a:t>
            </a:r>
            <a:endParaRPr lang="en-US" altLang="ko-KR"/>
          </a:p>
          <a:p>
            <a:r>
              <a:rPr lang="ko-KR" altLang="en-US"/>
              <a:t>단어가 문서에 포함되어 있는 수가 같을 경우 분산을 고려해서 정렬</a:t>
            </a:r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컴퓨터 포맷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컴퓨터가 </a:t>
            </a:r>
            <a:r>
              <a:rPr lang="en-US" altLang="ko-KR"/>
              <a:t>……… </a:t>
            </a:r>
            <a:r>
              <a:rPr lang="ko-KR" altLang="en-US"/>
              <a:t>수리점에 맡겨 </a:t>
            </a:r>
            <a:r>
              <a:rPr lang="ko-KR" altLang="en-US">
                <a:solidFill>
                  <a:srgbClr val="FF0000"/>
                </a:solidFill>
              </a:rPr>
              <a:t>포맷</a:t>
            </a:r>
            <a:r>
              <a:rPr lang="ko-KR" altLang="en-US"/>
              <a:t>했다</a:t>
            </a:r>
            <a:r>
              <a:rPr lang="en-US" altLang="ko-KR"/>
              <a:t>.</a:t>
            </a:r>
          </a:p>
          <a:p>
            <a:pPr marL="0" indent="0">
              <a:buFontTx/>
              <a:buNone/>
            </a:pPr>
            <a:r>
              <a:rPr lang="en-US" altLang="ko-KR"/>
              <a:t>- </a:t>
            </a:r>
            <a:r>
              <a:rPr lang="ko-KR" altLang="en-US"/>
              <a:t>컴퓨터 포맷하는 방법은 </a:t>
            </a:r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2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파일을 메모장에서 읽어오면서 </a:t>
            </a:r>
            <a:r>
              <a:rPr lang="en-US" altLang="ko-KR" dirty="0"/>
              <a:t>seq</a:t>
            </a:r>
            <a:r>
              <a:rPr lang="ko-KR" altLang="en-US" dirty="0"/>
              <a:t>와 </a:t>
            </a:r>
            <a:r>
              <a:rPr lang="en-US" altLang="ko-KR" dirty="0"/>
              <a:t>doc </a:t>
            </a:r>
            <a:r>
              <a:rPr lang="ko-KR" altLang="en-US" dirty="0"/>
              <a:t>숫자를 </a:t>
            </a:r>
            <a:r>
              <a:rPr lang="en-US" altLang="ko-KR" dirty="0"/>
              <a:t>map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Map1</a:t>
            </a:r>
            <a:r>
              <a:rPr lang="ko-KR" altLang="en-US" dirty="0"/>
              <a:t>은 단어를 </a:t>
            </a:r>
            <a:r>
              <a:rPr lang="en-US" altLang="ko-KR" dirty="0"/>
              <a:t>key</a:t>
            </a:r>
            <a:r>
              <a:rPr lang="ko-KR" altLang="en-US" dirty="0"/>
              <a:t>로 해서 </a:t>
            </a:r>
            <a:r>
              <a:rPr lang="en-US" altLang="ko-KR" dirty="0"/>
              <a:t>seq</a:t>
            </a:r>
            <a:r>
              <a:rPr lang="ko-KR" altLang="en-US" dirty="0"/>
              <a:t>와 </a:t>
            </a:r>
            <a:r>
              <a:rPr lang="en-US" altLang="ko-KR" dirty="0"/>
              <a:t>doc </a:t>
            </a:r>
            <a:r>
              <a:rPr lang="ko-KR" altLang="en-US" dirty="0"/>
              <a:t>숫자가 달려 있는 구조</a:t>
            </a:r>
            <a:endParaRPr lang="en-US" altLang="ko-KR" dirty="0"/>
          </a:p>
          <a:p>
            <a:r>
              <a:rPr lang="en-US" altLang="ko-KR" dirty="0"/>
              <a:t>Seq</a:t>
            </a:r>
            <a:r>
              <a:rPr lang="ko-KR" altLang="en-US" dirty="0"/>
              <a:t>도 읽어 오는 이유는 검색단어가 앞쪽에 위치한 </a:t>
            </a:r>
            <a:r>
              <a:rPr lang="en-US" altLang="ko-KR" dirty="0"/>
              <a:t>doc</a:t>
            </a:r>
            <a:r>
              <a:rPr lang="ko-KR" altLang="en-US" dirty="0"/>
              <a:t>를 출력하거나 </a:t>
            </a:r>
            <a:r>
              <a:rPr lang="ko-KR" altLang="en-US" dirty="0" err="1"/>
              <a:t>단어끼리의</a:t>
            </a:r>
            <a:r>
              <a:rPr lang="ko-KR" altLang="en-US" dirty="0"/>
              <a:t> 분산을 기준으로 검색결과를 출력하기 때문에 필요한 과정임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8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textinput</a:t>
            </a:r>
            <a:r>
              <a:rPr lang="ko-KR" altLang="en-US"/>
              <a:t>(): </a:t>
            </a:r>
            <a:r>
              <a:rPr lang="ko-KR" altLang="en-US" err="1"/>
              <a:t>text파일에서</a:t>
            </a:r>
            <a:r>
              <a:rPr lang="ko-KR" altLang="en-US"/>
              <a:t> 읽어와 단어, DOC, DOC 내부의 순서(</a:t>
            </a:r>
            <a:r>
              <a:rPr lang="ko-KR" altLang="en-US" err="1"/>
              <a:t>Sequence</a:t>
            </a:r>
            <a:r>
              <a:rPr lang="ko-KR" altLang="en-US"/>
              <a:t>)</a:t>
            </a:r>
            <a:r>
              <a:rPr lang="ko-KR" altLang="en-US" err="1"/>
              <a:t>를</a:t>
            </a:r>
            <a:r>
              <a:rPr lang="ko-KR" altLang="en-US"/>
              <a:t> 삽입하는 함수 </a:t>
            </a:r>
          </a:p>
          <a:p>
            <a:r>
              <a:rPr lang="ko-KR" altLang="en-US" err="1"/>
              <a:t>count_seq</a:t>
            </a:r>
            <a:r>
              <a:rPr lang="ko-KR" altLang="en-US"/>
              <a:t>=1001이면 doc+1</a:t>
            </a:r>
            <a:endParaRPr lang="en-US" altLang="ko-KR"/>
          </a:p>
          <a:p>
            <a:r>
              <a:rPr lang="en-US" altLang="ko-KR"/>
              <a:t>Insert </a:t>
            </a:r>
            <a:r>
              <a:rPr lang="ko-KR" altLang="en-US"/>
              <a:t>함수실행</a:t>
            </a:r>
            <a:endParaRPr lang="en-US" altLang="ko-KR"/>
          </a:p>
          <a:p>
            <a:r>
              <a:rPr lang="ko-KR" altLang="en-US" err="1"/>
              <a:t>insert</a:t>
            </a:r>
            <a:r>
              <a:rPr lang="ko-KR" altLang="en-US"/>
              <a:t>(): </a:t>
            </a:r>
            <a:r>
              <a:rPr lang="ko-KR" altLang="en-US" err="1"/>
              <a:t>hash</a:t>
            </a:r>
            <a:r>
              <a:rPr lang="ko-KR" altLang="en-US"/>
              <a:t> </a:t>
            </a:r>
            <a:r>
              <a:rPr lang="ko-KR" altLang="en-US" err="1"/>
              <a:t>table을</a:t>
            </a:r>
            <a:r>
              <a:rPr lang="ko-KR" altLang="en-US"/>
              <a:t> 만든다. </a:t>
            </a:r>
            <a:r>
              <a:rPr lang="ko-KR" altLang="en-US" err="1"/>
              <a:t>map에</a:t>
            </a:r>
            <a:r>
              <a:rPr lang="ko-KR" altLang="en-US"/>
              <a:t> 구조체를 삽입하는 과정이다. </a:t>
            </a:r>
            <a:r>
              <a:rPr lang="ko-KR" altLang="en-US" err="1"/>
              <a:t>처음나온</a:t>
            </a:r>
            <a:r>
              <a:rPr lang="ko-KR" altLang="en-US"/>
              <a:t> 단어일때와 </a:t>
            </a:r>
            <a:r>
              <a:rPr lang="ko-KR" altLang="en-US" err="1"/>
              <a:t>아닐때</a:t>
            </a:r>
            <a:r>
              <a:rPr lang="ko-KR" altLang="en-US"/>
              <a:t>, 순서를 </a:t>
            </a:r>
            <a:r>
              <a:rPr lang="ko-KR" altLang="en-US" err="1"/>
              <a:t>고려,정렬하면서</a:t>
            </a:r>
            <a:r>
              <a:rPr lang="ko-KR" altLang="en-US"/>
              <a:t> </a:t>
            </a:r>
            <a:r>
              <a:rPr lang="ko-KR" altLang="en-US" err="1"/>
              <a:t>댕글댕글</a:t>
            </a:r>
            <a:r>
              <a:rPr lang="ko-KR" altLang="en-US"/>
              <a:t> 단다.</a:t>
            </a:r>
            <a:r>
              <a:rPr lang="en-US" altLang="ko-KR"/>
              <a:t>+</a:t>
            </a:r>
            <a:r>
              <a:rPr lang="ko-KR" altLang="en-US"/>
              <a:t>추가 설명</a:t>
            </a:r>
          </a:p>
          <a:p>
            <a:endParaRPr lang="en-US" altLang="ko-KR"/>
          </a:p>
          <a:p>
            <a:r>
              <a:rPr lang="ko-KR" altLang="en-US" err="1"/>
              <a:t>StringEngine</a:t>
            </a:r>
            <a:r>
              <a:rPr lang="ko-KR" altLang="en-US"/>
              <a:t>(): 검색기에 입력한 문자열 처리하는 함수</a:t>
            </a:r>
            <a:endParaRPr lang="en-US" altLang="ko-KR"/>
          </a:p>
          <a:p>
            <a:r>
              <a:rPr lang="ko-KR" altLang="en-US"/>
              <a:t>받은 문장을 </a:t>
            </a:r>
            <a:r>
              <a:rPr lang="ko-KR" altLang="en-US" err="1"/>
              <a:t>string</a:t>
            </a:r>
            <a:r>
              <a:rPr lang="ko-KR" altLang="en-US"/>
              <a:t> 배열(</a:t>
            </a:r>
            <a:r>
              <a:rPr lang="ko-KR" altLang="en-US" err="1"/>
              <a:t>express</a:t>
            </a:r>
            <a:r>
              <a:rPr lang="ko-KR" altLang="en-US"/>
              <a:t>[</a:t>
            </a:r>
            <a:r>
              <a:rPr lang="ko-KR" altLang="en-US" err="1"/>
              <a:t>i</a:t>
            </a:r>
            <a:r>
              <a:rPr lang="ko-KR" altLang="en-US"/>
              <a:t>])에 입력하고 입력한 단어의 수(k) </a:t>
            </a:r>
            <a:r>
              <a:rPr lang="ko-KR" altLang="en-US" err="1"/>
              <a:t>받아옴</a:t>
            </a:r>
            <a:endParaRPr lang="en-US" altLang="ko-KR"/>
          </a:p>
          <a:p>
            <a:r>
              <a:rPr lang="en-US" altLang="ko-KR"/>
              <a:t>Q</a:t>
            </a:r>
            <a:r>
              <a:rPr lang="ko-KR" altLang="en-US"/>
              <a:t>나 </a:t>
            </a:r>
            <a:r>
              <a:rPr lang="en-US" altLang="ko-KR"/>
              <a:t>C</a:t>
            </a:r>
            <a:r>
              <a:rPr lang="ko-KR" altLang="en-US"/>
              <a:t>를 입력해서 리턴 값이 생긴 경우</a:t>
            </a:r>
            <a:endParaRPr lang="en-US" altLang="ko-KR"/>
          </a:p>
          <a:p>
            <a:r>
              <a:rPr lang="ko-KR" altLang="en-US"/>
              <a:t>프로그램을 종료하거나</a:t>
            </a:r>
            <a:r>
              <a:rPr lang="en-US" altLang="ko-KR"/>
              <a:t>(Q)</a:t>
            </a:r>
            <a:r>
              <a:rPr lang="ko-KR" altLang="en-US"/>
              <a:t> 화면을 정리함</a:t>
            </a:r>
            <a:r>
              <a:rPr lang="en-US" altLang="ko-KR"/>
              <a:t>(C)</a:t>
            </a:r>
          </a:p>
          <a:p>
            <a:endParaRPr lang="ko-KR" altLang="en-US"/>
          </a:p>
          <a:p>
            <a:r>
              <a:rPr lang="en-US" altLang="ko-KR" err="1"/>
              <a:t>SearchEngine</a:t>
            </a:r>
            <a:r>
              <a:rPr lang="en-US" altLang="ko-KR"/>
              <a:t>(): map1</a:t>
            </a:r>
            <a:r>
              <a:rPr lang="ko-KR" altLang="en-US"/>
              <a:t>에 접근해 검색한 단어의 존재유무를 알려준다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  <a:p>
            <a:r>
              <a:rPr lang="en-US" altLang="ko-KR" err="1"/>
              <a:t>semi_scoring</a:t>
            </a:r>
            <a:r>
              <a:rPr lang="en-US" altLang="ko-KR"/>
              <a:t>(): map2 </a:t>
            </a:r>
          </a:p>
          <a:p>
            <a:r>
              <a:rPr lang="en-US" altLang="ko-KR"/>
              <a:t>Doc </a:t>
            </a:r>
            <a:r>
              <a:rPr lang="ko-KR" altLang="en-US"/>
              <a:t>번호가 </a:t>
            </a:r>
            <a:r>
              <a:rPr lang="en-US" altLang="ko-KR"/>
              <a:t>map</a:t>
            </a:r>
            <a:r>
              <a:rPr lang="ko-KR" altLang="en-US"/>
              <a:t>의 </a:t>
            </a:r>
            <a:r>
              <a:rPr lang="en-US" altLang="ko-KR"/>
              <a:t>key</a:t>
            </a:r>
            <a:r>
              <a:rPr lang="ko-KR" altLang="en-US"/>
              <a:t>이고</a:t>
            </a:r>
            <a:r>
              <a:rPr lang="en-US" altLang="ko-KR"/>
              <a:t>, seq</a:t>
            </a:r>
            <a:r>
              <a:rPr lang="ko-KR" altLang="en-US"/>
              <a:t>가 </a:t>
            </a:r>
            <a:r>
              <a:rPr lang="ko-KR" altLang="en-US" err="1"/>
              <a:t>댕글댕글</a:t>
            </a:r>
            <a:r>
              <a:rPr lang="ko-KR" altLang="en-US"/>
              <a:t> 달린 벡터의 </a:t>
            </a:r>
            <a:r>
              <a:rPr lang="en-US" altLang="ko-KR"/>
              <a:t>value</a:t>
            </a:r>
            <a:r>
              <a:rPr lang="ko-KR" altLang="en-US"/>
              <a:t>를 가지는 구조이다</a:t>
            </a:r>
            <a:r>
              <a:rPr lang="en-US" altLang="ko-KR"/>
              <a:t>. Seq</a:t>
            </a:r>
            <a:r>
              <a:rPr lang="ko-KR" altLang="en-US"/>
              <a:t>가 하나 달린 경우에는 </a:t>
            </a:r>
            <a:r>
              <a:rPr lang="en-US" altLang="ko-KR"/>
              <a:t>seq</a:t>
            </a:r>
            <a:r>
              <a:rPr lang="ko-KR" altLang="en-US"/>
              <a:t>를 저장하고</a:t>
            </a:r>
            <a:r>
              <a:rPr lang="en-US" altLang="ko-KR"/>
              <a:t>, seq</a:t>
            </a:r>
            <a:r>
              <a:rPr lang="ko-KR" altLang="en-US"/>
              <a:t>가 여러 개 달린 경우에는 분산을 계산한다</a:t>
            </a:r>
            <a:r>
              <a:rPr lang="en-US" altLang="ko-KR"/>
              <a:t>.</a:t>
            </a:r>
          </a:p>
          <a:p>
            <a:r>
              <a:rPr lang="en-US" altLang="ko-KR"/>
              <a:t>semi scoring </a:t>
            </a:r>
            <a:r>
              <a:rPr lang="ko-KR" altLang="en-US"/>
              <a:t>함수에서 따로 </a:t>
            </a:r>
            <a:r>
              <a:rPr lang="en-US" altLang="ko-KR"/>
              <a:t>map index </a:t>
            </a:r>
            <a:r>
              <a:rPr lang="ko-KR" altLang="en-US"/>
              <a:t>처음부터 끝까지 돌면서 </a:t>
            </a:r>
            <a:r>
              <a:rPr lang="en-US" altLang="ko-KR"/>
              <a:t>vector </a:t>
            </a:r>
            <a:r>
              <a:rPr lang="ko-KR" altLang="en-US" err="1"/>
              <a:t>댕글댕글</a:t>
            </a:r>
            <a:r>
              <a:rPr lang="ko-KR" altLang="en-US"/>
              <a:t> </a:t>
            </a:r>
            <a:r>
              <a:rPr lang="ko-KR" altLang="en-US" err="1"/>
              <a:t>달린거</a:t>
            </a:r>
            <a:r>
              <a:rPr lang="en-US" altLang="ko-KR"/>
              <a:t>(seq) </a:t>
            </a:r>
            <a:r>
              <a:rPr lang="ko-KR" altLang="en-US"/>
              <a:t>다 읽고 배열에 넣어서 </a:t>
            </a:r>
            <a:endParaRPr lang="en-US" altLang="ko-KR"/>
          </a:p>
          <a:p>
            <a:r>
              <a:rPr lang="en-US" altLang="ko-KR"/>
              <a:t>index (doc </a:t>
            </a:r>
            <a:r>
              <a:rPr lang="ko-KR" altLang="en-US"/>
              <a:t>번호</a:t>
            </a:r>
            <a:r>
              <a:rPr lang="en-US" altLang="ko-KR"/>
              <a:t>)</a:t>
            </a:r>
            <a:r>
              <a:rPr lang="ko-KR" altLang="en-US" err="1"/>
              <a:t>한개</a:t>
            </a:r>
            <a:r>
              <a:rPr lang="ko-KR" altLang="en-US"/>
              <a:t> </a:t>
            </a:r>
            <a:r>
              <a:rPr lang="ko-KR" altLang="en-US" err="1"/>
              <a:t>다읽으면</a:t>
            </a:r>
            <a:r>
              <a:rPr lang="ko-KR" altLang="en-US"/>
              <a:t> 배열로 </a:t>
            </a:r>
            <a:r>
              <a:rPr lang="en-US" altLang="ko-KR"/>
              <a:t>seq </a:t>
            </a:r>
            <a:r>
              <a:rPr lang="ko-KR" altLang="en-US" err="1"/>
              <a:t>모아놓은거</a:t>
            </a:r>
            <a:r>
              <a:rPr lang="ko-KR" altLang="en-US"/>
              <a:t> 분산 계산하고 다시 </a:t>
            </a:r>
            <a:r>
              <a:rPr lang="en-US" altLang="ko-KR"/>
              <a:t>map</a:t>
            </a:r>
            <a:r>
              <a:rPr lang="ko-KR" altLang="en-US"/>
              <a:t>에서 </a:t>
            </a:r>
            <a:r>
              <a:rPr lang="ko-KR" altLang="en-US" err="1"/>
              <a:t>그다음</a:t>
            </a:r>
            <a:r>
              <a:rPr lang="ko-KR" altLang="en-US"/>
              <a:t> </a:t>
            </a:r>
            <a:r>
              <a:rPr lang="en-US" altLang="ko-KR"/>
              <a:t>index</a:t>
            </a:r>
            <a:r>
              <a:rPr lang="ko-KR" altLang="en-US"/>
              <a:t>읽고 </a:t>
            </a:r>
            <a:r>
              <a:rPr lang="ko-KR" altLang="en-US" err="1"/>
              <a:t>댕글댕글</a:t>
            </a:r>
            <a:r>
              <a:rPr lang="ko-KR" altLang="en-US"/>
              <a:t> 달린 벡터</a:t>
            </a:r>
            <a:r>
              <a:rPr lang="en-US" altLang="ko-KR"/>
              <a:t>(seq) </a:t>
            </a:r>
            <a:r>
              <a:rPr lang="ko-KR" altLang="en-US"/>
              <a:t>분산 계산하고 이렇게 계속 </a:t>
            </a:r>
            <a:r>
              <a:rPr lang="ko-KR" altLang="en-US" err="1"/>
              <a:t>반복했어</a:t>
            </a:r>
            <a:endParaRPr lang="ko-KR" altLang="en-US"/>
          </a:p>
          <a:p>
            <a:r>
              <a:rPr lang="ko-KR" altLang="en-US"/>
              <a:t>여기서 </a:t>
            </a:r>
            <a:r>
              <a:rPr lang="en-US" altLang="ko-KR" err="1"/>
              <a:t>insert_scoring</a:t>
            </a:r>
            <a:r>
              <a:rPr lang="ko-KR" altLang="en-US"/>
              <a:t>도 실행함</a:t>
            </a:r>
            <a:endParaRPr lang="en-US" altLang="ko-KR"/>
          </a:p>
          <a:p>
            <a:r>
              <a:rPr lang="en-US" altLang="ko-KR" err="1"/>
              <a:t>var_seq</a:t>
            </a:r>
            <a:r>
              <a:rPr lang="en-US" altLang="ko-KR"/>
              <a:t>(): // document </a:t>
            </a:r>
            <a:r>
              <a:rPr lang="ko-KR" altLang="en-US"/>
              <a:t>내부에 있는 검색한 단어들의 분산 조사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insert_scoring</a:t>
            </a:r>
            <a:r>
              <a:rPr lang="en-US" altLang="ko-KR"/>
              <a:t>(): map3</a:t>
            </a:r>
            <a:r>
              <a:rPr lang="ko-KR" altLang="en-US"/>
              <a:t>을 만드는 함수이다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 err="1"/>
              <a:t>traverse</a:t>
            </a:r>
            <a:r>
              <a:rPr lang="ko-KR" altLang="en-US"/>
              <a:t>(): 모든 멤버를 출력한다. </a:t>
            </a:r>
            <a:r>
              <a:rPr lang="ko-KR" altLang="en-US" err="1"/>
              <a:t>map의</a:t>
            </a:r>
            <a:r>
              <a:rPr lang="ko-KR" altLang="en-US"/>
              <a:t> 처음부터 끝까지 </a:t>
            </a:r>
            <a:r>
              <a:rPr lang="ko-KR" altLang="en-US" err="1"/>
              <a:t>traverse하며</a:t>
            </a:r>
            <a:r>
              <a:rPr lang="ko-KR" altLang="en-US"/>
              <a:t> 출력한다. </a:t>
            </a:r>
            <a:r>
              <a:rPr lang="en-US" altLang="ko-KR"/>
              <a:t>map1</a:t>
            </a:r>
            <a:r>
              <a:rPr lang="ko-KR" altLang="en-US"/>
              <a:t>에 멤버</a:t>
            </a:r>
            <a:r>
              <a:rPr lang="en-US" altLang="ko-KR"/>
              <a:t>(doc, seq)</a:t>
            </a:r>
            <a:r>
              <a:rPr lang="ko-KR" altLang="en-US"/>
              <a:t>가 잘 저장되는지 확인할 때 </a:t>
            </a:r>
            <a:r>
              <a:rPr lang="ko-KR" altLang="en-US" err="1"/>
              <a:t>썻어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dd_engine</a:t>
            </a:r>
            <a:r>
              <a:rPr lang="en-US" altLang="ko-KR"/>
              <a:t>(): </a:t>
            </a:r>
            <a:r>
              <a:rPr lang="ko-KR" altLang="en-US"/>
              <a:t>분산</a:t>
            </a:r>
            <a:r>
              <a:rPr lang="en-US" altLang="ko-KR"/>
              <a:t>, doc num </a:t>
            </a:r>
            <a:r>
              <a:rPr lang="ko-KR" altLang="en-US"/>
              <a:t>저장된 구조체 </a:t>
            </a:r>
            <a:r>
              <a:rPr lang="en-US" altLang="ko-KR"/>
              <a:t>map3(</a:t>
            </a:r>
            <a:r>
              <a:rPr lang="ko-KR" altLang="en-US"/>
              <a:t>단어들의 공통된 </a:t>
            </a:r>
            <a:r>
              <a:rPr lang="en-US" altLang="ko-KR"/>
              <a:t>doc </a:t>
            </a:r>
            <a:r>
              <a:rPr lang="ko-KR" altLang="en-US"/>
              <a:t>숫자를 </a:t>
            </a:r>
            <a:r>
              <a:rPr lang="en-US" altLang="ko-KR"/>
              <a:t>key</a:t>
            </a:r>
            <a:r>
              <a:rPr lang="ko-KR" altLang="en-US"/>
              <a:t>로 분산과 </a:t>
            </a:r>
            <a:r>
              <a:rPr lang="en-US" altLang="ko-KR"/>
              <a:t>doc </a:t>
            </a:r>
            <a:r>
              <a:rPr lang="ko-KR" altLang="en-US"/>
              <a:t>숫자로 이루어진 구조체가 달려있는 구조</a:t>
            </a:r>
            <a:r>
              <a:rPr lang="en-US" altLang="ko-KR"/>
              <a:t>)</a:t>
            </a:r>
          </a:p>
          <a:p>
            <a:r>
              <a:rPr lang="ko-KR" altLang="en-US"/>
              <a:t>분산이 </a:t>
            </a:r>
            <a:r>
              <a:rPr lang="ko-KR" altLang="en-US" err="1"/>
              <a:t>적은순으로</a:t>
            </a:r>
            <a:r>
              <a:rPr lang="ko-KR" altLang="en-US"/>
              <a:t> 정렬된 구조체를 거꾸로 </a:t>
            </a:r>
            <a:r>
              <a:rPr lang="en-US" altLang="ko-KR"/>
              <a:t>linear scan</a:t>
            </a:r>
          </a:p>
          <a:p>
            <a:r>
              <a:rPr lang="en-US" altLang="ko-KR" err="1"/>
              <a:t>Dd_engine</a:t>
            </a:r>
            <a:r>
              <a:rPr lang="en-US" altLang="ko-KR"/>
              <a:t> </a:t>
            </a:r>
            <a:r>
              <a:rPr lang="ko-KR" altLang="en-US"/>
              <a:t>함수에서 </a:t>
            </a:r>
            <a:r>
              <a:rPr lang="en-US" altLang="ko-KR" err="1"/>
              <a:t>textprint</a:t>
            </a:r>
            <a:r>
              <a:rPr lang="en-US" altLang="ko-KR"/>
              <a:t> </a:t>
            </a:r>
            <a:r>
              <a:rPr lang="ko-KR" altLang="en-US"/>
              <a:t>함수 실행</a:t>
            </a:r>
            <a:endParaRPr lang="en-US" altLang="ko-KR"/>
          </a:p>
          <a:p>
            <a:r>
              <a:rPr lang="en-US" altLang="ko-KR" err="1"/>
              <a:t>Textprint</a:t>
            </a:r>
            <a:r>
              <a:rPr lang="en-US" altLang="ko-KR"/>
              <a:t>(): </a:t>
            </a:r>
            <a:r>
              <a:rPr lang="ko-KR" altLang="en-US"/>
              <a:t>웹에서 실행하면 엄청나게 메모리가 크니까 우리는 처음부터 메모리를 크게 잡고 시작하는 것보다 할 때마다 </a:t>
            </a:r>
            <a:r>
              <a:rPr lang="ko-KR" altLang="en-US" err="1"/>
              <a:t>open해서</a:t>
            </a:r>
            <a:r>
              <a:rPr lang="ko-KR" altLang="en-US"/>
              <a:t> 써서 메모리를 많이 적게 잡아 시간이 오래 걸린다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3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Map 2</a:t>
            </a:r>
            <a:r>
              <a:rPr lang="ko-KR" altLang="en-US"/>
              <a:t>는 </a:t>
            </a:r>
            <a:r>
              <a:rPr lang="en-US" altLang="ko-KR"/>
              <a:t>doc </a:t>
            </a:r>
            <a:r>
              <a:rPr lang="ko-KR" altLang="en-US"/>
              <a:t>번호를 </a:t>
            </a:r>
            <a:r>
              <a:rPr lang="en-US" altLang="ko-KR"/>
              <a:t>key</a:t>
            </a:r>
            <a:r>
              <a:rPr lang="ko-KR" altLang="en-US"/>
              <a:t>로 해당 </a:t>
            </a:r>
            <a:r>
              <a:rPr lang="en-US" altLang="ko-KR"/>
              <a:t>doc</a:t>
            </a:r>
            <a:r>
              <a:rPr lang="ko-KR" altLang="en-US"/>
              <a:t>에 존재하는 단어들의 분산을 계산해서 벡터로 단 구조이다</a:t>
            </a:r>
            <a:r>
              <a:rPr lang="en-US" altLang="ko-KR"/>
              <a:t>.</a:t>
            </a:r>
          </a:p>
          <a:p>
            <a:r>
              <a:rPr lang="ko-KR" altLang="en-US"/>
              <a:t>단어들을 검색하면 </a:t>
            </a:r>
            <a:r>
              <a:rPr lang="en-US" altLang="ko-KR"/>
              <a:t>Map1</a:t>
            </a:r>
            <a:r>
              <a:rPr lang="ko-KR" altLang="en-US"/>
              <a:t>에서 해당하는 단어들의 </a:t>
            </a:r>
            <a:r>
              <a:rPr lang="en-US" altLang="ko-KR"/>
              <a:t>doc</a:t>
            </a:r>
            <a:r>
              <a:rPr lang="ko-KR" altLang="en-US"/>
              <a:t>와 </a:t>
            </a:r>
            <a:r>
              <a:rPr lang="en-US" altLang="ko-KR"/>
              <a:t>seq</a:t>
            </a:r>
            <a:r>
              <a:rPr lang="ko-KR" altLang="en-US"/>
              <a:t>를 알고 있다</a:t>
            </a:r>
            <a:r>
              <a:rPr lang="en-US" altLang="ko-KR"/>
              <a:t>. </a:t>
            </a:r>
            <a:r>
              <a:rPr lang="ko-KR" altLang="en-US"/>
              <a:t>검색한 단어들을 모두 포함한 </a:t>
            </a:r>
            <a:r>
              <a:rPr lang="en-US" altLang="ko-KR"/>
              <a:t>doc</a:t>
            </a:r>
            <a:r>
              <a:rPr lang="ko-KR" altLang="en-US"/>
              <a:t> 번호를 알고 나서 </a:t>
            </a:r>
            <a:r>
              <a:rPr lang="ko-KR" altLang="en-US" err="1"/>
              <a:t>출력해야하므로</a:t>
            </a:r>
            <a:r>
              <a:rPr lang="ko-KR" altLang="en-US"/>
              <a:t> </a:t>
            </a:r>
            <a:r>
              <a:rPr lang="en-US" altLang="ko-KR"/>
              <a:t>merge sort</a:t>
            </a:r>
            <a:r>
              <a:rPr lang="ko-KR" altLang="en-US"/>
              <a:t>로 각 </a:t>
            </a:r>
            <a:r>
              <a:rPr lang="en-US" altLang="ko-KR" err="1"/>
              <a:t>sublist</a:t>
            </a:r>
            <a:r>
              <a:rPr lang="ko-KR" altLang="en-US"/>
              <a:t>를 합친 뒤 개수를 </a:t>
            </a:r>
            <a:r>
              <a:rPr lang="ko-KR" altLang="en-US" err="1"/>
              <a:t>세릴까</a:t>
            </a:r>
            <a:r>
              <a:rPr lang="ko-KR" altLang="en-US"/>
              <a:t> 고민하다가 </a:t>
            </a:r>
            <a:r>
              <a:rPr lang="en-US" altLang="ko-KR"/>
              <a:t>map</a:t>
            </a:r>
            <a:r>
              <a:rPr lang="ko-KR" altLang="en-US"/>
              <a:t>을 이용해서 해당 </a:t>
            </a:r>
            <a:r>
              <a:rPr lang="en-US" altLang="ko-KR"/>
              <a:t>doc </a:t>
            </a:r>
            <a:r>
              <a:rPr lang="ko-KR" altLang="en-US"/>
              <a:t>번호에 해당하면 </a:t>
            </a:r>
            <a:r>
              <a:rPr lang="en-US" altLang="ko-KR"/>
              <a:t>seq</a:t>
            </a:r>
            <a:r>
              <a:rPr lang="ko-KR" altLang="en-US"/>
              <a:t>를 입력하기로 했다</a:t>
            </a:r>
            <a:r>
              <a:rPr lang="en-US" altLang="ko-KR"/>
              <a:t>. Seq </a:t>
            </a:r>
            <a:r>
              <a:rPr lang="ko-KR" altLang="en-US"/>
              <a:t>개수가 단어의 포함 개수가 되는 것이다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Map3</a:t>
            </a:r>
            <a:r>
              <a:rPr lang="ko-KR" altLang="en-US"/>
              <a:t>은 단어들의 공통된 </a:t>
            </a:r>
            <a:r>
              <a:rPr lang="en-US" altLang="ko-KR"/>
              <a:t>doc </a:t>
            </a:r>
            <a:r>
              <a:rPr lang="ko-KR" altLang="en-US"/>
              <a:t>숫자를 </a:t>
            </a:r>
            <a:r>
              <a:rPr lang="en-US" altLang="ko-KR"/>
              <a:t>key</a:t>
            </a:r>
            <a:r>
              <a:rPr lang="ko-KR" altLang="en-US"/>
              <a:t>로 분산과 </a:t>
            </a:r>
            <a:r>
              <a:rPr lang="en-US" altLang="ko-KR"/>
              <a:t>doc </a:t>
            </a:r>
            <a:r>
              <a:rPr lang="ko-KR" altLang="en-US"/>
              <a:t>숫자로 이루어진 구조체가 달려있는 구조임</a:t>
            </a:r>
            <a:endParaRPr lang="en-US" altLang="ko-KR"/>
          </a:p>
          <a:p>
            <a:r>
              <a:rPr lang="ko-KR" altLang="en-US"/>
              <a:t>공통된 </a:t>
            </a:r>
            <a:r>
              <a:rPr lang="en-US" altLang="ko-KR"/>
              <a:t>doc </a:t>
            </a:r>
            <a:r>
              <a:rPr lang="ko-KR" altLang="en-US"/>
              <a:t>숫자가 적은 순서에서 큰 순서로 </a:t>
            </a:r>
            <a:r>
              <a:rPr lang="ko-KR" altLang="en-US" err="1"/>
              <a:t>자동정렬되므로</a:t>
            </a:r>
            <a:r>
              <a:rPr lang="ko-KR" altLang="en-US"/>
              <a:t> </a:t>
            </a:r>
            <a:r>
              <a:rPr lang="en-US" altLang="ko-KR"/>
              <a:t>map3</a:t>
            </a:r>
            <a:r>
              <a:rPr lang="ko-KR" altLang="en-US"/>
              <a:t>의 </a:t>
            </a:r>
            <a:r>
              <a:rPr lang="en-US" altLang="ko-KR"/>
              <a:t>key</a:t>
            </a:r>
            <a:r>
              <a:rPr lang="ko-KR" altLang="en-US"/>
              <a:t>를 끝에서부터 거꾸로 읽어오면서 </a:t>
            </a:r>
            <a:r>
              <a:rPr lang="en-US" altLang="ko-KR"/>
              <a:t>linear scan</a:t>
            </a:r>
            <a:r>
              <a:rPr lang="ko-KR" altLang="en-US"/>
              <a:t>하면 순서대로 출력된다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08C5-9637-43B8-AC24-64507BC20D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2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6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9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1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5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40D4-F2F1-4736-B671-637239D7AEC8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4FFD-641E-41B0-BF8C-E0AE701D3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fld id="{1DE240D4-F2F1-4736-B671-637239D7AEC8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fld id="{022E4FFD-641E-41B0-BF8C-E0AE701D3A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6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68320" y="3840480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영남대학교 전자공학과 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21611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8851" y="3387619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285F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engine</a:t>
            </a:r>
            <a:endParaRPr lang="ko-KR" altLang="en-US" sz="1600" dirty="0">
              <a:solidFill>
                <a:srgbClr val="4285F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57E01-F0F2-44D0-96E5-6188223813E6}"/>
              </a:ext>
            </a:extLst>
          </p:cNvPr>
          <p:cNvSpPr txBox="1"/>
          <p:nvPr/>
        </p:nvSpPr>
        <p:spPr>
          <a:xfrm>
            <a:off x="3364428" y="2461896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7200" dirty="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7200" dirty="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7200" dirty="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7200" dirty="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7200" dirty="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7200" dirty="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7200" dirty="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7200" dirty="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7200" dirty="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188" y="3831149"/>
            <a:ext cx="495479" cy="4954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82" y="3915149"/>
            <a:ext cx="277381" cy="27738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68320" y="4267201"/>
            <a:ext cx="6055360" cy="9206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1531" y="4331689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영남대학교 전자공학과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21611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591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김난희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9350" y="4717911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영남대학교 전자공학과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21611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663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이주형</a:t>
            </a:r>
          </a:p>
        </p:txBody>
      </p:sp>
    </p:spTree>
    <p:extLst>
      <p:ext uri="{BB962C8B-B14F-4D97-AF65-F5344CB8AC3E}">
        <p14:creationId xmlns:p14="http://schemas.microsoft.com/office/powerpoint/2010/main" val="184721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E95DDC97-7508-4A39-A7A5-FB2AD416121E}"/>
              </a:ext>
            </a:extLst>
          </p:cNvPr>
          <p:cNvGrpSpPr/>
          <p:nvPr/>
        </p:nvGrpSpPr>
        <p:grpSpPr>
          <a:xfrm>
            <a:off x="1648614" y="2818435"/>
            <a:ext cx="8094200" cy="3403508"/>
            <a:chOff x="1648614" y="2818435"/>
            <a:chExt cx="8094200" cy="340350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FA55AD2-9BA2-436E-94C7-4DF6EA4AB2B6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94" y="2821645"/>
              <a:ext cx="0" cy="1120982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73B386B-64B7-461E-ABCB-715AB815FDFF}"/>
                </a:ext>
              </a:extLst>
            </p:cNvPr>
            <p:cNvCxnSpPr>
              <a:cxnSpLocks/>
            </p:cNvCxnSpPr>
            <p:nvPr/>
          </p:nvCxnSpPr>
          <p:spPr>
            <a:xfrm>
              <a:off x="7269948" y="2935359"/>
              <a:ext cx="28352" cy="2622161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0EE68AA-C551-449A-A48F-C6FCB5FE2D6D}"/>
                </a:ext>
              </a:extLst>
            </p:cNvPr>
            <p:cNvCxnSpPr>
              <a:cxnSpLocks/>
            </p:cNvCxnSpPr>
            <p:nvPr/>
          </p:nvCxnSpPr>
          <p:spPr>
            <a:xfrm>
              <a:off x="5696543" y="2833759"/>
              <a:ext cx="0" cy="1910961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1EDF8E5-19CE-4732-BFD9-3100105FB9A0}"/>
                </a:ext>
              </a:extLst>
            </p:cNvPr>
            <p:cNvCxnSpPr>
              <a:cxnSpLocks/>
            </p:cNvCxnSpPr>
            <p:nvPr/>
          </p:nvCxnSpPr>
          <p:spPr>
            <a:xfrm>
              <a:off x="4048662" y="2823599"/>
              <a:ext cx="0" cy="1120982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4217EF7-E947-4803-8278-B741A906AF1E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2402836" y="2818435"/>
              <a:ext cx="6223" cy="2759501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0C2D42A-0118-413B-821C-56EB5CA5BDF6}"/>
                </a:ext>
              </a:extLst>
            </p:cNvPr>
            <p:cNvSpPr/>
            <p:nvPr/>
          </p:nvSpPr>
          <p:spPr>
            <a:xfrm>
              <a:off x="1648614" y="5577936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A3AADA3-E60F-480D-970C-986063E5ABDC}"/>
                </a:ext>
              </a:extLst>
            </p:cNvPr>
            <p:cNvSpPr/>
            <p:nvPr/>
          </p:nvSpPr>
          <p:spPr>
            <a:xfrm>
              <a:off x="3285004" y="3924435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EFEFA48-A97F-4C67-820D-E5712066ABA5}"/>
                </a:ext>
              </a:extLst>
            </p:cNvPr>
            <p:cNvSpPr/>
            <p:nvPr/>
          </p:nvSpPr>
          <p:spPr>
            <a:xfrm>
              <a:off x="4907869" y="4693216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8709180-832D-4B34-A1A5-51C2D033C98B}"/>
                </a:ext>
              </a:extLst>
            </p:cNvPr>
            <p:cNvSpPr/>
            <p:nvPr/>
          </p:nvSpPr>
          <p:spPr>
            <a:xfrm>
              <a:off x="6570864" y="5557520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58C6D18-4603-430C-91F9-DF06C9D99C88}"/>
                </a:ext>
              </a:extLst>
            </p:cNvPr>
            <p:cNvSpPr/>
            <p:nvPr/>
          </p:nvSpPr>
          <p:spPr>
            <a:xfrm>
              <a:off x="8221925" y="3917473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map 1 </a:t>
            </a:r>
            <a:r>
              <a:rPr lang="ko-KR" altLang="en-US" dirty="0">
                <a:solidFill>
                  <a:schemeClr val="tx1"/>
                </a:solidFill>
              </a:rPr>
              <a:t>자료구조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71897" y="2349241"/>
          <a:ext cx="8128000" cy="6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가까워지다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가입자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가을</a:t>
                      </a:r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01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629954" y="3133011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3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5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29953" y="3929219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4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11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48614" y="4712989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11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15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50371" y="3111239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7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36099" y="3111237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9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36100" y="3929218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47531" y="3114349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58563" y="3898112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70864" y="4678764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88950" y="3111239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620" y="2449931"/>
            <a:ext cx="9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map 1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C8DB2-A523-4D5A-8E64-13DE34485826}"/>
              </a:ext>
            </a:extLst>
          </p:cNvPr>
          <p:cNvSpPr txBox="1"/>
          <p:nvPr/>
        </p:nvSpPr>
        <p:spPr>
          <a:xfrm>
            <a:off x="9819337" y="3139823"/>
            <a:ext cx="282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int:</a:t>
            </a: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seq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순서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305FC-829E-408E-A6B3-D88EF17FA5A4}"/>
              </a:ext>
            </a:extLst>
          </p:cNvPr>
          <p:cNvSpPr txBox="1"/>
          <p:nvPr/>
        </p:nvSpPr>
        <p:spPr>
          <a:xfrm>
            <a:off x="476070" y="3133011"/>
            <a:ext cx="989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구조체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err="1">
                <a:latin typeface="-윤고딕320" panose="02030504000101010101" pitchFamily="18" charset="-127"/>
                <a:ea typeface="-윤고딕320" panose="02030504000101010101" pitchFamily="18" charset="-127"/>
              </a:rPr>
              <a:t>링크드리스트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575EF9-CAEA-4CDD-B925-3D12352EAE87}"/>
              </a:ext>
            </a:extLst>
          </p:cNvPr>
          <p:cNvSpPr txBox="1"/>
          <p:nvPr/>
        </p:nvSpPr>
        <p:spPr>
          <a:xfrm>
            <a:off x="9791129" y="2449931"/>
            <a:ext cx="190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string: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단어명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0B54A4-5D82-41CB-8917-752113877395}"/>
              </a:ext>
            </a:extLst>
          </p:cNvPr>
          <p:cNvSpPr txBox="1"/>
          <p:nvPr/>
        </p:nvSpPr>
        <p:spPr>
          <a:xfrm>
            <a:off x="83409" y="1191181"/>
            <a:ext cx="1116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관련 함수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: textinput(): text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파일에서 읽어와 단어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doc, 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내부의 순서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(Sequence)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를 삽입하는 함수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insert(): map1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 단어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댕글댕글 멤버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: 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seq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삽입 함수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0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map 2 </a:t>
            </a:r>
            <a:r>
              <a:rPr lang="ko-KR" altLang="en-US" dirty="0">
                <a:solidFill>
                  <a:schemeClr val="tx1"/>
                </a:solidFill>
              </a:rPr>
              <a:t>자료구조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39817" y="2700838"/>
          <a:ext cx="8128000" cy="6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Doc 3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Doc 4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Doc 7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Doc 8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Doc 11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497874" y="3449096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5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97873" y="4138771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11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07656" y="4833764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15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18291" y="3453958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7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59629" y="3453956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9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59630" y="4138770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88817" y="3457068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99849" y="4143176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03272" y="4835050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21358" y="3453958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540" y="2817570"/>
            <a:ext cx="9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map 2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825E7-8FF2-419A-919B-1A84E1AD08A6}"/>
              </a:ext>
            </a:extLst>
          </p:cNvPr>
          <p:cNvSpPr txBox="1"/>
          <p:nvPr/>
        </p:nvSpPr>
        <p:spPr>
          <a:xfrm>
            <a:off x="130540" y="1164449"/>
            <a:ext cx="1176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관련 함수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err="1">
                <a:latin typeface="-윤고딕320" panose="02030504000101010101" pitchFamily="18" charset="-127"/>
                <a:ea typeface="-윤고딕320" panose="02030504000101010101" pitchFamily="18" charset="-127"/>
              </a:rPr>
              <a:t>var_seq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(): document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내부에 있는 검색한 단어들의 분산 조사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semi</a:t>
            </a:r>
            <a:r>
              <a:rPr lang="en-US" altLang="ko-KR" err="1">
                <a:latin typeface="-윤고딕320" panose="02030504000101010101" pitchFamily="18" charset="-127"/>
                <a:ea typeface="-윤고딕320" panose="02030504000101010101" pitchFamily="18" charset="-127"/>
              </a:rPr>
              <a:t>_scoring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(): map2(doc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번호가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map, seq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가 댕글댕글 벡터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 달린 벡터들을 참조해서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         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분산을 계산하고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map3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로 넘겨주는 역할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(map3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와 구조체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링크드리스트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 삽입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8C347-5B88-4B43-B944-0D5DA4F5A279}"/>
              </a:ext>
            </a:extLst>
          </p:cNvPr>
          <p:cNvSpPr txBox="1"/>
          <p:nvPr/>
        </p:nvSpPr>
        <p:spPr>
          <a:xfrm>
            <a:off x="9772122" y="358086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int: seq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순서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A9732-4CB7-4806-A23F-BEA4D2122C9B}"/>
              </a:ext>
            </a:extLst>
          </p:cNvPr>
          <p:cNvSpPr txBox="1"/>
          <p:nvPr/>
        </p:nvSpPr>
        <p:spPr>
          <a:xfrm>
            <a:off x="9772122" y="2797775"/>
            <a:ext cx="2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int: 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226CA-225E-4618-ACB7-6095D572D2BE}"/>
              </a:ext>
            </a:extLst>
          </p:cNvPr>
          <p:cNvSpPr txBox="1"/>
          <p:nvPr/>
        </p:nvSpPr>
        <p:spPr>
          <a:xfrm>
            <a:off x="426411" y="3444081"/>
            <a:ext cx="9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Int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형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벡터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626C2A-FE15-4FDA-88B8-3F824D508B5F}"/>
              </a:ext>
            </a:extLst>
          </p:cNvPr>
          <p:cNvSpPr/>
          <p:nvPr/>
        </p:nvSpPr>
        <p:spPr>
          <a:xfrm>
            <a:off x="6052032" y="6110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이유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map2는 </a:t>
            </a:r>
            <a:r>
              <a:rPr lang="ko-KR" altLang="en-US" err="1">
                <a:latin typeface="-윤고딕320" panose="02030504000101010101" pitchFamily="18" charset="-127"/>
                <a:ea typeface="-윤고딕320" panose="02030504000101010101" pitchFamily="18" charset="-127"/>
              </a:rPr>
              <a:t>seq만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err="1">
                <a:latin typeface="-윤고딕320" panose="02030504000101010101" pitchFamily="18" charset="-127"/>
                <a:ea typeface="-윤고딕320" panose="02030504000101010101" pitchFamily="18" charset="-127"/>
              </a:rPr>
              <a:t>댕글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달림--&gt; 이건 </a:t>
            </a:r>
            <a:r>
              <a:rPr lang="ko-KR" altLang="en-US" err="1">
                <a:latin typeface="-윤고딕320" panose="02030504000101010101" pitchFamily="18" charset="-127"/>
                <a:ea typeface="-윤고딕320" panose="02030504000101010101" pitchFamily="18" charset="-127"/>
              </a:rPr>
              <a:t>seq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개수로 </a:t>
            </a:r>
            <a:r>
              <a:rPr lang="ko-KR" altLang="en-US" err="1">
                <a:latin typeface="-윤고딕320" panose="02030504000101010101" pitchFamily="18" charset="-127"/>
                <a:ea typeface="-윤고딕320" panose="02030504000101010101" pitchFamily="18" charset="-127"/>
              </a:rPr>
              <a:t>doc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개수를 </a:t>
            </a:r>
            <a:r>
              <a:rPr lang="ko-KR" altLang="en-US" err="1">
                <a:latin typeface="-윤고딕320" panose="02030504000101010101" pitchFamily="18" charset="-127"/>
                <a:ea typeface="-윤고딕320" panose="02030504000101010101" pitchFamily="18" charset="-127"/>
              </a:rPr>
              <a:t>세아릴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수 있고, 여러  </a:t>
            </a:r>
            <a:r>
              <a:rPr lang="ko-KR" altLang="en-US" err="1">
                <a:latin typeface="-윤고딕320" panose="02030504000101010101" pitchFamily="18" charset="-127"/>
                <a:ea typeface="-윤고딕320" panose="02030504000101010101" pitchFamily="18" charset="-127"/>
              </a:rPr>
              <a:t>seq로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부터 분산도 계산할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21427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65EC0FB8-D435-4C54-B33C-D4214796918D}"/>
              </a:ext>
            </a:extLst>
          </p:cNvPr>
          <p:cNvGrpSpPr/>
          <p:nvPr/>
        </p:nvGrpSpPr>
        <p:grpSpPr>
          <a:xfrm>
            <a:off x="1893736" y="3375701"/>
            <a:ext cx="8113238" cy="3383092"/>
            <a:chOff x="1639736" y="2818435"/>
            <a:chExt cx="8113238" cy="3383092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FC0BDCB-8A2A-4298-9768-865EC5FF1C29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94" y="2821645"/>
              <a:ext cx="0" cy="1120982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CD3D1BA-2019-42DF-A8F6-04DDFEE05858}"/>
                </a:ext>
              </a:extLst>
            </p:cNvPr>
            <p:cNvCxnSpPr>
              <a:cxnSpLocks/>
            </p:cNvCxnSpPr>
            <p:nvPr/>
          </p:nvCxnSpPr>
          <p:spPr>
            <a:xfrm>
              <a:off x="7269948" y="2935359"/>
              <a:ext cx="28352" cy="2622161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5FF09FE-3EE4-49C4-9859-B19AE803DEB9}"/>
                </a:ext>
              </a:extLst>
            </p:cNvPr>
            <p:cNvCxnSpPr>
              <a:cxnSpLocks/>
            </p:cNvCxnSpPr>
            <p:nvPr/>
          </p:nvCxnSpPr>
          <p:spPr>
            <a:xfrm>
              <a:off x="5696543" y="2833759"/>
              <a:ext cx="0" cy="1910961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4915103-3AA8-4BB7-84BD-669B14C39430}"/>
                </a:ext>
              </a:extLst>
            </p:cNvPr>
            <p:cNvCxnSpPr>
              <a:cxnSpLocks/>
            </p:cNvCxnSpPr>
            <p:nvPr/>
          </p:nvCxnSpPr>
          <p:spPr>
            <a:xfrm>
              <a:off x="4048662" y="2823599"/>
              <a:ext cx="0" cy="1120982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3F9D5BB-097E-4E67-B485-1656091E4699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36" y="2818435"/>
              <a:ext cx="0" cy="2739085"/>
            </a:xfrm>
            <a:prstGeom prst="straightConnector1">
              <a:avLst/>
            </a:prstGeom>
            <a:solidFill>
              <a:srgbClr val="00B0F0"/>
            </a:solidFill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8A2A9E9-1E12-4E2B-8051-298CB87AC8E6}"/>
                </a:ext>
              </a:extLst>
            </p:cNvPr>
            <p:cNvSpPr/>
            <p:nvPr/>
          </p:nvSpPr>
          <p:spPr>
            <a:xfrm>
              <a:off x="1639736" y="5533546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AB6962A-7077-49EF-8387-015E2039482F}"/>
                </a:ext>
              </a:extLst>
            </p:cNvPr>
            <p:cNvSpPr/>
            <p:nvPr/>
          </p:nvSpPr>
          <p:spPr>
            <a:xfrm>
              <a:off x="3285004" y="3924435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88D1B14-E913-4399-9F6B-3B236067D3A0}"/>
                </a:ext>
              </a:extLst>
            </p:cNvPr>
            <p:cNvSpPr/>
            <p:nvPr/>
          </p:nvSpPr>
          <p:spPr>
            <a:xfrm>
              <a:off x="4907869" y="4728728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391607F-73A1-45EF-8EC6-7E4BE0C9B56B}"/>
                </a:ext>
              </a:extLst>
            </p:cNvPr>
            <p:cNvSpPr/>
            <p:nvPr/>
          </p:nvSpPr>
          <p:spPr>
            <a:xfrm>
              <a:off x="6570864" y="5557520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56F40B-1A69-4A16-9637-03E7012AD1EF}"/>
                </a:ext>
              </a:extLst>
            </p:cNvPr>
            <p:cNvSpPr/>
            <p:nvPr/>
          </p:nvSpPr>
          <p:spPr>
            <a:xfrm>
              <a:off x="8232085" y="3890839"/>
              <a:ext cx="1520889" cy="644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NULL</a:t>
              </a:r>
              <a:endParaRPr lang="ko-KR" altLang="en-US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map 3 </a:t>
            </a:r>
            <a:r>
              <a:rPr lang="ko-KR" altLang="en-US" dirty="0">
                <a:solidFill>
                  <a:schemeClr val="tx1"/>
                </a:solidFill>
              </a:rPr>
              <a:t>자료구조</a:t>
            </a:r>
            <a:endParaRPr lang="ko-KR" altLang="en-US" b="1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32173" y="1824194"/>
            <a:ext cx="236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검색 알고리즘</a:t>
            </a:r>
            <a:endParaRPr lang="en-US" altLang="ko-KR" sz="28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분산이용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36057" y="2900639"/>
          <a:ext cx="8128000" cy="6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894114" y="3666653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13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94113" y="4462861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90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12774" y="5264387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92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14531" y="3662637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44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87820" y="3662636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9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90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87820" y="4452623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14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11691" y="3684409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8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99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22723" y="4505496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14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48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024" y="5304810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88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23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453110" y="3662637"/>
            <a:ext cx="152088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 2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3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780" y="3001329"/>
            <a:ext cx="9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map 3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flipH="1">
            <a:off x="2519265" y="2397967"/>
            <a:ext cx="7128588" cy="363894"/>
          </a:xfrm>
          <a:prstGeom prst="rightArrow">
            <a:avLst/>
          </a:prstGeom>
          <a:solidFill>
            <a:srgbClr val="4285F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DFD237-F8DD-4677-93C2-5C10031DAD01}"/>
              </a:ext>
            </a:extLst>
          </p:cNvPr>
          <p:cNvSpPr txBox="1"/>
          <p:nvPr/>
        </p:nvSpPr>
        <p:spPr>
          <a:xfrm>
            <a:off x="752421" y="3582166"/>
            <a:ext cx="989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구조체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err="1">
                <a:latin typeface="-윤고딕320" panose="02030504000101010101" pitchFamily="18" charset="-127"/>
                <a:ea typeface="-윤고딕320" panose="02030504000101010101" pitchFamily="18" charset="-127"/>
              </a:rPr>
              <a:t>링크드리스트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F3E68-1324-4CC7-B3A6-23A3958E3B8A}"/>
              </a:ext>
            </a:extLst>
          </p:cNvPr>
          <p:cNvSpPr txBox="1"/>
          <p:nvPr/>
        </p:nvSpPr>
        <p:spPr>
          <a:xfrm>
            <a:off x="10059867" y="3001329"/>
            <a:ext cx="15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int: 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2D2710-631D-4229-A08D-9482FFFEBAFA}"/>
              </a:ext>
            </a:extLst>
          </p:cNvPr>
          <p:cNvSpPr txBox="1"/>
          <p:nvPr/>
        </p:nvSpPr>
        <p:spPr>
          <a:xfrm>
            <a:off x="97076" y="1200250"/>
            <a:ext cx="683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관련 함수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en-US" altLang="ko-KR" err="1">
                <a:latin typeface="-윤고딕320" panose="02030504000101010101" pitchFamily="18" charset="-127"/>
                <a:ea typeface="-윤고딕320" panose="02030504000101010101" pitchFamily="18" charset="-127"/>
              </a:rPr>
              <a:t>insert_scoring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(): map3,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구조체에 삽입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dd</a:t>
            </a:r>
            <a:r>
              <a:rPr lang="en-US" altLang="ko-KR" err="1">
                <a:latin typeface="-윤고딕320" panose="02030504000101010101" pitchFamily="18" charset="-127"/>
                <a:ea typeface="-윤고딕320" panose="02030504000101010101" pitchFamily="18" charset="-127"/>
              </a:rPr>
              <a:t>_engine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(): searching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최종 결과 출력 함수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44BE56-9949-4538-AD39-937DE57649BF}"/>
              </a:ext>
            </a:extLst>
          </p:cNvPr>
          <p:cNvSpPr txBox="1"/>
          <p:nvPr/>
        </p:nvSpPr>
        <p:spPr>
          <a:xfrm>
            <a:off x="10059867" y="3662636"/>
            <a:ext cx="282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int</a:t>
            </a: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var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분산</a:t>
            </a:r>
          </a:p>
        </p:txBody>
      </p:sp>
    </p:spTree>
    <p:extLst>
      <p:ext uri="{BB962C8B-B14F-4D97-AF65-F5344CB8AC3E}">
        <p14:creationId xmlns:p14="http://schemas.microsoft.com/office/powerpoint/2010/main" val="10493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각 단계별 소요시간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CA968E-A1B9-4C81-94A0-6BBAFDD5B0FD}"/>
              </a:ext>
            </a:extLst>
          </p:cNvPr>
          <p:cNvGrpSpPr/>
          <p:nvPr/>
        </p:nvGrpSpPr>
        <p:grpSpPr>
          <a:xfrm>
            <a:off x="378456" y="1380314"/>
            <a:ext cx="2462608" cy="4958923"/>
            <a:chOff x="441955" y="857677"/>
            <a:chExt cx="2906613" cy="5853011"/>
          </a:xfrm>
        </p:grpSpPr>
        <p:sp>
          <p:nvSpPr>
            <p:cNvPr id="14" name="순서도: 수행의 시작/종료 13">
              <a:extLst>
                <a:ext uri="{FF2B5EF4-FFF2-40B4-BE49-F238E27FC236}">
                  <a16:creationId xmlns:a16="http://schemas.microsoft.com/office/drawing/2014/main" id="{C46E05E4-30D2-48BB-9100-67DB7380980A}"/>
                </a:ext>
              </a:extLst>
            </p:cNvPr>
            <p:cNvSpPr/>
            <p:nvPr/>
          </p:nvSpPr>
          <p:spPr>
            <a:xfrm>
              <a:off x="454656" y="857677"/>
              <a:ext cx="2893912" cy="864447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Textinput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</a:t>
              </a:r>
            </a:p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Document.txt</a:t>
              </a:r>
              <a:r>
                <a: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rPr>
                <a:t> 입력</a:t>
              </a:r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9DEF8C73-B63E-4367-80CF-C7AFD4671CCF}"/>
                </a:ext>
              </a:extLst>
            </p:cNvPr>
            <p:cNvSpPr/>
            <p:nvPr/>
          </p:nvSpPr>
          <p:spPr>
            <a:xfrm>
              <a:off x="453873" y="1993058"/>
              <a:ext cx="2893912" cy="72813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StringEngine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</a:t>
              </a:r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ABF8B30B-FF47-4915-AF0D-804FF4CE080C}"/>
                </a:ext>
              </a:extLst>
            </p:cNvPr>
            <p:cNvSpPr/>
            <p:nvPr/>
          </p:nvSpPr>
          <p:spPr>
            <a:xfrm>
              <a:off x="453873" y="2940478"/>
              <a:ext cx="2893912" cy="728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SearchEngine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();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C1D1BDA7-E4B7-45E3-944D-189BFD7CB3D0}"/>
                </a:ext>
              </a:extLst>
            </p:cNvPr>
            <p:cNvSpPr/>
            <p:nvPr/>
          </p:nvSpPr>
          <p:spPr>
            <a:xfrm>
              <a:off x="453873" y="3913299"/>
              <a:ext cx="2893912" cy="728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semi_scoring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();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803455BA-9955-40AE-AED0-B7B5A490DACB}"/>
                </a:ext>
              </a:extLst>
            </p:cNvPr>
            <p:cNvSpPr/>
            <p:nvPr/>
          </p:nvSpPr>
          <p:spPr>
            <a:xfrm>
              <a:off x="441955" y="4860720"/>
              <a:ext cx="2893912" cy="728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dd_engine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();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" name="순서도: 수행의 시작/종료 18">
              <a:extLst>
                <a:ext uri="{FF2B5EF4-FFF2-40B4-BE49-F238E27FC236}">
                  <a16:creationId xmlns:a16="http://schemas.microsoft.com/office/drawing/2014/main" id="{23BBB9A1-560E-43F8-9522-4AB464730133}"/>
                </a:ext>
              </a:extLst>
            </p:cNvPr>
            <p:cNvSpPr/>
            <p:nvPr/>
          </p:nvSpPr>
          <p:spPr>
            <a:xfrm>
              <a:off x="441955" y="5846241"/>
              <a:ext cx="2893912" cy="864447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Textprint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</a:t>
              </a:r>
            </a:p>
            <a:p>
              <a:pPr algn="ctr"/>
              <a:r>
                <a: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rPr>
                <a:t>검색결과 출력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9AEBC33-B6BE-406F-9D53-62FDECE5B6CF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1900829" y="1722124"/>
              <a:ext cx="783" cy="270934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2664C1E-F2D9-4186-95FE-0B68139978E1}"/>
                </a:ext>
              </a:extLst>
            </p:cNvPr>
            <p:cNvCxnSpPr/>
            <p:nvPr/>
          </p:nvCxnSpPr>
          <p:spPr>
            <a:xfrm flipH="1">
              <a:off x="1888128" y="2669544"/>
              <a:ext cx="783" cy="270934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04EA92A-A3D5-4C95-82C4-AA27C743EDE2}"/>
                </a:ext>
              </a:extLst>
            </p:cNvPr>
            <p:cNvCxnSpPr/>
            <p:nvPr/>
          </p:nvCxnSpPr>
          <p:spPr>
            <a:xfrm flipH="1">
              <a:off x="1887345" y="3655071"/>
              <a:ext cx="783" cy="270934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89070A6-2722-4EB9-AE9C-DF89E75D75C6}"/>
                </a:ext>
              </a:extLst>
            </p:cNvPr>
            <p:cNvCxnSpPr/>
            <p:nvPr/>
          </p:nvCxnSpPr>
          <p:spPr>
            <a:xfrm flipH="1">
              <a:off x="1869691" y="4610953"/>
              <a:ext cx="783" cy="270934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35AA390-A6B1-4B88-A7DD-86A57A407A8F}"/>
                </a:ext>
              </a:extLst>
            </p:cNvPr>
            <p:cNvCxnSpPr/>
            <p:nvPr/>
          </p:nvCxnSpPr>
          <p:spPr>
            <a:xfrm flipH="1">
              <a:off x="1868908" y="5576155"/>
              <a:ext cx="783" cy="270934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0F93A3-290E-4BAA-978E-349846F8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92804"/>
              </p:ext>
            </p:extLst>
          </p:nvPr>
        </p:nvGraphicFramePr>
        <p:xfrm>
          <a:off x="3090094" y="1456938"/>
          <a:ext cx="8898569" cy="4755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1615">
                  <a:extLst>
                    <a:ext uri="{9D8B030D-6E8A-4147-A177-3AD203B41FA5}">
                      <a16:colId xmlns:a16="http://schemas.microsoft.com/office/drawing/2014/main" val="1337016908"/>
                    </a:ext>
                  </a:extLst>
                </a:gridCol>
                <a:gridCol w="1118586">
                  <a:extLst>
                    <a:ext uri="{9D8B030D-6E8A-4147-A177-3AD203B41FA5}">
                      <a16:colId xmlns:a16="http://schemas.microsoft.com/office/drawing/2014/main" val="1815740420"/>
                    </a:ext>
                  </a:extLst>
                </a:gridCol>
                <a:gridCol w="883134">
                  <a:extLst>
                    <a:ext uri="{9D8B030D-6E8A-4147-A177-3AD203B41FA5}">
                      <a16:colId xmlns:a16="http://schemas.microsoft.com/office/drawing/2014/main" val="3083721003"/>
                    </a:ext>
                  </a:extLst>
                </a:gridCol>
                <a:gridCol w="1032426">
                  <a:extLst>
                    <a:ext uri="{9D8B030D-6E8A-4147-A177-3AD203B41FA5}">
                      <a16:colId xmlns:a16="http://schemas.microsoft.com/office/drawing/2014/main" val="2403457393"/>
                    </a:ext>
                  </a:extLst>
                </a:gridCol>
                <a:gridCol w="1095380">
                  <a:extLst>
                    <a:ext uri="{9D8B030D-6E8A-4147-A177-3AD203B41FA5}">
                      <a16:colId xmlns:a16="http://schemas.microsoft.com/office/drawing/2014/main" val="3379526258"/>
                    </a:ext>
                  </a:extLst>
                </a:gridCol>
                <a:gridCol w="1095380">
                  <a:extLst>
                    <a:ext uri="{9D8B030D-6E8A-4147-A177-3AD203B41FA5}">
                      <a16:colId xmlns:a16="http://schemas.microsoft.com/office/drawing/2014/main" val="4086318506"/>
                    </a:ext>
                  </a:extLst>
                </a:gridCol>
                <a:gridCol w="1082048">
                  <a:extLst>
                    <a:ext uri="{9D8B030D-6E8A-4147-A177-3AD203B41FA5}">
                      <a16:colId xmlns:a16="http://schemas.microsoft.com/office/drawing/2014/main" val="611499870"/>
                    </a:ext>
                  </a:extLst>
                </a:gridCol>
              </a:tblGrid>
              <a:tr h="69943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                  </a:t>
                      </a: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검색 단어</a:t>
                      </a:r>
                      <a:endParaRPr 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걷다</a:t>
                      </a:r>
                      <a:r>
                        <a:rPr lang="en-US" sz="1800" kern="100">
                          <a:effectLst/>
                          <a:latin typeface="-윤고딕320" panose="02030504000101010101" pitchFamily="18" charset="-127"/>
                        </a:rPr>
                        <a:t>03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설악산</a:t>
                      </a:r>
                      <a:endParaRPr 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걷다</a:t>
                      </a:r>
                      <a:r>
                        <a:rPr lang="en-US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03</a:t>
                      </a:r>
                      <a:endParaRPr lang="ko-KR" alt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설악산</a:t>
                      </a:r>
                      <a:endParaRPr 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걷다</a:t>
                      </a:r>
                      <a:r>
                        <a:rPr lang="en-US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03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설악산 </a:t>
                      </a:r>
                      <a:endParaRPr lang="ko-KR" alt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걷다</a:t>
                      </a:r>
                      <a:r>
                        <a:rPr lang="en-US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03</a:t>
                      </a:r>
                      <a:endParaRPr lang="ko-KR" alt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설악산 </a:t>
                      </a:r>
                      <a:endParaRPr 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4389823"/>
                  </a:ext>
                </a:extLst>
              </a:tr>
              <a:tr h="69943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-윤고딕320" panose="02030504000101010101" pitchFamily="18" charset="-127"/>
                        </a:rPr>
                        <a:t>line </a:t>
                      </a: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출력 여부</a:t>
                      </a:r>
                      <a:endParaRPr 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-윤고딕320" panose="02030504000101010101" pitchFamily="18" charset="-127"/>
                        </a:rPr>
                        <a:t>O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-윤고딕320" panose="02030504000101010101" pitchFamily="18" charset="-127"/>
                        </a:rPr>
                        <a:t>X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1829877"/>
                  </a:ext>
                </a:extLst>
              </a:tr>
              <a:tr h="69943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-윤고딕320" panose="02030504000101010101" pitchFamily="18" charset="-127"/>
                        </a:rPr>
                        <a:t>(1) map 1 </a:t>
                      </a:r>
                      <a:r>
                        <a:rPr lang="ko-KR" sz="1800" kern="100"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구성시간</a:t>
                      </a:r>
                      <a:endParaRPr 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36.617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36.329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36.433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36.953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36.373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36.626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1863312"/>
                  </a:ext>
                </a:extLst>
              </a:tr>
              <a:tr h="738534">
                <a:tc>
                  <a:txBody>
                    <a:bodyPr/>
                    <a:lstStyle/>
                    <a:p>
                      <a:r>
                        <a:rPr lang="en-US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(2) </a:t>
                      </a: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검색 </a:t>
                      </a:r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문자열 처리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0.000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0.000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0.000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0.000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0.000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780360"/>
                  </a:ext>
                </a:extLst>
              </a:tr>
              <a:tr h="85526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-윤고딕320" panose="02030504000101010101" pitchFamily="18" charset="-127"/>
                        </a:rPr>
                        <a:t>(3) </a:t>
                      </a:r>
                      <a:r>
                        <a:rPr lang="ko-KR" altLang="en-US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단어 존재 여부 따져</a:t>
                      </a:r>
                      <a:r>
                        <a:rPr lang="en-US" sz="1800" kern="100">
                          <a:effectLst/>
                          <a:latin typeface="-윤고딕320" panose="02030504000101010101" pitchFamily="18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-윤고딕320" panose="02030504000101010101" pitchFamily="18" charset="-127"/>
                        </a:rPr>
                        <a:t>  map2~map3 </a:t>
                      </a: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구성시간</a:t>
                      </a:r>
                      <a:endParaRPr 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0.007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0.004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0.007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0.003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027502"/>
                  </a:ext>
                </a:extLst>
              </a:tr>
              <a:tr h="106377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(4) </a:t>
                      </a: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결과 출력 시간</a:t>
                      </a:r>
                      <a:endParaRPr lang="en-US" alt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-윤고딕310" panose="02030504000101010101" pitchFamily="18" charset="-127"/>
                        </a:rPr>
                        <a:t>(15</a:t>
                      </a: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 </a:t>
                      </a:r>
                      <a:r>
                        <a:rPr lang="en-US" sz="1800" kern="100">
                          <a:effectLst/>
                          <a:latin typeface="-윤고딕320" panose="02030504000101010101" pitchFamily="18" charset="-127"/>
                        </a:rPr>
                        <a:t>DOC </a:t>
                      </a:r>
                      <a:r>
                        <a:rPr lang="ko-KR" sz="1800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출력 </a:t>
                      </a:r>
                      <a:r>
                        <a:rPr lang="ko-KR" sz="1800" kern="100">
                          <a:effectLst/>
                        </a:rPr>
                        <a:t>기준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ko-KR" sz="1800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18.233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2.393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1.322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0.021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0.021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0.023</a:t>
                      </a:r>
                      <a:endParaRPr lang="ko-KR" sz="1800" b="1" kern="10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0759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63E70EA-35A6-4F8B-9302-5D5F5E36046B}"/>
              </a:ext>
            </a:extLst>
          </p:cNvPr>
          <p:cNvSpPr/>
          <p:nvPr/>
        </p:nvSpPr>
        <p:spPr>
          <a:xfrm>
            <a:off x="10541472" y="6212819"/>
            <a:ext cx="144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1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ko-KR" kern="100">
                <a:latin typeface="-윤고딕320" panose="02030504000101010101" pitchFamily="18" charset="-127"/>
                <a:ea typeface="-윤고딕320" panose="02030504000101010101" pitchFamily="18" charset="-127"/>
              </a:rPr>
              <a:t>초단위</a:t>
            </a:r>
            <a:r>
              <a:rPr lang="en-US" altLang="ko-KR" kern="100">
                <a:latin typeface="-윤고딕320" panose="02030504000101010101" pitchFamily="18" charset="-127"/>
                <a:ea typeface="-윤고딕320" panose="02030504000101010101" pitchFamily="18" charset="-127"/>
              </a:rPr>
              <a:t>(sec))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23D20F-12D3-4B5A-A9A4-D1CC4E16D32D}"/>
              </a:ext>
            </a:extLst>
          </p:cNvPr>
          <p:cNvSpPr/>
          <p:nvPr/>
        </p:nvSpPr>
        <p:spPr>
          <a:xfrm>
            <a:off x="814121" y="1456938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E99A194-0C9C-4D63-A8CE-F57B92B67B70}"/>
              </a:ext>
            </a:extLst>
          </p:cNvPr>
          <p:cNvSpPr/>
          <p:nvPr/>
        </p:nvSpPr>
        <p:spPr>
          <a:xfrm>
            <a:off x="609056" y="2510806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07B4D7-896D-439C-9CF8-DBB1514C32BF}"/>
              </a:ext>
            </a:extLst>
          </p:cNvPr>
          <p:cNvSpPr/>
          <p:nvPr/>
        </p:nvSpPr>
        <p:spPr>
          <a:xfrm>
            <a:off x="566205" y="4940412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EB129D43-2235-47A3-A7BD-43C13A2F9921}"/>
              </a:ext>
            </a:extLst>
          </p:cNvPr>
          <p:cNvSpPr/>
          <p:nvPr/>
        </p:nvSpPr>
        <p:spPr>
          <a:xfrm>
            <a:off x="468016" y="3429000"/>
            <a:ext cx="275081" cy="903303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A3E18A-88D5-43D3-BD10-3E2FDA0CCE29}"/>
              </a:ext>
            </a:extLst>
          </p:cNvPr>
          <p:cNvSpPr/>
          <p:nvPr/>
        </p:nvSpPr>
        <p:spPr>
          <a:xfrm>
            <a:off x="334851" y="3737514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78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286377-FBB4-4458-8C1F-1024F9F20A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526"/>
          <a:stretch/>
        </p:blipFill>
        <p:spPr>
          <a:xfrm>
            <a:off x="5540883" y="1243877"/>
            <a:ext cx="6303111" cy="24855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0544A1-2834-48A8-BE53-33546FF57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004" y="1380314"/>
            <a:ext cx="4794593" cy="4328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D38EE2-BE16-42EB-96EF-576F355F05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1979"/>
          <a:stretch/>
        </p:blipFill>
        <p:spPr>
          <a:xfrm>
            <a:off x="5540884" y="3865880"/>
            <a:ext cx="6303111" cy="27323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44FC176-B01F-4B29-BCD9-CDA4EBE23503}"/>
              </a:ext>
            </a:extLst>
          </p:cNvPr>
          <p:cNvSpPr/>
          <p:nvPr/>
        </p:nvSpPr>
        <p:spPr>
          <a:xfrm>
            <a:off x="2570505" y="2301994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햄버거 단어 하나 검색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CAC746-B9F2-49B9-ABDC-69A0C6B610C8}"/>
              </a:ext>
            </a:extLst>
          </p:cNvPr>
          <p:cNvSpPr/>
          <p:nvPr/>
        </p:nvSpPr>
        <p:spPr>
          <a:xfrm>
            <a:off x="8211372" y="1814314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걷다</a:t>
            </a:r>
            <a:r>
              <a:rPr lang="en-US" altLang="ko-KR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 </a:t>
            </a:r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설악산 검색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FF307-AF37-4D15-A27B-5CC4AD7A0F94}"/>
              </a:ext>
            </a:extLst>
          </p:cNvPr>
          <p:cNvSpPr/>
          <p:nvPr/>
        </p:nvSpPr>
        <p:spPr>
          <a:xfrm>
            <a:off x="8394252" y="4580374"/>
            <a:ext cx="2085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설악산 걷다</a:t>
            </a:r>
            <a:r>
              <a:rPr lang="en-US" altLang="ko-KR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 </a:t>
            </a:r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검색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순서도 고려함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94C660-6201-4F3C-95CB-7633DF6BE183}"/>
              </a:ext>
            </a:extLst>
          </p:cNvPr>
          <p:cNvSpPr/>
          <p:nvPr/>
        </p:nvSpPr>
        <p:spPr>
          <a:xfrm>
            <a:off x="2497384" y="2066945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A04E7-8FDC-41D2-AD1C-7BDAF0A1D3C4}"/>
              </a:ext>
            </a:extLst>
          </p:cNvPr>
          <p:cNvSpPr/>
          <p:nvPr/>
        </p:nvSpPr>
        <p:spPr>
          <a:xfrm>
            <a:off x="8087414" y="1714844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E89030-46D4-40E3-A739-125C021247E2}"/>
              </a:ext>
            </a:extLst>
          </p:cNvPr>
          <p:cNvSpPr/>
          <p:nvPr/>
        </p:nvSpPr>
        <p:spPr>
          <a:xfrm>
            <a:off x="8211372" y="4473284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47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추가적으로</a:t>
            </a:r>
            <a:r>
              <a:rPr lang="ko-KR" altLang="en-US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보충한 것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1CEC49-220C-42BF-B5CA-9C710C6B0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78" y="1194475"/>
            <a:ext cx="5581022" cy="2611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956833-F2AA-4FE5-8760-499D13D216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898"/>
          <a:stretch/>
        </p:blipFill>
        <p:spPr>
          <a:xfrm>
            <a:off x="514978" y="3998996"/>
            <a:ext cx="5581022" cy="2351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B29A4-4641-4042-B3AF-5ADF931722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482" b="5432"/>
          <a:stretch/>
        </p:blipFill>
        <p:spPr>
          <a:xfrm>
            <a:off x="6302689" y="1182109"/>
            <a:ext cx="5581022" cy="5155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BCB0FA-3748-44E5-BDB7-C6EFCF207BEF}"/>
              </a:ext>
            </a:extLst>
          </p:cNvPr>
          <p:cNvSpPr/>
          <p:nvPr/>
        </p:nvSpPr>
        <p:spPr>
          <a:xfrm>
            <a:off x="3200425" y="1763514"/>
            <a:ext cx="2509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단어 </a:t>
            </a:r>
            <a:r>
              <a:rPr lang="en-US" altLang="ko-KR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15</a:t>
            </a:r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개씩만 출력하고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더 검색할지 결정하기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708DF1-B394-4AA8-8928-F5E616C43343}"/>
              </a:ext>
            </a:extLst>
          </p:cNvPr>
          <p:cNvSpPr/>
          <p:nvPr/>
        </p:nvSpPr>
        <p:spPr>
          <a:xfrm>
            <a:off x="3054855" y="4872672"/>
            <a:ext cx="2800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없는 단어와 있는 단어를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함께 검색할 경우 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없는 단어와 유사한 단어를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있는 단어의 </a:t>
            </a:r>
            <a:r>
              <a:rPr lang="en-US" altLang="ko-KR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doc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에서 검색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(no!)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40B8DF-C3F2-4464-9108-EEC85983129F}"/>
              </a:ext>
            </a:extLst>
          </p:cNvPr>
          <p:cNvSpPr/>
          <p:nvPr/>
        </p:nvSpPr>
        <p:spPr>
          <a:xfrm>
            <a:off x="9093200" y="2798667"/>
            <a:ext cx="27526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없는 단어와 있는 단어를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함께 검색할 경우 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없는 단어와 유사한 단어를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있는 단어의 </a:t>
            </a:r>
            <a:r>
              <a:rPr lang="en-US" altLang="ko-KR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doc</a:t>
            </a:r>
            <a:r>
              <a:rPr lang="ko-KR" altLang="en-US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에서 검색</a:t>
            </a:r>
            <a:endParaRPr lang="en-US" altLang="ko-KR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(yes!)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6EC71E-FC77-4D8F-B996-0CEBE5B7C4FC}"/>
              </a:ext>
            </a:extLst>
          </p:cNvPr>
          <p:cNvSpPr/>
          <p:nvPr/>
        </p:nvSpPr>
        <p:spPr>
          <a:xfrm>
            <a:off x="3076467" y="1580092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F8A9D9-2579-4732-822E-D5015971BFB0}"/>
              </a:ext>
            </a:extLst>
          </p:cNvPr>
          <p:cNvSpPr/>
          <p:nvPr/>
        </p:nvSpPr>
        <p:spPr>
          <a:xfrm>
            <a:off x="5461529" y="4680128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86FD8A5-4754-44C7-A622-DEBA7FAB38EF}"/>
              </a:ext>
            </a:extLst>
          </p:cNvPr>
          <p:cNvSpPr/>
          <p:nvPr/>
        </p:nvSpPr>
        <p:spPr>
          <a:xfrm>
            <a:off x="11429106" y="2518857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59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추가적으로 더 하면 좋을 것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DBC356-22FE-453E-9CDD-5E165485815F}"/>
              </a:ext>
            </a:extLst>
          </p:cNvPr>
          <p:cNvSpPr txBox="1"/>
          <p:nvPr/>
        </p:nvSpPr>
        <p:spPr>
          <a:xfrm>
            <a:off x="1040081" y="149018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-윤고딕320" panose="02030504000101010101" pitchFamily="18" charset="-127"/>
                <a:ea typeface="-윤고딕320" panose="02030504000101010101" pitchFamily="18" charset="-127"/>
              </a:rPr>
              <a:t>UI</a:t>
            </a:r>
            <a:endParaRPr lang="ko-KR" altLang="en-US" sz="36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95364D-78A9-46EF-83DA-642377B96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280" y="3452037"/>
            <a:ext cx="2769823" cy="17311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67001A-4FB6-4AD3-8CC0-C64E68002A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626"/>
          <a:stretch/>
        </p:blipFill>
        <p:spPr>
          <a:xfrm>
            <a:off x="789950" y="3426372"/>
            <a:ext cx="1771440" cy="173113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E31CC3EF-0B89-4752-B817-4726C589B7A1}"/>
              </a:ext>
            </a:extLst>
          </p:cNvPr>
          <p:cNvSpPr/>
          <p:nvPr/>
        </p:nvSpPr>
        <p:spPr>
          <a:xfrm>
            <a:off x="789950" y="1673450"/>
            <a:ext cx="247916" cy="2798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F565A-9446-4C56-9498-C821EA842892}"/>
              </a:ext>
            </a:extLst>
          </p:cNvPr>
          <p:cNvSpPr txBox="1"/>
          <p:nvPr/>
        </p:nvSpPr>
        <p:spPr>
          <a:xfrm>
            <a:off x="29217" y="2269206"/>
            <a:ext cx="362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C++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원래 하려고 했던 것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네이버나 구글 이미지를 띄우고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 위에 글자를 출력하기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5872E-F60B-4621-81F1-1D01DF283587}"/>
              </a:ext>
            </a:extLst>
          </p:cNvPr>
          <p:cNvSpPr txBox="1"/>
          <p:nvPr/>
        </p:nvSpPr>
        <p:spPr>
          <a:xfrm>
            <a:off x="3842395" y="2621133"/>
            <a:ext cx="362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C++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 Python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로해서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web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프레임워크 사용하기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  <a:sym typeface="Wingdings" panose="05000000000000000000" pitchFamily="2" charset="2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18250E-E9C4-4D6C-BCD4-484D8544E782}"/>
              </a:ext>
            </a:extLst>
          </p:cNvPr>
          <p:cNvGrpSpPr/>
          <p:nvPr/>
        </p:nvGrpSpPr>
        <p:grpSpPr>
          <a:xfrm>
            <a:off x="7324397" y="1585951"/>
            <a:ext cx="3549166" cy="646331"/>
            <a:chOff x="8490433" y="1536355"/>
            <a:chExt cx="3549166" cy="64633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7B9EE2F-9EDB-4BEA-B1B3-60A88DA70150}"/>
                </a:ext>
              </a:extLst>
            </p:cNvPr>
            <p:cNvSpPr/>
            <p:nvPr/>
          </p:nvSpPr>
          <p:spPr>
            <a:xfrm>
              <a:off x="8490433" y="1723247"/>
              <a:ext cx="247916" cy="2798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C2EF33-8AAC-4CBE-BB2D-A77FC63196AA}"/>
                </a:ext>
              </a:extLst>
            </p:cNvPr>
            <p:cNvSpPr txBox="1"/>
            <p:nvPr/>
          </p:nvSpPr>
          <p:spPr>
            <a:xfrm>
              <a:off x="8863368" y="1536355"/>
              <a:ext cx="3176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시간 단축 방법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782043-BC31-4B06-A526-367E7DAE6EB6}"/>
              </a:ext>
            </a:extLst>
          </p:cNvPr>
          <p:cNvSpPr txBox="1"/>
          <p:nvPr/>
        </p:nvSpPr>
        <p:spPr>
          <a:xfrm>
            <a:off x="6569056" y="2401286"/>
            <a:ext cx="5274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line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print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할때 오래걸림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메모리를 적게 사용하는 대신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시간을 소요함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python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 자체적으로 메모리를 잡아주나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c++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동적할당도 결국은 직접 잡아줘야함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동적할당은 데이터영역에 선언된 배열 변수보다 느림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이에 절충안으로 메모리를 적게 사용하며 시간을 적게 소요하는 방법 더 고려</a:t>
            </a:r>
          </a:p>
        </p:txBody>
      </p:sp>
    </p:spTree>
    <p:extLst>
      <p:ext uri="{BB962C8B-B14F-4D97-AF65-F5344CB8AC3E}">
        <p14:creationId xmlns:p14="http://schemas.microsoft.com/office/powerpoint/2010/main" val="6564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99281" y="1774487"/>
            <a:ext cx="40991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1. 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검색 알고리즘 </a:t>
            </a:r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자료구조</a:t>
            </a:r>
            <a:endParaRPr lang="en-US" altLang="ko-KR" sz="2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3600" b="1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trial</a:t>
            </a:r>
          </a:p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2. 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검색 알고리즘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  choice</a:t>
            </a:r>
          </a:p>
          <a:p>
            <a:endParaRPr lang="en-US" altLang="ko-KR" sz="8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3. 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순서도</a:t>
            </a:r>
            <a:endParaRPr lang="en-US" altLang="ko-KR" sz="2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4. 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전체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함수 구성</a:t>
            </a:r>
            <a:endParaRPr lang="en-US" altLang="ko-KR" sz="2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7200" indent="-457200">
              <a:buAutoNum type="arabicPeriod" startAt="3"/>
            </a:pPr>
            <a:endParaRPr lang="en-US" altLang="ko-KR" sz="2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5. 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파일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입출력</a:t>
            </a:r>
            <a:endParaRPr lang="en-US" altLang="ko-KR" sz="2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7200" indent="-457200">
              <a:buAutoNum type="arabicPeriod" startAt="3"/>
            </a:pPr>
            <a:endParaRPr lang="en-US" altLang="ko-KR" sz="2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9496" y="40688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E6739C-0846-45E7-A61F-FE32EDFD2ADD}"/>
              </a:ext>
            </a:extLst>
          </p:cNvPr>
          <p:cNvSpPr/>
          <p:nvPr/>
        </p:nvSpPr>
        <p:spPr>
          <a:xfrm>
            <a:off x="8072681" y="-2139265"/>
            <a:ext cx="6055360" cy="1787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39337-3280-441E-AE67-04C2E6B2680B}"/>
              </a:ext>
            </a:extLst>
          </p:cNvPr>
          <p:cNvSpPr txBox="1"/>
          <p:nvPr/>
        </p:nvSpPr>
        <p:spPr>
          <a:xfrm>
            <a:off x="8490433" y="-211296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알고리즘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98356-C84D-486F-831C-972431E7AA39}"/>
              </a:ext>
            </a:extLst>
          </p:cNvPr>
          <p:cNvSpPr txBox="1"/>
          <p:nvPr/>
        </p:nvSpPr>
        <p:spPr>
          <a:xfrm>
            <a:off x="8498252" y="-172674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엔진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FF006-3F9C-46F2-851C-2B3D7106B8FD}"/>
              </a:ext>
            </a:extLst>
          </p:cNvPr>
          <p:cNvSpPr txBox="1"/>
          <p:nvPr/>
        </p:nvSpPr>
        <p:spPr>
          <a:xfrm>
            <a:off x="8498252" y="-131356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자료구조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C12C4D-429F-4012-BF7D-DABBEF0575C3}"/>
              </a:ext>
            </a:extLst>
          </p:cNvPr>
          <p:cNvSpPr txBox="1"/>
          <p:nvPr/>
        </p:nvSpPr>
        <p:spPr>
          <a:xfrm>
            <a:off x="8498252" y="-89663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검색기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B76094-7B8B-48FD-A8BB-8896FB3F56F3}"/>
              </a:ext>
            </a:extLst>
          </p:cNvPr>
          <p:cNvSpPr/>
          <p:nvPr/>
        </p:nvSpPr>
        <p:spPr>
          <a:xfrm>
            <a:off x="6408119" y="2075933"/>
            <a:ext cx="53642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6. 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사용한 자료 구조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 choice</a:t>
            </a:r>
          </a:p>
          <a:p>
            <a:r>
              <a:rPr lang="en-US" altLang="ko-KR" sz="3600" b="1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map1 /  map2 /  map3</a:t>
            </a:r>
          </a:p>
          <a:p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7. 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각 단계별 소요 시간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7200" indent="-457200">
              <a:buAutoNum type="arabicPeriod" startAt="6"/>
            </a:pP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8.  Result</a:t>
            </a:r>
          </a:p>
          <a:p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9. 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추가적으로 보충한 것</a:t>
            </a:r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해야할 것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0A2503F-0DCB-404E-BDB0-AC4723E32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545" y="796094"/>
            <a:ext cx="1956786" cy="195678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056C04-AB81-4B58-AAF0-0FADD9D85184}"/>
              </a:ext>
            </a:extLst>
          </p:cNvPr>
          <p:cNvCxnSpPr>
            <a:cxnSpLocks/>
          </p:cNvCxnSpPr>
          <p:nvPr/>
        </p:nvCxnSpPr>
        <p:spPr>
          <a:xfrm>
            <a:off x="5462753" y="1207363"/>
            <a:ext cx="0" cy="5450889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9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9495" y="406887"/>
            <a:ext cx="555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 알고리즘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trial (worst case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를 생각해봅시다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E6739C-0846-45E7-A61F-FE32EDFD2ADD}"/>
              </a:ext>
            </a:extLst>
          </p:cNvPr>
          <p:cNvSpPr/>
          <p:nvPr/>
        </p:nvSpPr>
        <p:spPr>
          <a:xfrm>
            <a:off x="8072681" y="-2139265"/>
            <a:ext cx="6055360" cy="1787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39337-3280-441E-AE67-04C2E6B2680B}"/>
              </a:ext>
            </a:extLst>
          </p:cNvPr>
          <p:cNvSpPr txBox="1"/>
          <p:nvPr/>
        </p:nvSpPr>
        <p:spPr>
          <a:xfrm>
            <a:off x="8490433" y="-211296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알고리즘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98356-C84D-486F-831C-972431E7AA39}"/>
              </a:ext>
            </a:extLst>
          </p:cNvPr>
          <p:cNvSpPr txBox="1"/>
          <p:nvPr/>
        </p:nvSpPr>
        <p:spPr>
          <a:xfrm>
            <a:off x="8498252" y="-172674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엔진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FF006-3F9C-46F2-851C-2B3D7106B8FD}"/>
              </a:ext>
            </a:extLst>
          </p:cNvPr>
          <p:cNvSpPr txBox="1"/>
          <p:nvPr/>
        </p:nvSpPr>
        <p:spPr>
          <a:xfrm>
            <a:off x="8498252" y="-131356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자료구조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C12C4D-429F-4012-BF7D-DABBEF0575C3}"/>
              </a:ext>
            </a:extLst>
          </p:cNvPr>
          <p:cNvSpPr txBox="1"/>
          <p:nvPr/>
        </p:nvSpPr>
        <p:spPr>
          <a:xfrm>
            <a:off x="8498252" y="-89663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검색기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1B67F9-96E2-431A-B298-4EE58798F800}"/>
              </a:ext>
            </a:extLst>
          </p:cNvPr>
          <p:cNvSpPr/>
          <p:nvPr/>
        </p:nvSpPr>
        <p:spPr>
          <a:xfrm>
            <a:off x="326700" y="1540186"/>
            <a:ext cx="11684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검색한 단어의 순서가 중요할까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? 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처음 나온 단어가 중요할수록 더 좋은 검색 결과를 나타낼 수 있을까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동성로 맛집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”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동성로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………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햄버거 폐업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  (</a:t>
            </a:r>
            <a:r>
              <a:rPr lang="en-US" altLang="ko-KR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X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)</a:t>
            </a:r>
            <a:endParaRPr lang="en-US" altLang="ko-KR" sz="2400">
              <a:solidFill>
                <a:srgbClr val="FF0000"/>
              </a:solidFill>
              <a:highlight>
                <a:srgbClr val="F3F3F3"/>
              </a:highlight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검색한 단어가 많이 나올 수록 좋을까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동성로 맛집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”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경대병원역 </a:t>
            </a:r>
            <a:r>
              <a:rPr lang="ko-KR" altLang="en-US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맛집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……</a:t>
            </a:r>
            <a:r>
              <a:rPr lang="ko-KR" altLang="en-US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동성로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 노래방  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이전보단 결과가 좋아졌다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)   </a:t>
            </a:r>
            <a:endParaRPr lang="en-US" altLang="ko-KR" sz="2400">
              <a:highlight>
                <a:srgbClr val="F3F3F3"/>
              </a:highlight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검색한 단어의 순서가 앞에 있을 수록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and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많이 나올 수록 좋을까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동성로 맛집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”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동성로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…(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무슨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?..</a:t>
            </a:r>
            <a:r>
              <a:rPr lang="ko-KR" altLang="en-US" sz="16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경대병원역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2400">
                <a:solidFill>
                  <a:srgbClr val="FF0000"/>
                </a:solidFill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맛집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…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배달 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이전보단 결과가 좋아졌다</a:t>
            </a:r>
            <a:r>
              <a:rPr lang="en-US" altLang="ko-KR" sz="2400">
                <a:highlight>
                  <a:srgbClr val="F3F3F3"/>
                </a:highlight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26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9496" y="406887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검색 알고리즘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trial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정리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1B67F9-96E2-431A-B298-4EE58798F800}"/>
              </a:ext>
            </a:extLst>
          </p:cNvPr>
          <p:cNvSpPr/>
          <p:nvPr/>
        </p:nvSpPr>
        <p:spPr>
          <a:xfrm>
            <a:off x="1811340" y="1658328"/>
            <a:ext cx="6808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동성로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맛집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”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검색하면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의미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400" dirty="0" err="1">
                <a:highlight>
                  <a:srgbClr val="FFFF00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동성로에</a:t>
            </a:r>
            <a:r>
              <a:rPr lang="ko-KR" altLang="en-US" sz="2400" dirty="0">
                <a:highlight>
                  <a:srgbClr val="FFFF00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 있는 맛집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검색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400" dirty="0" err="1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동성로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에서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놀다가 다른 지역 </a:t>
            </a:r>
            <a:r>
              <a:rPr lang="ko-KR" altLang="en-US" sz="2400" dirty="0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맛집을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들렸다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400" dirty="0" err="1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동성로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의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방탈출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카페를 검색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칠곡 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지구의 </a:t>
            </a:r>
            <a:r>
              <a:rPr lang="ko-KR" altLang="en-US" sz="2400" dirty="0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맛집을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검색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56DCA-7DBA-4AD9-8096-3ECCADD95F1F}"/>
              </a:ext>
            </a:extLst>
          </p:cNvPr>
          <p:cNvSpPr/>
          <p:nvPr/>
        </p:nvSpPr>
        <p:spPr>
          <a:xfrm>
            <a:off x="1811340" y="3908666"/>
            <a:ext cx="93123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컴퓨터 포맷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”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검색하면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의미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컴퓨터를 포맷하는 방법이 궁금하다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    (</a:t>
            </a:r>
            <a:r>
              <a:rPr lang="ko-KR" altLang="en-US" sz="2400">
                <a:highlight>
                  <a:srgbClr val="FFFF00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직접 포맷</a:t>
            </a:r>
            <a:r>
              <a:rPr lang="en-US" altLang="ko-KR" sz="2400">
                <a:highlight>
                  <a:srgbClr val="FFFF00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  <a:r>
              <a:rPr lang="ko-KR" altLang="en-US" sz="2400">
                <a:highlight>
                  <a:srgbClr val="FFFF00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수리점 포맷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직접 포맷 방법이 어렵거나 번거로우면               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  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수리점 포맷을 알고 싶다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.	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4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컴퓨터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직접 </a:t>
            </a:r>
            <a:r>
              <a:rPr lang="ko-KR" altLang="en-US" sz="24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포맷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하는 방법은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………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이다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4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컴퓨터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가 바이러스가 생겨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………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수리점에 맡겨 </a:t>
            </a:r>
            <a:r>
              <a:rPr lang="ko-KR" altLang="en-US" sz="24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포맷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했다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D0A00A-1039-44D1-8E3B-629774A98B26}"/>
              </a:ext>
            </a:extLst>
          </p:cNvPr>
          <p:cNvSpPr/>
          <p:nvPr/>
        </p:nvSpPr>
        <p:spPr>
          <a:xfrm>
            <a:off x="710214" y="2117435"/>
            <a:ext cx="896644" cy="781235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ex 1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BAE6C1-63FE-43B2-9010-2F4573EAF67D}"/>
              </a:ext>
            </a:extLst>
          </p:cNvPr>
          <p:cNvSpPr/>
          <p:nvPr/>
        </p:nvSpPr>
        <p:spPr>
          <a:xfrm>
            <a:off x="736847" y="4560273"/>
            <a:ext cx="896644" cy="781235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ex 2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75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D9AEA5-FCB8-4717-B654-86B475801CB9}"/>
              </a:ext>
            </a:extLst>
          </p:cNvPr>
          <p:cNvCxnSpPr>
            <a:cxnSpLocks/>
          </p:cNvCxnSpPr>
          <p:nvPr/>
        </p:nvCxnSpPr>
        <p:spPr>
          <a:xfrm>
            <a:off x="3485400" y="2261009"/>
            <a:ext cx="4036" cy="2605281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F7DA02-9868-45F6-8908-35F397FCB2A8}"/>
              </a:ext>
            </a:extLst>
          </p:cNvPr>
          <p:cNvCxnSpPr>
            <a:cxnSpLocks/>
          </p:cNvCxnSpPr>
          <p:nvPr/>
        </p:nvCxnSpPr>
        <p:spPr>
          <a:xfrm>
            <a:off x="2165298" y="2283965"/>
            <a:ext cx="8572" cy="2582325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BFF334-847A-48D3-8324-0BC3D2682806}"/>
              </a:ext>
            </a:extLst>
          </p:cNvPr>
          <p:cNvCxnSpPr>
            <a:cxnSpLocks/>
          </p:cNvCxnSpPr>
          <p:nvPr/>
        </p:nvCxnSpPr>
        <p:spPr>
          <a:xfrm>
            <a:off x="869608" y="2207775"/>
            <a:ext cx="12805" cy="2658515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자료 구조 </a:t>
            </a:r>
            <a:r>
              <a:rPr lang="en-US" altLang="ko-KR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trial</a:t>
            </a:r>
            <a:endParaRPr lang="ko-KR" altLang="en-US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C80748C9-1AE1-4A81-9293-74BB50C0D294}"/>
              </a:ext>
            </a:extLst>
          </p:cNvPr>
          <p:cNvSpPr/>
          <p:nvPr/>
        </p:nvSpPr>
        <p:spPr>
          <a:xfrm>
            <a:off x="241629" y="2394436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3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5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모서리가 둥근 직사각형 14">
            <a:extLst>
              <a:ext uri="{FF2B5EF4-FFF2-40B4-BE49-F238E27FC236}">
                <a16:creationId xmlns:a16="http://schemas.microsoft.com/office/drawing/2014/main" id="{78689DB4-56D4-4AFF-B052-4302FE9154EB}"/>
              </a:ext>
            </a:extLst>
          </p:cNvPr>
          <p:cNvSpPr/>
          <p:nvPr/>
        </p:nvSpPr>
        <p:spPr>
          <a:xfrm>
            <a:off x="241628" y="3190644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5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C63CA3FE-FD15-4355-8DF1-A7BFC51AF40B}"/>
              </a:ext>
            </a:extLst>
          </p:cNvPr>
          <p:cNvSpPr/>
          <p:nvPr/>
        </p:nvSpPr>
        <p:spPr>
          <a:xfrm>
            <a:off x="260289" y="3974414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9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1E9AF194-D96B-4563-8E72-9EABAB204C48}"/>
              </a:ext>
            </a:extLst>
          </p:cNvPr>
          <p:cNvSpPr/>
          <p:nvPr/>
        </p:nvSpPr>
        <p:spPr>
          <a:xfrm>
            <a:off x="1513250" y="2416396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5F5A99C5-550E-4EAD-8668-DB0DBFA1B491}"/>
              </a:ext>
            </a:extLst>
          </p:cNvPr>
          <p:cNvSpPr/>
          <p:nvPr/>
        </p:nvSpPr>
        <p:spPr>
          <a:xfrm>
            <a:off x="2812470" y="2405293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4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B9A1A96-0996-4E50-87D6-8DE72C0BDD1D}"/>
              </a:ext>
            </a:extLst>
          </p:cNvPr>
          <p:cNvSpPr/>
          <p:nvPr/>
        </p:nvSpPr>
        <p:spPr>
          <a:xfrm>
            <a:off x="2812471" y="3212764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7D06A6-8ACB-4494-B2A8-2844C00F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95609"/>
              </p:ext>
            </p:extLst>
          </p:nvPr>
        </p:nvGraphicFramePr>
        <p:xfrm>
          <a:off x="241628" y="1710794"/>
          <a:ext cx="3865803" cy="52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01">
                  <a:extLst>
                    <a:ext uri="{9D8B030D-6E8A-4147-A177-3AD203B41FA5}">
                      <a16:colId xmlns:a16="http://schemas.microsoft.com/office/drawing/2014/main" val="1002217749"/>
                    </a:ext>
                  </a:extLst>
                </a:gridCol>
                <a:gridCol w="1288601">
                  <a:extLst>
                    <a:ext uri="{9D8B030D-6E8A-4147-A177-3AD203B41FA5}">
                      <a16:colId xmlns:a16="http://schemas.microsoft.com/office/drawing/2014/main" val="1528014536"/>
                    </a:ext>
                  </a:extLst>
                </a:gridCol>
                <a:gridCol w="1288601">
                  <a:extLst>
                    <a:ext uri="{9D8B030D-6E8A-4147-A177-3AD203B41FA5}">
                      <a16:colId xmlns:a16="http://schemas.microsoft.com/office/drawing/2014/main" val="3427198707"/>
                    </a:ext>
                  </a:extLst>
                </a:gridCol>
              </a:tblGrid>
              <a:tr h="5213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가게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가까워지다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가입자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78678"/>
                  </a:ext>
                </a:extLst>
              </a:tr>
            </a:tbl>
          </a:graphicData>
        </a:graphic>
      </p:graphicFrame>
      <p:sp>
        <p:nvSpPr>
          <p:cNvPr id="19" name="모서리가 둥근 직사각형 14">
            <a:extLst>
              <a:ext uri="{FF2B5EF4-FFF2-40B4-BE49-F238E27FC236}">
                <a16:creationId xmlns:a16="http://schemas.microsoft.com/office/drawing/2014/main" id="{A29A37F1-08CE-4B4E-A6B2-66D4988934F7}"/>
              </a:ext>
            </a:extLst>
          </p:cNvPr>
          <p:cNvSpPr/>
          <p:nvPr/>
        </p:nvSpPr>
        <p:spPr>
          <a:xfrm>
            <a:off x="1542464" y="3213355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2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5">
            <a:extLst>
              <a:ext uri="{FF2B5EF4-FFF2-40B4-BE49-F238E27FC236}">
                <a16:creationId xmlns:a16="http://schemas.microsoft.com/office/drawing/2014/main" id="{97B28B30-05F6-4C34-BF62-604D1DB5705D}"/>
              </a:ext>
            </a:extLst>
          </p:cNvPr>
          <p:cNvSpPr/>
          <p:nvPr/>
        </p:nvSpPr>
        <p:spPr>
          <a:xfrm>
            <a:off x="1561125" y="3997125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3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BA2BBC7-333D-4571-9349-D2F7499DFDC6}"/>
              </a:ext>
            </a:extLst>
          </p:cNvPr>
          <p:cNvSpPr/>
          <p:nvPr/>
        </p:nvSpPr>
        <p:spPr>
          <a:xfrm>
            <a:off x="2824249" y="3996533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6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C80836-FA47-4AD5-8292-3DC80E5AF616}"/>
              </a:ext>
            </a:extLst>
          </p:cNvPr>
          <p:cNvSpPr/>
          <p:nvPr/>
        </p:nvSpPr>
        <p:spPr>
          <a:xfrm>
            <a:off x="331748" y="1181971"/>
            <a:ext cx="189019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en-US" altLang="ko-KR" dirty="0" err="1"/>
              <a:t>Sublist</a:t>
            </a:r>
            <a:r>
              <a:rPr lang="en-US" altLang="ko-KR" dirty="0"/>
              <a:t> Merge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8A426C6-BB59-45E5-9B76-42CCBFBE5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2211"/>
              </p:ext>
            </p:extLst>
          </p:nvPr>
        </p:nvGraphicFramePr>
        <p:xfrm>
          <a:off x="5012416" y="5137238"/>
          <a:ext cx="2565723" cy="47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41">
                  <a:extLst>
                    <a:ext uri="{9D8B030D-6E8A-4147-A177-3AD203B41FA5}">
                      <a16:colId xmlns:a16="http://schemas.microsoft.com/office/drawing/2014/main" val="3734770158"/>
                    </a:ext>
                  </a:extLst>
                </a:gridCol>
                <a:gridCol w="855241">
                  <a:extLst>
                    <a:ext uri="{9D8B030D-6E8A-4147-A177-3AD203B41FA5}">
                      <a16:colId xmlns:a16="http://schemas.microsoft.com/office/drawing/2014/main" val="976298697"/>
                    </a:ext>
                  </a:extLst>
                </a:gridCol>
                <a:gridCol w="855241">
                  <a:extLst>
                    <a:ext uri="{9D8B030D-6E8A-4147-A177-3AD203B41FA5}">
                      <a16:colId xmlns:a16="http://schemas.microsoft.com/office/drawing/2014/main" val="3765992486"/>
                    </a:ext>
                  </a:extLst>
                </a:gridCol>
              </a:tblGrid>
              <a:tr h="47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35766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94AD694-7513-452B-89FF-B446A4324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68985"/>
              </p:ext>
            </p:extLst>
          </p:nvPr>
        </p:nvGraphicFramePr>
        <p:xfrm>
          <a:off x="5012416" y="6034666"/>
          <a:ext cx="2565723" cy="47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41">
                  <a:extLst>
                    <a:ext uri="{9D8B030D-6E8A-4147-A177-3AD203B41FA5}">
                      <a16:colId xmlns:a16="http://schemas.microsoft.com/office/drawing/2014/main" val="3734770158"/>
                    </a:ext>
                  </a:extLst>
                </a:gridCol>
                <a:gridCol w="855241">
                  <a:extLst>
                    <a:ext uri="{9D8B030D-6E8A-4147-A177-3AD203B41FA5}">
                      <a16:colId xmlns:a16="http://schemas.microsoft.com/office/drawing/2014/main" val="976298697"/>
                    </a:ext>
                  </a:extLst>
                </a:gridCol>
                <a:gridCol w="855241">
                  <a:extLst>
                    <a:ext uri="{9D8B030D-6E8A-4147-A177-3AD203B41FA5}">
                      <a16:colId xmlns:a16="http://schemas.microsoft.com/office/drawing/2014/main" val="3765992486"/>
                    </a:ext>
                  </a:extLst>
                </a:gridCol>
              </a:tblGrid>
              <a:tr h="47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357663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B239CB4-82D2-43A9-AB5C-B5CF34010236}"/>
              </a:ext>
            </a:extLst>
          </p:cNvPr>
          <p:cNvCxnSpPr>
            <a:cxnSpLocks/>
          </p:cNvCxnSpPr>
          <p:nvPr/>
        </p:nvCxnSpPr>
        <p:spPr>
          <a:xfrm>
            <a:off x="6333765" y="5652500"/>
            <a:ext cx="0" cy="382166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B6707C-2DD7-48F2-8B64-BD4999056F45}"/>
              </a:ext>
            </a:extLst>
          </p:cNvPr>
          <p:cNvSpPr/>
          <p:nvPr/>
        </p:nvSpPr>
        <p:spPr>
          <a:xfrm>
            <a:off x="4326603" y="1240925"/>
            <a:ext cx="199285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배열 정렬 삽입</a:t>
            </a:r>
            <a:endParaRPr lang="en-US" altLang="ko-KR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1B80898-6F34-4570-9ABB-5C77E5FFD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15248"/>
              </p:ext>
            </p:extLst>
          </p:nvPr>
        </p:nvGraphicFramePr>
        <p:xfrm>
          <a:off x="144054" y="5288814"/>
          <a:ext cx="42544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13">
                  <a:extLst>
                    <a:ext uri="{9D8B030D-6E8A-4147-A177-3AD203B41FA5}">
                      <a16:colId xmlns:a16="http://schemas.microsoft.com/office/drawing/2014/main" val="882534632"/>
                    </a:ext>
                  </a:extLst>
                </a:gridCol>
                <a:gridCol w="472713">
                  <a:extLst>
                    <a:ext uri="{9D8B030D-6E8A-4147-A177-3AD203B41FA5}">
                      <a16:colId xmlns:a16="http://schemas.microsoft.com/office/drawing/2014/main" val="4205081088"/>
                    </a:ext>
                  </a:extLst>
                </a:gridCol>
                <a:gridCol w="472713">
                  <a:extLst>
                    <a:ext uri="{9D8B030D-6E8A-4147-A177-3AD203B41FA5}">
                      <a16:colId xmlns:a16="http://schemas.microsoft.com/office/drawing/2014/main" val="1121400376"/>
                    </a:ext>
                  </a:extLst>
                </a:gridCol>
                <a:gridCol w="472713">
                  <a:extLst>
                    <a:ext uri="{9D8B030D-6E8A-4147-A177-3AD203B41FA5}">
                      <a16:colId xmlns:a16="http://schemas.microsoft.com/office/drawing/2014/main" val="207055567"/>
                    </a:ext>
                  </a:extLst>
                </a:gridCol>
                <a:gridCol w="472713">
                  <a:extLst>
                    <a:ext uri="{9D8B030D-6E8A-4147-A177-3AD203B41FA5}">
                      <a16:colId xmlns:a16="http://schemas.microsoft.com/office/drawing/2014/main" val="2450006276"/>
                    </a:ext>
                  </a:extLst>
                </a:gridCol>
                <a:gridCol w="472713">
                  <a:extLst>
                    <a:ext uri="{9D8B030D-6E8A-4147-A177-3AD203B41FA5}">
                      <a16:colId xmlns:a16="http://schemas.microsoft.com/office/drawing/2014/main" val="1518414694"/>
                    </a:ext>
                  </a:extLst>
                </a:gridCol>
                <a:gridCol w="472713">
                  <a:extLst>
                    <a:ext uri="{9D8B030D-6E8A-4147-A177-3AD203B41FA5}">
                      <a16:colId xmlns:a16="http://schemas.microsoft.com/office/drawing/2014/main" val="314703238"/>
                    </a:ext>
                  </a:extLst>
                </a:gridCol>
                <a:gridCol w="472713">
                  <a:extLst>
                    <a:ext uri="{9D8B030D-6E8A-4147-A177-3AD203B41FA5}">
                      <a16:colId xmlns:a16="http://schemas.microsoft.com/office/drawing/2014/main" val="3707119364"/>
                    </a:ext>
                  </a:extLst>
                </a:gridCol>
                <a:gridCol w="472713">
                  <a:extLst>
                    <a:ext uri="{9D8B030D-6E8A-4147-A177-3AD203B41FA5}">
                      <a16:colId xmlns:a16="http://schemas.microsoft.com/office/drawing/2014/main" val="2295753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19435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B213ED9-AF21-4CF6-8B5F-B4B83A9729BA}"/>
              </a:ext>
            </a:extLst>
          </p:cNvPr>
          <p:cNvCxnSpPr>
            <a:cxnSpLocks/>
          </p:cNvCxnSpPr>
          <p:nvPr/>
        </p:nvCxnSpPr>
        <p:spPr>
          <a:xfrm>
            <a:off x="7570375" y="2296083"/>
            <a:ext cx="4036" cy="2605281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1708025-565B-45B5-9F6E-80B861F2B9E3}"/>
              </a:ext>
            </a:extLst>
          </p:cNvPr>
          <p:cNvCxnSpPr>
            <a:cxnSpLocks/>
          </p:cNvCxnSpPr>
          <p:nvPr/>
        </p:nvCxnSpPr>
        <p:spPr>
          <a:xfrm>
            <a:off x="6250273" y="2319039"/>
            <a:ext cx="8572" cy="2582325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7F5BAAE-F452-4409-B734-5306ABA78F6C}"/>
              </a:ext>
            </a:extLst>
          </p:cNvPr>
          <p:cNvCxnSpPr>
            <a:cxnSpLocks/>
          </p:cNvCxnSpPr>
          <p:nvPr/>
        </p:nvCxnSpPr>
        <p:spPr>
          <a:xfrm>
            <a:off x="4954583" y="2242849"/>
            <a:ext cx="12805" cy="2658515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13">
            <a:extLst>
              <a:ext uri="{FF2B5EF4-FFF2-40B4-BE49-F238E27FC236}">
                <a16:creationId xmlns:a16="http://schemas.microsoft.com/office/drawing/2014/main" id="{69BEB549-CF78-46C3-B89A-F41356CF34E1}"/>
              </a:ext>
            </a:extLst>
          </p:cNvPr>
          <p:cNvSpPr/>
          <p:nvPr/>
        </p:nvSpPr>
        <p:spPr>
          <a:xfrm>
            <a:off x="4326604" y="2429510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3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5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모서리가 둥근 직사각형 14">
            <a:extLst>
              <a:ext uri="{FF2B5EF4-FFF2-40B4-BE49-F238E27FC236}">
                <a16:creationId xmlns:a16="http://schemas.microsoft.com/office/drawing/2014/main" id="{A35A7DDD-8049-420A-9F96-587E316CC653}"/>
              </a:ext>
            </a:extLst>
          </p:cNvPr>
          <p:cNvSpPr/>
          <p:nvPr/>
        </p:nvSpPr>
        <p:spPr>
          <a:xfrm>
            <a:off x="4326603" y="3225718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5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7" name="모서리가 둥근 직사각형 15">
            <a:extLst>
              <a:ext uri="{FF2B5EF4-FFF2-40B4-BE49-F238E27FC236}">
                <a16:creationId xmlns:a16="http://schemas.microsoft.com/office/drawing/2014/main" id="{4040FC0A-99CE-41CF-AEA7-285BF5850FE8}"/>
              </a:ext>
            </a:extLst>
          </p:cNvPr>
          <p:cNvSpPr/>
          <p:nvPr/>
        </p:nvSpPr>
        <p:spPr>
          <a:xfrm>
            <a:off x="4345264" y="4009488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9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761E59D-BEA6-4964-A319-4CF1877DF5F1}"/>
              </a:ext>
            </a:extLst>
          </p:cNvPr>
          <p:cNvSpPr/>
          <p:nvPr/>
        </p:nvSpPr>
        <p:spPr>
          <a:xfrm>
            <a:off x="5598225" y="2451470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9" name="모서리가 둥근 직사각형 17">
            <a:extLst>
              <a:ext uri="{FF2B5EF4-FFF2-40B4-BE49-F238E27FC236}">
                <a16:creationId xmlns:a16="http://schemas.microsoft.com/office/drawing/2014/main" id="{99E89F0E-A1C6-488C-9597-B1202193F556}"/>
              </a:ext>
            </a:extLst>
          </p:cNvPr>
          <p:cNvSpPr/>
          <p:nvPr/>
        </p:nvSpPr>
        <p:spPr>
          <a:xfrm>
            <a:off x="6897445" y="2440367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4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55157AC2-9868-4208-9945-7415F670A34D}"/>
              </a:ext>
            </a:extLst>
          </p:cNvPr>
          <p:cNvSpPr/>
          <p:nvPr/>
        </p:nvSpPr>
        <p:spPr>
          <a:xfrm>
            <a:off x="6897446" y="3247838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0AFFF1E-B636-4CAA-AE60-0B0EDB50B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79038"/>
              </p:ext>
            </p:extLst>
          </p:nvPr>
        </p:nvGraphicFramePr>
        <p:xfrm>
          <a:off x="4326603" y="1745868"/>
          <a:ext cx="3865803" cy="52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01">
                  <a:extLst>
                    <a:ext uri="{9D8B030D-6E8A-4147-A177-3AD203B41FA5}">
                      <a16:colId xmlns:a16="http://schemas.microsoft.com/office/drawing/2014/main" val="1002217749"/>
                    </a:ext>
                  </a:extLst>
                </a:gridCol>
                <a:gridCol w="1288601">
                  <a:extLst>
                    <a:ext uri="{9D8B030D-6E8A-4147-A177-3AD203B41FA5}">
                      <a16:colId xmlns:a16="http://schemas.microsoft.com/office/drawing/2014/main" val="1528014536"/>
                    </a:ext>
                  </a:extLst>
                </a:gridCol>
                <a:gridCol w="1288601">
                  <a:extLst>
                    <a:ext uri="{9D8B030D-6E8A-4147-A177-3AD203B41FA5}">
                      <a16:colId xmlns:a16="http://schemas.microsoft.com/office/drawing/2014/main" val="3427198707"/>
                    </a:ext>
                  </a:extLst>
                </a:gridCol>
              </a:tblGrid>
              <a:tr h="5213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가게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가까워지다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가입자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78678"/>
                  </a:ext>
                </a:extLst>
              </a:tr>
            </a:tbl>
          </a:graphicData>
        </a:graphic>
      </p:graphicFrame>
      <p:sp>
        <p:nvSpPr>
          <p:cNvPr id="72" name="모서리가 둥근 직사각형 14">
            <a:extLst>
              <a:ext uri="{FF2B5EF4-FFF2-40B4-BE49-F238E27FC236}">
                <a16:creationId xmlns:a16="http://schemas.microsoft.com/office/drawing/2014/main" id="{E1647468-E915-4856-8E28-1962FA1E6844}"/>
              </a:ext>
            </a:extLst>
          </p:cNvPr>
          <p:cNvSpPr/>
          <p:nvPr/>
        </p:nvSpPr>
        <p:spPr>
          <a:xfrm>
            <a:off x="5627439" y="3248429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2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3" name="모서리가 둥근 직사각형 15">
            <a:extLst>
              <a:ext uri="{FF2B5EF4-FFF2-40B4-BE49-F238E27FC236}">
                <a16:creationId xmlns:a16="http://schemas.microsoft.com/office/drawing/2014/main" id="{A49FC87A-6225-4E05-8E3D-496BE60FD15E}"/>
              </a:ext>
            </a:extLst>
          </p:cNvPr>
          <p:cNvSpPr/>
          <p:nvPr/>
        </p:nvSpPr>
        <p:spPr>
          <a:xfrm>
            <a:off x="5646100" y="4032199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3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9F8AB89-4A38-49D2-8012-9129DB6E1917}"/>
              </a:ext>
            </a:extLst>
          </p:cNvPr>
          <p:cNvSpPr/>
          <p:nvPr/>
        </p:nvSpPr>
        <p:spPr>
          <a:xfrm>
            <a:off x="6909224" y="4031607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6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5CDCDE8-81C8-44C0-9F0B-3F0E40CE5BC1}"/>
              </a:ext>
            </a:extLst>
          </p:cNvPr>
          <p:cNvSpPr/>
          <p:nvPr/>
        </p:nvSpPr>
        <p:spPr>
          <a:xfrm>
            <a:off x="8289544" y="1216605"/>
            <a:ext cx="253627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가중치 합 분산 고려</a:t>
            </a:r>
            <a:endParaRPr lang="en-US" altLang="ko-KR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9133DF4-DF25-4A88-80D7-574B7F64F032}"/>
              </a:ext>
            </a:extLst>
          </p:cNvPr>
          <p:cNvCxnSpPr>
            <a:cxnSpLocks/>
          </p:cNvCxnSpPr>
          <p:nvPr/>
        </p:nvCxnSpPr>
        <p:spPr>
          <a:xfrm>
            <a:off x="11533316" y="3015190"/>
            <a:ext cx="4036" cy="2605281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CBC16D4-E5A8-494B-B097-0BEAEF3C68F2}"/>
              </a:ext>
            </a:extLst>
          </p:cNvPr>
          <p:cNvCxnSpPr>
            <a:cxnSpLocks/>
          </p:cNvCxnSpPr>
          <p:nvPr/>
        </p:nvCxnSpPr>
        <p:spPr>
          <a:xfrm>
            <a:off x="10213214" y="3038146"/>
            <a:ext cx="8572" cy="2582325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B2ADF40-6AF2-4315-B754-E3D692C41B1F}"/>
              </a:ext>
            </a:extLst>
          </p:cNvPr>
          <p:cNvCxnSpPr>
            <a:cxnSpLocks/>
          </p:cNvCxnSpPr>
          <p:nvPr/>
        </p:nvCxnSpPr>
        <p:spPr>
          <a:xfrm>
            <a:off x="8917524" y="2961956"/>
            <a:ext cx="12805" cy="2658515"/>
          </a:xfrm>
          <a:prstGeom prst="straightConnector1">
            <a:avLst/>
          </a:prstGeom>
          <a:solidFill>
            <a:srgbClr val="00B0F0"/>
          </a:solidFill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13">
            <a:extLst>
              <a:ext uri="{FF2B5EF4-FFF2-40B4-BE49-F238E27FC236}">
                <a16:creationId xmlns:a16="http://schemas.microsoft.com/office/drawing/2014/main" id="{8251B114-F2CC-4A8A-91E6-23D94C5AD4D6}"/>
              </a:ext>
            </a:extLst>
          </p:cNvPr>
          <p:cNvSpPr/>
          <p:nvPr/>
        </p:nvSpPr>
        <p:spPr>
          <a:xfrm>
            <a:off x="8289545" y="3148617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3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 5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2" name="모서리가 둥근 직사각형 14">
            <a:extLst>
              <a:ext uri="{FF2B5EF4-FFF2-40B4-BE49-F238E27FC236}">
                <a16:creationId xmlns:a16="http://schemas.microsoft.com/office/drawing/2014/main" id="{1E2E9F64-71B9-430F-A564-4D0261911ECA}"/>
              </a:ext>
            </a:extLst>
          </p:cNvPr>
          <p:cNvSpPr/>
          <p:nvPr/>
        </p:nvSpPr>
        <p:spPr>
          <a:xfrm>
            <a:off x="8289544" y="3944825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5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3" name="모서리가 둥근 직사각형 15">
            <a:extLst>
              <a:ext uri="{FF2B5EF4-FFF2-40B4-BE49-F238E27FC236}">
                <a16:creationId xmlns:a16="http://schemas.microsoft.com/office/drawing/2014/main" id="{1359D1FF-241C-45D1-B54F-44B0BC61DB62}"/>
              </a:ext>
            </a:extLst>
          </p:cNvPr>
          <p:cNvSpPr/>
          <p:nvPr/>
        </p:nvSpPr>
        <p:spPr>
          <a:xfrm>
            <a:off x="8308205" y="4728595"/>
            <a:ext cx="1225490" cy="653143"/>
          </a:xfrm>
          <a:prstGeom prst="roundRect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9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4" name="모서리가 둥근 직사각형 16">
            <a:extLst>
              <a:ext uri="{FF2B5EF4-FFF2-40B4-BE49-F238E27FC236}">
                <a16:creationId xmlns:a16="http://schemas.microsoft.com/office/drawing/2014/main" id="{63E09433-0C12-401F-A37E-50C7535F7CDE}"/>
              </a:ext>
            </a:extLst>
          </p:cNvPr>
          <p:cNvSpPr/>
          <p:nvPr/>
        </p:nvSpPr>
        <p:spPr>
          <a:xfrm>
            <a:off x="9561166" y="3170577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5" name="모서리가 둥근 직사각형 17">
            <a:extLst>
              <a:ext uri="{FF2B5EF4-FFF2-40B4-BE49-F238E27FC236}">
                <a16:creationId xmlns:a16="http://schemas.microsoft.com/office/drawing/2014/main" id="{E77C83B2-81F0-4813-A44E-D96356A11454}"/>
              </a:ext>
            </a:extLst>
          </p:cNvPr>
          <p:cNvSpPr/>
          <p:nvPr/>
        </p:nvSpPr>
        <p:spPr>
          <a:xfrm>
            <a:off x="10860386" y="3159474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4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모서리가 둥근 직사각형 18">
            <a:extLst>
              <a:ext uri="{FF2B5EF4-FFF2-40B4-BE49-F238E27FC236}">
                <a16:creationId xmlns:a16="http://schemas.microsoft.com/office/drawing/2014/main" id="{3BC3A9D5-F685-41AB-A68D-9021BC7C27A4}"/>
              </a:ext>
            </a:extLst>
          </p:cNvPr>
          <p:cNvSpPr/>
          <p:nvPr/>
        </p:nvSpPr>
        <p:spPr>
          <a:xfrm>
            <a:off x="10860387" y="3966945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84B58C4E-3FC6-4DD1-A92E-F48B59FA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24744"/>
              </p:ext>
            </p:extLst>
          </p:nvPr>
        </p:nvGraphicFramePr>
        <p:xfrm>
          <a:off x="8289544" y="1721548"/>
          <a:ext cx="3865803" cy="52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01">
                  <a:extLst>
                    <a:ext uri="{9D8B030D-6E8A-4147-A177-3AD203B41FA5}">
                      <a16:colId xmlns:a16="http://schemas.microsoft.com/office/drawing/2014/main" val="1002217749"/>
                    </a:ext>
                  </a:extLst>
                </a:gridCol>
                <a:gridCol w="1288601">
                  <a:extLst>
                    <a:ext uri="{9D8B030D-6E8A-4147-A177-3AD203B41FA5}">
                      <a16:colId xmlns:a16="http://schemas.microsoft.com/office/drawing/2014/main" val="1528014536"/>
                    </a:ext>
                  </a:extLst>
                </a:gridCol>
                <a:gridCol w="1288601">
                  <a:extLst>
                    <a:ext uri="{9D8B030D-6E8A-4147-A177-3AD203B41FA5}">
                      <a16:colId xmlns:a16="http://schemas.microsoft.com/office/drawing/2014/main" val="3427198707"/>
                    </a:ext>
                  </a:extLst>
                </a:gridCol>
              </a:tblGrid>
              <a:tr h="5213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가게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가까워지다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가입자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78678"/>
                  </a:ext>
                </a:extLst>
              </a:tr>
            </a:tbl>
          </a:graphicData>
        </a:graphic>
      </p:graphicFrame>
      <p:sp>
        <p:nvSpPr>
          <p:cNvPr id="88" name="모서리가 둥근 직사각형 14">
            <a:extLst>
              <a:ext uri="{FF2B5EF4-FFF2-40B4-BE49-F238E27FC236}">
                <a16:creationId xmlns:a16="http://schemas.microsoft.com/office/drawing/2014/main" id="{4D14EDB1-F086-4FB4-ADE1-C3FB96C0D55B}"/>
              </a:ext>
            </a:extLst>
          </p:cNvPr>
          <p:cNvSpPr/>
          <p:nvPr/>
        </p:nvSpPr>
        <p:spPr>
          <a:xfrm>
            <a:off x="9590380" y="3967536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2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11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9" name="모서리가 둥근 직사각형 15">
            <a:extLst>
              <a:ext uri="{FF2B5EF4-FFF2-40B4-BE49-F238E27FC236}">
                <a16:creationId xmlns:a16="http://schemas.microsoft.com/office/drawing/2014/main" id="{37249B7B-E620-4895-8581-E0545238C375}"/>
              </a:ext>
            </a:extLst>
          </p:cNvPr>
          <p:cNvSpPr/>
          <p:nvPr/>
        </p:nvSpPr>
        <p:spPr>
          <a:xfrm>
            <a:off x="9609041" y="4751306"/>
            <a:ext cx="122549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3</a:t>
            </a:r>
          </a:p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 15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0" name="모서리가 둥근 직사각형 18">
            <a:extLst>
              <a:ext uri="{FF2B5EF4-FFF2-40B4-BE49-F238E27FC236}">
                <a16:creationId xmlns:a16="http://schemas.microsoft.com/office/drawing/2014/main" id="{6173986C-3508-4D06-B233-DA67D228F554}"/>
              </a:ext>
            </a:extLst>
          </p:cNvPr>
          <p:cNvSpPr/>
          <p:nvPr/>
        </p:nvSpPr>
        <p:spPr>
          <a:xfrm>
            <a:off x="10872165" y="4750714"/>
            <a:ext cx="1225490" cy="653143"/>
          </a:xfrm>
          <a:prstGeom prst="round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Doc 6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F2E9F1E-941E-4371-8BB2-EA92D97AF536}"/>
              </a:ext>
            </a:extLst>
          </p:cNvPr>
          <p:cNvSpPr/>
          <p:nvPr/>
        </p:nvSpPr>
        <p:spPr>
          <a:xfrm>
            <a:off x="8471846" y="2319220"/>
            <a:ext cx="1020725" cy="481846"/>
          </a:xfrm>
          <a:prstGeom prst="ellipse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4685FD-999B-45FA-BE79-C7F47D6576E6}"/>
              </a:ext>
            </a:extLst>
          </p:cNvPr>
          <p:cNvSpPr/>
          <p:nvPr/>
        </p:nvSpPr>
        <p:spPr>
          <a:xfrm>
            <a:off x="9711423" y="2333359"/>
            <a:ext cx="1020725" cy="481846"/>
          </a:xfrm>
          <a:prstGeom prst="ellipse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2485903-7D97-4EEE-A7CA-55147AB78027}"/>
              </a:ext>
            </a:extLst>
          </p:cNvPr>
          <p:cNvSpPr/>
          <p:nvPr/>
        </p:nvSpPr>
        <p:spPr>
          <a:xfrm>
            <a:off x="11022953" y="2305219"/>
            <a:ext cx="1020725" cy="481846"/>
          </a:xfrm>
          <a:prstGeom prst="ellipse">
            <a:avLst/>
          </a:prstGeom>
          <a:solidFill>
            <a:srgbClr val="2DA5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5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07389E72-E191-4732-AEDB-724631A833AF}"/>
              </a:ext>
            </a:extLst>
          </p:cNvPr>
          <p:cNvSpPr/>
          <p:nvPr/>
        </p:nvSpPr>
        <p:spPr>
          <a:xfrm>
            <a:off x="6335699" y="944681"/>
            <a:ext cx="5002620" cy="2754368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992" y="1107440"/>
            <a:ext cx="5267311" cy="19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순위</a:t>
            </a:r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800" b="1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공통된 문서</a:t>
            </a:r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가 많은 순</a:t>
            </a:r>
            <a:endParaRPr lang="en-US" altLang="ko-KR" sz="28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순위</a:t>
            </a:r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800" b="1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분산이 적은 </a:t>
            </a:r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순</a:t>
            </a:r>
            <a:endParaRPr lang="en-US" altLang="ko-KR" sz="28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순위</a:t>
            </a:r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단어 </a:t>
            </a:r>
            <a:r>
              <a:rPr lang="ko-KR" altLang="en-US" sz="2800" b="1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입력 순서 </a:t>
            </a:r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고려</a:t>
            </a:r>
            <a:endParaRPr lang="en-US" altLang="ko-KR" sz="28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9496" y="40688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우리가 선택한 검색 알고리즘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1B67F9-96E2-431A-B298-4EE58798F800}"/>
              </a:ext>
            </a:extLst>
          </p:cNvPr>
          <p:cNvSpPr/>
          <p:nvPr/>
        </p:nvSpPr>
        <p:spPr>
          <a:xfrm>
            <a:off x="2854618" y="3274422"/>
            <a:ext cx="81228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40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동성로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맛집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”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검색하면 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의미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400">
                <a:highlight>
                  <a:srgbClr val="FFFF00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동성로에 있는 맛집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을 검색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400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동성로 맛집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을 들렸다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맛집의 이름은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칠곡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지구에서 </a:t>
            </a:r>
            <a:r>
              <a:rPr lang="ko-KR" altLang="en-US" sz="2400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동성로</a:t>
            </a:r>
            <a:r>
              <a:rPr lang="en-US" altLang="ko-KR" sz="2400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을 가는 길이다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…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15. </a:t>
            </a:r>
            <a:r>
              <a:rPr lang="ko-KR" altLang="en-US" sz="24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동성로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와서 영화보고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칠곡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지구의 </a:t>
            </a:r>
            <a:r>
              <a:rPr lang="ko-KR" altLang="en-US" sz="2400">
                <a:solidFill>
                  <a:srgbClr val="EA433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에 가는 길이다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…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30. …</a:t>
            </a:r>
            <a:r>
              <a:rPr lang="ko-KR" altLang="en-US" sz="24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동성로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카페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</a:p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31. …</a:t>
            </a:r>
            <a:r>
              <a:rPr lang="ko-KR" altLang="en-US" sz="24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EBACE-988E-42D6-A567-7095ED884D24}"/>
              </a:ext>
            </a:extLst>
          </p:cNvPr>
          <p:cNvSpPr txBox="1"/>
          <p:nvPr/>
        </p:nvSpPr>
        <p:spPr>
          <a:xfrm>
            <a:off x="6633154" y="1674969"/>
            <a:ext cx="47051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Q. </a:t>
            </a:r>
            <a:r>
              <a:rPr lang="ko-KR" altLang="en-US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분산이 적다는 것은</a:t>
            </a:r>
            <a:r>
              <a:rPr lang="en-US" altLang="ko-KR" sz="2800" b="1"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하나의 문서안에서 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 단어가 </a:t>
            </a:r>
            <a:r>
              <a:rPr lang="ko-KR" altLang="en-US" sz="2400" b="1">
                <a:solidFill>
                  <a:srgbClr val="FF0000"/>
                </a:solidFill>
                <a:highlight>
                  <a:srgbClr val="FFFF00"/>
                </a:highlight>
                <a:latin typeface="-윤고딕320" panose="02030504000101010101" pitchFamily="18" charset="-127"/>
                <a:ea typeface="-윤고딕320" panose="02030504000101010101" pitchFamily="18" charset="-127"/>
              </a:rPr>
              <a:t>멀리 떨어진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정도가 적다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8E5A4D-FC0C-4231-AE98-4CAB06F8D83D}"/>
              </a:ext>
            </a:extLst>
          </p:cNvPr>
          <p:cNvSpPr/>
          <p:nvPr/>
        </p:nvSpPr>
        <p:spPr>
          <a:xfrm>
            <a:off x="665824" y="4428584"/>
            <a:ext cx="1970843" cy="781235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worst case</a:t>
            </a:r>
          </a:p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ex 1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63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646" y="17379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순서도 및 전체 함수 구성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AD64F8-312B-48C9-93AA-A088D7EDA68A}"/>
              </a:ext>
            </a:extLst>
          </p:cNvPr>
          <p:cNvGrpSpPr/>
          <p:nvPr/>
        </p:nvGrpSpPr>
        <p:grpSpPr>
          <a:xfrm>
            <a:off x="4735855" y="1104756"/>
            <a:ext cx="2467188" cy="5004831"/>
            <a:chOff x="435766" y="406769"/>
            <a:chExt cx="2912019" cy="5907190"/>
          </a:xfrm>
          <a:solidFill>
            <a:srgbClr val="00B0F0"/>
          </a:solidFill>
        </p:grpSpPr>
        <p:sp>
          <p:nvSpPr>
            <p:cNvPr id="26" name="순서도: 수행의 시작/종료 25">
              <a:extLst>
                <a:ext uri="{FF2B5EF4-FFF2-40B4-BE49-F238E27FC236}">
                  <a16:creationId xmlns:a16="http://schemas.microsoft.com/office/drawing/2014/main" id="{A437562C-28EB-4FC3-B477-AFA9C81E2B2E}"/>
                </a:ext>
              </a:extLst>
            </p:cNvPr>
            <p:cNvSpPr/>
            <p:nvPr/>
          </p:nvSpPr>
          <p:spPr>
            <a:xfrm>
              <a:off x="435766" y="406769"/>
              <a:ext cx="2893912" cy="864448"/>
            </a:xfrm>
            <a:prstGeom prst="flowChartTerminator">
              <a:avLst/>
            </a:prstGeom>
            <a:grpFill/>
            <a:ln>
              <a:solidFill>
                <a:srgbClr val="5D96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Textinput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</a:t>
              </a:r>
            </a:p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Document.txt</a:t>
              </a:r>
              <a:r>
                <a: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rPr>
                <a:t> 입력</a:t>
              </a: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7FE2DD88-654B-449E-A85D-D2D6D8A56184}"/>
                </a:ext>
              </a:extLst>
            </p:cNvPr>
            <p:cNvSpPr/>
            <p:nvPr/>
          </p:nvSpPr>
          <p:spPr>
            <a:xfrm>
              <a:off x="453873" y="1993058"/>
              <a:ext cx="2893912" cy="728134"/>
            </a:xfrm>
            <a:prstGeom prst="flowChartProcess">
              <a:avLst/>
            </a:prstGeom>
            <a:grpFill/>
            <a:ln>
              <a:solidFill>
                <a:srgbClr val="5D96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StringEngine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</a:t>
              </a:r>
            </a:p>
          </p:txBody>
        </p: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9C49F29C-5D12-4595-8D19-1B8254F527D3}"/>
                </a:ext>
              </a:extLst>
            </p:cNvPr>
            <p:cNvSpPr/>
            <p:nvPr/>
          </p:nvSpPr>
          <p:spPr>
            <a:xfrm>
              <a:off x="453873" y="2940478"/>
              <a:ext cx="2893912" cy="728135"/>
            </a:xfrm>
            <a:prstGeom prst="flowChartProcess">
              <a:avLst/>
            </a:prstGeom>
            <a:grpFill/>
            <a:ln>
              <a:solidFill>
                <a:srgbClr val="5D96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SearchEngine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();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0CF118AF-7BAB-48C3-AC5D-B29C28CB20DD}"/>
                </a:ext>
              </a:extLst>
            </p:cNvPr>
            <p:cNvSpPr/>
            <p:nvPr/>
          </p:nvSpPr>
          <p:spPr>
            <a:xfrm>
              <a:off x="453873" y="3913299"/>
              <a:ext cx="2893912" cy="728135"/>
            </a:xfrm>
            <a:prstGeom prst="flowChartProcess">
              <a:avLst/>
            </a:prstGeom>
            <a:grpFill/>
            <a:ln>
              <a:solidFill>
                <a:srgbClr val="5D96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semi_scoring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();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D5D510C4-D4BB-40A2-AEB1-8FCAE240E1B6}"/>
                </a:ext>
              </a:extLst>
            </p:cNvPr>
            <p:cNvSpPr/>
            <p:nvPr/>
          </p:nvSpPr>
          <p:spPr>
            <a:xfrm>
              <a:off x="449745" y="5585825"/>
              <a:ext cx="2893912" cy="728134"/>
            </a:xfrm>
            <a:prstGeom prst="flowChartProcess">
              <a:avLst/>
            </a:prstGeom>
            <a:grpFill/>
            <a:ln>
              <a:solidFill>
                <a:srgbClr val="5D96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latin typeface="-윤고딕320" panose="02030504000101010101" pitchFamily="18" charset="-127"/>
                  <a:ea typeface="-윤고딕320" panose="02030504000101010101" pitchFamily="18" charset="-127"/>
                </a:rPr>
                <a:t>dd_engine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();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4E69A95-BEFD-4F03-8F8D-D26CFFDAC5F9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1882723" y="1271217"/>
              <a:ext cx="18107" cy="721842"/>
            </a:xfrm>
            <a:prstGeom prst="straightConnector1">
              <a:avLst/>
            </a:prstGeom>
            <a:grpFill/>
            <a:ln w="38100">
              <a:solidFill>
                <a:srgbClr val="5D96F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1E4313C-8250-4191-B499-C934A3F43FA1}"/>
                </a:ext>
              </a:extLst>
            </p:cNvPr>
            <p:cNvCxnSpPr/>
            <p:nvPr/>
          </p:nvCxnSpPr>
          <p:spPr>
            <a:xfrm flipH="1">
              <a:off x="1888128" y="2669544"/>
              <a:ext cx="783" cy="270934"/>
            </a:xfrm>
            <a:prstGeom prst="straightConnector1">
              <a:avLst/>
            </a:prstGeom>
            <a:grpFill/>
            <a:ln w="38100">
              <a:solidFill>
                <a:srgbClr val="5D96F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214FF8E-55FA-496F-9339-7DE6D92F3539}"/>
                </a:ext>
              </a:extLst>
            </p:cNvPr>
            <p:cNvCxnSpPr/>
            <p:nvPr/>
          </p:nvCxnSpPr>
          <p:spPr>
            <a:xfrm flipH="1">
              <a:off x="1887345" y="3655071"/>
              <a:ext cx="783" cy="270934"/>
            </a:xfrm>
            <a:prstGeom prst="straightConnector1">
              <a:avLst/>
            </a:prstGeom>
            <a:grpFill/>
            <a:ln w="38100">
              <a:solidFill>
                <a:srgbClr val="5D96F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53DBEA1-B0E0-4ED1-960C-6BEC89DC52F4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1896701" y="4641434"/>
              <a:ext cx="4128" cy="944392"/>
            </a:xfrm>
            <a:prstGeom prst="straightConnector1">
              <a:avLst/>
            </a:prstGeom>
            <a:grpFill/>
            <a:ln w="38100">
              <a:solidFill>
                <a:srgbClr val="5D96F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3FB1F3-98B7-4C34-B65E-1DD24DE2F30A}"/>
              </a:ext>
            </a:extLst>
          </p:cNvPr>
          <p:cNvGrpSpPr/>
          <p:nvPr/>
        </p:nvGrpSpPr>
        <p:grpSpPr>
          <a:xfrm>
            <a:off x="808937" y="1452464"/>
            <a:ext cx="3031051" cy="4685469"/>
            <a:chOff x="808937" y="1452464"/>
            <a:chExt cx="3031051" cy="4685469"/>
          </a:xfrm>
          <a:solidFill>
            <a:srgbClr val="FBBC05"/>
          </a:solidFill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BD2FE56-C95C-402E-A65F-B8BBFCB92587}"/>
                </a:ext>
              </a:extLst>
            </p:cNvPr>
            <p:cNvSpPr/>
            <p:nvPr/>
          </p:nvSpPr>
          <p:spPr>
            <a:xfrm>
              <a:off x="812703" y="1452464"/>
              <a:ext cx="3027285" cy="7323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map 1 </a:t>
              </a:r>
              <a:r>
                <a: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rPr>
                <a:t>구성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BA7A959-28BE-4EB3-AD97-13BC7A25FBB1}"/>
                </a:ext>
              </a:extLst>
            </p:cNvPr>
            <p:cNvSpPr/>
            <p:nvPr/>
          </p:nvSpPr>
          <p:spPr>
            <a:xfrm>
              <a:off x="812702" y="2345513"/>
              <a:ext cx="3027285" cy="7323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rPr>
                <a:t>검색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14E199-E3B3-4EE5-83D1-ADB014116EAF}"/>
                </a:ext>
              </a:extLst>
            </p:cNvPr>
            <p:cNvSpPr/>
            <p:nvPr/>
          </p:nvSpPr>
          <p:spPr>
            <a:xfrm>
              <a:off x="812701" y="3190712"/>
              <a:ext cx="3027285" cy="14411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map 2 ~</a:t>
              </a:r>
              <a:r>
                <a: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map 3 </a:t>
              </a:r>
            </a:p>
            <a:p>
              <a:pPr algn="ctr"/>
              <a:r>
                <a: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rPr>
                <a:t>구성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C177FDA-45AB-411B-B61D-E3CD628A7C22}"/>
                </a:ext>
              </a:extLst>
            </p:cNvPr>
            <p:cNvSpPr/>
            <p:nvPr/>
          </p:nvSpPr>
          <p:spPr>
            <a:xfrm>
              <a:off x="808937" y="5405536"/>
              <a:ext cx="3027285" cy="7323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rPr>
                <a:t>결과 출력</a:t>
              </a: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B53EEBD-5BD9-4479-A10D-6E028DAC3C2F}"/>
              </a:ext>
            </a:extLst>
          </p:cNvPr>
          <p:cNvCxnSpPr>
            <a:stCxn id="3" idx="6"/>
            <a:endCxn id="26" idx="1"/>
          </p:cNvCxnSpPr>
          <p:nvPr/>
        </p:nvCxnSpPr>
        <p:spPr>
          <a:xfrm flipV="1">
            <a:off x="3839988" y="1470955"/>
            <a:ext cx="895867" cy="3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46EA927-DBD8-4C80-A25C-A7966CF211BF}"/>
              </a:ext>
            </a:extLst>
          </p:cNvPr>
          <p:cNvCxnSpPr/>
          <p:nvPr/>
        </p:nvCxnSpPr>
        <p:spPr>
          <a:xfrm>
            <a:off x="3839986" y="2707910"/>
            <a:ext cx="92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FCD9CE2-54B2-4640-B380-9C398176C60E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823268" y="3559878"/>
            <a:ext cx="927928" cy="39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688F0DE-F8B3-4DF6-8075-3D5C048A60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23268" y="3945584"/>
            <a:ext cx="927928" cy="43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55E5042-E6C8-4B35-9C35-FDED6ED60944}"/>
              </a:ext>
            </a:extLst>
          </p:cNvPr>
          <p:cNvCxnSpPr/>
          <p:nvPr/>
        </p:nvCxnSpPr>
        <p:spPr>
          <a:xfrm>
            <a:off x="3811182" y="5771734"/>
            <a:ext cx="928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724EDCB-F5D5-40CC-94D6-FEF07D097444}"/>
              </a:ext>
            </a:extLst>
          </p:cNvPr>
          <p:cNvGrpSpPr/>
          <p:nvPr/>
        </p:nvGrpSpPr>
        <p:grpSpPr>
          <a:xfrm>
            <a:off x="8147689" y="1297052"/>
            <a:ext cx="2272684" cy="4723694"/>
            <a:chOff x="8147689" y="1297052"/>
            <a:chExt cx="2272684" cy="4723694"/>
          </a:xfrm>
          <a:solidFill>
            <a:srgbClr val="00B050"/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0EF6CDC-F987-4191-B0CB-E0A7ADF3BDF4}"/>
                </a:ext>
              </a:extLst>
            </p:cNvPr>
            <p:cNvSpPr/>
            <p:nvPr/>
          </p:nvSpPr>
          <p:spPr>
            <a:xfrm>
              <a:off x="8147689" y="1297052"/>
              <a:ext cx="2272684" cy="363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insert()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A200B59-AAF9-495E-BC24-79629A46CD10}"/>
                </a:ext>
              </a:extLst>
            </p:cNvPr>
            <p:cNvSpPr/>
            <p:nvPr/>
          </p:nvSpPr>
          <p:spPr>
            <a:xfrm>
              <a:off x="8147689" y="3782689"/>
              <a:ext cx="2272684" cy="363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var_seq()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6CD8E70-77AE-48CE-962D-08BFA33FC629}"/>
                </a:ext>
              </a:extLst>
            </p:cNvPr>
            <p:cNvSpPr/>
            <p:nvPr/>
          </p:nvSpPr>
          <p:spPr>
            <a:xfrm>
              <a:off x="8147689" y="4577558"/>
              <a:ext cx="2272684" cy="363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insert_scoring()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20340EF-5012-447B-8D94-701121D47B36}"/>
                </a:ext>
              </a:extLst>
            </p:cNvPr>
            <p:cNvSpPr/>
            <p:nvPr/>
          </p:nvSpPr>
          <p:spPr>
            <a:xfrm>
              <a:off x="8147689" y="5656762"/>
              <a:ext cx="2272684" cy="363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-윤고딕320" panose="02030504000101010101" pitchFamily="18" charset="-127"/>
                  <a:ea typeface="-윤고딕320" panose="02030504000101010101" pitchFamily="18" charset="-127"/>
                </a:rPr>
                <a:t>textprint()</a:t>
              </a:r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A75CB0A-0B1B-4538-A8C5-739DC4B36B8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183563" y="5838754"/>
            <a:ext cx="96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86B208B-BF3F-428D-8C3C-8DE1ECF7E940}"/>
              </a:ext>
            </a:extLst>
          </p:cNvPr>
          <p:cNvCxnSpPr>
            <a:cxnSpLocks/>
            <a:stCxn id="29" idx="3"/>
            <a:endCxn id="87" idx="1"/>
          </p:cNvCxnSpPr>
          <p:nvPr/>
        </p:nvCxnSpPr>
        <p:spPr>
          <a:xfrm flipV="1">
            <a:off x="7203043" y="3964681"/>
            <a:ext cx="944646" cy="41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2D37F76-03AA-455A-BF62-27764FCCEC29}"/>
              </a:ext>
            </a:extLst>
          </p:cNvPr>
          <p:cNvCxnSpPr>
            <a:cxnSpLocks/>
            <a:stCxn id="29" idx="3"/>
            <a:endCxn id="88" idx="1"/>
          </p:cNvCxnSpPr>
          <p:nvPr/>
        </p:nvCxnSpPr>
        <p:spPr>
          <a:xfrm>
            <a:off x="7203043" y="4384096"/>
            <a:ext cx="944646" cy="37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A6B1CB7-1B23-4019-B80C-58E588C2FE94}"/>
              </a:ext>
            </a:extLst>
          </p:cNvPr>
          <p:cNvCxnSpPr>
            <a:cxnSpLocks/>
          </p:cNvCxnSpPr>
          <p:nvPr/>
        </p:nvCxnSpPr>
        <p:spPr>
          <a:xfrm flipV="1">
            <a:off x="7183376" y="1452464"/>
            <a:ext cx="923022" cy="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D4FB20-0306-4723-A2DB-F9D30F510A9F}"/>
              </a:ext>
            </a:extLst>
          </p:cNvPr>
          <p:cNvSpPr/>
          <p:nvPr/>
        </p:nvSpPr>
        <p:spPr>
          <a:xfrm>
            <a:off x="7644887" y="1674861"/>
            <a:ext cx="40480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map1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에 단어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댕글댕글 멤버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: doc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번호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, seq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번호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삽입 함수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30EE752-823D-4DB7-9C41-46B7D79F2CDF}"/>
              </a:ext>
            </a:extLst>
          </p:cNvPr>
          <p:cNvSpPr/>
          <p:nvPr/>
        </p:nvSpPr>
        <p:spPr>
          <a:xfrm>
            <a:off x="5949572" y="1897156"/>
            <a:ext cx="3740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text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파일에서 읽어와 단어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, doc, </a:t>
            </a:r>
          </a:p>
          <a:p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doc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내부의 순서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(Sequence)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를 삽입하는 함수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1AF7BD-8CBC-4517-926A-95542B21CFD9}"/>
              </a:ext>
            </a:extLst>
          </p:cNvPr>
          <p:cNvSpPr/>
          <p:nvPr/>
        </p:nvSpPr>
        <p:spPr>
          <a:xfrm>
            <a:off x="7225993" y="2645806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검색기에 입력한 문자열을 처리하는 함수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081D0-5C05-437E-9A19-40C3B932C2AA}"/>
              </a:ext>
            </a:extLst>
          </p:cNvPr>
          <p:cNvSpPr/>
          <p:nvPr/>
        </p:nvSpPr>
        <p:spPr>
          <a:xfrm>
            <a:off x="7235710" y="3416904"/>
            <a:ext cx="3140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단어 존재 여부를 따져 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map2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에 댕글댕글 달기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1E9F6-7DD3-4E77-85BE-DFDA7799BB24}"/>
              </a:ext>
            </a:extLst>
          </p:cNvPr>
          <p:cNvSpPr/>
          <p:nvPr/>
        </p:nvSpPr>
        <p:spPr>
          <a:xfrm>
            <a:off x="2964558" y="4729205"/>
            <a:ext cx="4873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map2(doc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번호가 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map, seq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가 댕글댕글  벡터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에 달린 벡터들을 </a:t>
            </a:r>
            <a:endParaRPr lang="en-US" altLang="ko-KR" sz="1200" b="1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just"/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                       참조해서 분산을 계산하고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,  map3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로 넘겨주는 역할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554BD-3250-47EF-A8D0-F753AB75FE22}"/>
              </a:ext>
            </a:extLst>
          </p:cNvPr>
          <p:cNvSpPr/>
          <p:nvPr/>
        </p:nvSpPr>
        <p:spPr>
          <a:xfrm>
            <a:off x="7819876" y="4151284"/>
            <a:ext cx="3416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document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내부에 있는 검색한 단어들의 분산 조사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DEC304-5B23-4431-9D3D-83EE8FBEF0F0}"/>
              </a:ext>
            </a:extLst>
          </p:cNvPr>
          <p:cNvSpPr/>
          <p:nvPr/>
        </p:nvSpPr>
        <p:spPr>
          <a:xfrm>
            <a:off x="8089921" y="4962409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map3,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구조체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링크드리스트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에 삽입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E20924-15B4-470A-8D90-19A0952A923D}"/>
              </a:ext>
            </a:extLst>
          </p:cNvPr>
          <p:cNvSpPr/>
          <p:nvPr/>
        </p:nvSpPr>
        <p:spPr>
          <a:xfrm>
            <a:off x="4886748" y="6109587"/>
            <a:ext cx="21654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searching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최종 결과 출력 함수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34756-2F88-449C-983D-719E92165224}"/>
              </a:ext>
            </a:extLst>
          </p:cNvPr>
          <p:cNvSpPr/>
          <p:nvPr/>
        </p:nvSpPr>
        <p:spPr>
          <a:xfrm>
            <a:off x="7572136" y="6039645"/>
            <a:ext cx="3562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text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로 부터 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doc 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번호와 단어를 알 경우 위치를 찾아</a:t>
            </a:r>
            <a:endParaRPr lang="en-US" altLang="ko-KR" sz="1200" b="1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line</a:t>
            </a:r>
            <a:r>
              <a:rPr lang="ko-KR" altLang="en-US" sz="1200" b="1">
                <a:latin typeface="-윤고딕310" panose="02030504000101010101" pitchFamily="18" charset="-127"/>
                <a:ea typeface="-윤고딕310" panose="02030504000101010101" pitchFamily="18" charset="-127"/>
              </a:rPr>
              <a:t>을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20480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dirty="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dirty="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dirty="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dirty="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dirty="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dirty="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dirty="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dirty="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 dirty="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파일 입출력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706" y="1782147"/>
            <a:ext cx="102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팩</a:t>
            </a:r>
            <a:r>
              <a:rPr lang="en-US" altLang="ko-KR" dirty="0"/>
              <a:t>03 </a:t>
            </a:r>
            <a:r>
              <a:rPr lang="ko-KR" altLang="en-US" dirty="0"/>
              <a:t>간판</a:t>
            </a:r>
            <a:r>
              <a:rPr lang="en-US" altLang="ko-KR" dirty="0"/>
              <a:t>02 </a:t>
            </a:r>
            <a:r>
              <a:rPr lang="ko-KR" altLang="en-US" dirty="0"/>
              <a:t>기념일 임시</a:t>
            </a:r>
            <a:r>
              <a:rPr lang="en-US" altLang="ko-KR" dirty="0"/>
              <a:t>02 </a:t>
            </a:r>
            <a:r>
              <a:rPr lang="ko-KR" altLang="en-US" dirty="0"/>
              <a:t>자</a:t>
            </a:r>
            <a:r>
              <a:rPr lang="en-US" altLang="ko-KR" dirty="0"/>
              <a:t>04 </a:t>
            </a:r>
            <a:r>
              <a:rPr lang="ko-KR" altLang="en-US" dirty="0"/>
              <a:t>서투르다 멍멍</a:t>
            </a:r>
            <a:r>
              <a:rPr lang="en-US" altLang="ko-KR" dirty="0"/>
              <a:t>01 </a:t>
            </a:r>
            <a:r>
              <a:rPr lang="ko-KR" altLang="en-US" dirty="0"/>
              <a:t>방법 노래</a:t>
            </a:r>
            <a:r>
              <a:rPr lang="en-US" altLang="ko-KR" dirty="0"/>
              <a:t>01 </a:t>
            </a:r>
            <a:r>
              <a:rPr lang="ko-KR" altLang="en-US" dirty="0"/>
              <a:t>줄다 필요성 규칙적 돼지고기 한복 의외로 종업원 운반</a:t>
            </a:r>
            <a:r>
              <a:rPr lang="en-US" altLang="ko-KR" dirty="0"/>
              <a:t>02 </a:t>
            </a:r>
            <a:r>
              <a:rPr lang="ko-KR" altLang="en-US" dirty="0"/>
              <a:t>닭 도자기 조깅 육체적 아버님 유교</a:t>
            </a:r>
            <a:r>
              <a:rPr lang="en-US" altLang="ko-KR" dirty="0"/>
              <a:t>02 </a:t>
            </a:r>
            <a:r>
              <a:rPr lang="ko-KR" altLang="en-US" dirty="0"/>
              <a:t>닫히다 광주 품</a:t>
            </a:r>
            <a:r>
              <a:rPr lang="en-US" altLang="ko-KR" dirty="0"/>
              <a:t>01 </a:t>
            </a:r>
          </a:p>
          <a:p>
            <a:endParaRPr lang="en-US" altLang="ko-KR" dirty="0"/>
          </a:p>
          <a:p>
            <a:r>
              <a:rPr lang="ko-KR" altLang="en-US" dirty="0"/>
              <a:t>벽</a:t>
            </a:r>
            <a:r>
              <a:rPr lang="en-US" altLang="ko-KR" dirty="0"/>
              <a:t>06 </a:t>
            </a:r>
            <a:r>
              <a:rPr lang="ko-KR" altLang="en-US" dirty="0"/>
              <a:t>이상</a:t>
            </a:r>
            <a:r>
              <a:rPr lang="en-US" altLang="ko-KR" dirty="0"/>
              <a:t>05 </a:t>
            </a:r>
            <a:r>
              <a:rPr lang="ko-KR" altLang="en-US" dirty="0"/>
              <a:t>머리</a:t>
            </a:r>
            <a:r>
              <a:rPr lang="en-US" altLang="ko-KR" dirty="0"/>
              <a:t>01 </a:t>
            </a:r>
            <a:r>
              <a:rPr lang="ko-KR" altLang="en-US" dirty="0"/>
              <a:t>자다</a:t>
            </a:r>
            <a:r>
              <a:rPr lang="en-US" altLang="ko-KR" dirty="0"/>
              <a:t>01 </a:t>
            </a:r>
            <a:r>
              <a:rPr lang="ko-KR" altLang="en-US" dirty="0"/>
              <a:t>종이컵 담임 갈다</a:t>
            </a:r>
            <a:r>
              <a:rPr lang="en-US" altLang="ko-KR" dirty="0"/>
              <a:t>01 </a:t>
            </a:r>
            <a:r>
              <a:rPr lang="ko-KR" altLang="en-US" dirty="0"/>
              <a:t>얘기 한층 수입품</a:t>
            </a:r>
            <a:r>
              <a:rPr lang="en-US" altLang="ko-KR" dirty="0"/>
              <a:t>02 </a:t>
            </a:r>
            <a:r>
              <a:rPr lang="ko-KR" altLang="en-US" dirty="0"/>
              <a:t>차</a:t>
            </a:r>
            <a:r>
              <a:rPr lang="en-US" altLang="ko-KR" dirty="0"/>
              <a:t>06 </a:t>
            </a:r>
            <a:r>
              <a:rPr lang="ko-KR" altLang="en-US" dirty="0"/>
              <a:t>보도하다</a:t>
            </a:r>
            <a:r>
              <a:rPr lang="en-US" altLang="ko-KR" dirty="0"/>
              <a:t>02 </a:t>
            </a:r>
            <a:r>
              <a:rPr lang="ko-KR" altLang="en-US" dirty="0"/>
              <a:t>생산되다 대책</a:t>
            </a:r>
            <a:r>
              <a:rPr lang="en-US" altLang="ko-KR" dirty="0"/>
              <a:t>03 </a:t>
            </a:r>
            <a:r>
              <a:rPr lang="ko-KR" altLang="en-US" dirty="0"/>
              <a:t>전통적 굉장히 짙다</a:t>
            </a:r>
            <a:r>
              <a:rPr lang="en-US" altLang="ko-KR" dirty="0"/>
              <a:t>02 </a:t>
            </a:r>
            <a:r>
              <a:rPr lang="ko-KR" altLang="en-US" dirty="0"/>
              <a:t>불평등하다 종교적 인사</a:t>
            </a:r>
            <a:r>
              <a:rPr lang="en-US" altLang="ko-KR" dirty="0"/>
              <a:t>02 </a:t>
            </a:r>
            <a:r>
              <a:rPr lang="ko-KR" altLang="en-US" dirty="0"/>
              <a:t>팀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7" name="구부러진 연결선 6"/>
          <p:cNvCxnSpPr/>
          <p:nvPr/>
        </p:nvCxnSpPr>
        <p:spPr>
          <a:xfrm rot="5400000" flipH="1" flipV="1">
            <a:off x="1561301" y="1403998"/>
            <a:ext cx="12700" cy="730898"/>
          </a:xfrm>
          <a:prstGeom prst="curvedConnector3">
            <a:avLst>
              <a:gd name="adj1" fmla="val 1800000"/>
            </a:avLst>
          </a:prstGeom>
          <a:ln w="28575">
            <a:prstDash val="sysDash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rot="5400000" flipH="1" flipV="1">
            <a:off x="2439826" y="1416698"/>
            <a:ext cx="12700" cy="730898"/>
          </a:xfrm>
          <a:prstGeom prst="curvedConnector3">
            <a:avLst>
              <a:gd name="adj1" fmla="val 1800000"/>
            </a:avLst>
          </a:prstGeom>
          <a:ln w="28575">
            <a:prstDash val="sysDash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3795" y="1107440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seq+1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26299" y="1103755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seq+1</a:t>
            </a:r>
            <a:endParaRPr lang="ko-KR" altLang="en-US" dirty="0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1001594" y="1907334"/>
            <a:ext cx="23326" cy="1057469"/>
          </a:xfrm>
          <a:prstGeom prst="curvedConnector3">
            <a:avLst>
              <a:gd name="adj1" fmla="val 1080022"/>
            </a:avLst>
          </a:prstGeom>
          <a:ln w="28575">
            <a:prstDash val="sysDash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27895" y="2198134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7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C90948-9434-40E5-A031-A2579E3487A8}"/>
              </a:ext>
            </a:extLst>
          </p:cNvPr>
          <p:cNvSpPr txBox="1"/>
          <p:nvPr/>
        </p:nvSpPr>
        <p:spPr>
          <a:xfrm>
            <a:off x="811019" y="3620362"/>
            <a:ext cx="30206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텍스트파일로부터 정리한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단어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map</a:t>
            </a: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멤버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doc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번호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doc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안에서 단어의 순서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seq)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1E0518-95DC-483D-932D-3D07F4E05100}"/>
              </a:ext>
            </a:extLst>
          </p:cNvPr>
          <p:cNvSpPr/>
          <p:nvPr/>
        </p:nvSpPr>
        <p:spPr>
          <a:xfrm>
            <a:off x="476291" y="2477346"/>
            <a:ext cx="3606800" cy="863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-윤고딕320" panose="02030504000101010101" pitchFamily="18" charset="-127"/>
                <a:ea typeface="-윤고딕320" panose="02030504000101010101" pitchFamily="18" charset="-127"/>
              </a:rPr>
              <a:t>map</a:t>
            </a:r>
            <a:r>
              <a:rPr lang="ko-KR" altLang="en-US" sz="32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320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endParaRPr lang="ko-KR" altLang="en-US" sz="3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107440"/>
          </a:xfrm>
          <a:prstGeom prst="rect">
            <a:avLst/>
          </a:prstGeom>
          <a:solidFill>
            <a:srgbClr val="FAFAFA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40" y="272874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2DA54D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d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</a:t>
            </a:r>
            <a:r>
              <a:rPr lang="en-US" altLang="ko-KR" sz="2800" err="1">
                <a:solidFill>
                  <a:srgbClr val="FBBC0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n</a:t>
            </a:r>
            <a:r>
              <a:rPr lang="en-US" altLang="ko-KR" sz="2800" err="1">
                <a:solidFill>
                  <a:srgbClr val="EA4335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g</a:t>
            </a:r>
            <a:r>
              <a:rPr lang="en-US" altLang="ko-KR" sz="2800" err="1">
                <a:solidFill>
                  <a:srgbClr val="4285F4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E</a:t>
            </a:r>
            <a:endParaRPr lang="ko-KR" altLang="en-US" sz="2800">
              <a:solidFill>
                <a:srgbClr val="4285F4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5073" y="349498"/>
            <a:ext cx="6055360" cy="426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사용한 자료 구조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97" y="349498"/>
            <a:ext cx="495479" cy="495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91" y="424167"/>
            <a:ext cx="277381" cy="2773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6FF5E0-8F59-43A6-BDC3-D9BB5916A6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253" b="69039"/>
          <a:stretch/>
        </p:blipFill>
        <p:spPr>
          <a:xfrm>
            <a:off x="671765" y="1757256"/>
            <a:ext cx="4103436" cy="627904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D75170E-19C2-4465-B94C-2E93B221623B}"/>
              </a:ext>
            </a:extLst>
          </p:cNvPr>
          <p:cNvSpPr/>
          <p:nvPr/>
        </p:nvSpPr>
        <p:spPr>
          <a:xfrm>
            <a:off x="4213076" y="2467667"/>
            <a:ext cx="3606800" cy="863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-윤고딕320" panose="02030504000101010101" pitchFamily="18" charset="-127"/>
                <a:ea typeface="-윤고딕320" panose="02030504000101010101" pitchFamily="18" charset="-127"/>
              </a:rPr>
              <a:t>map 2</a:t>
            </a:r>
            <a:endParaRPr lang="ko-KR" altLang="en-US" sz="3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BB04056-7A8E-4121-9B19-C90C4479F480}"/>
              </a:ext>
            </a:extLst>
          </p:cNvPr>
          <p:cNvSpPr/>
          <p:nvPr/>
        </p:nvSpPr>
        <p:spPr>
          <a:xfrm>
            <a:off x="7933991" y="2467667"/>
            <a:ext cx="3606800" cy="863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-윤고딕320" panose="02030504000101010101" pitchFamily="18" charset="-127"/>
                <a:ea typeface="-윤고딕320" panose="02030504000101010101" pitchFamily="18" charset="-127"/>
              </a:rPr>
              <a:t>map 3</a:t>
            </a:r>
            <a:endParaRPr lang="ko-KR" altLang="en-US" sz="3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9C49D-2BC1-4AED-B9B6-CFF7BE609FF6}"/>
              </a:ext>
            </a:extLst>
          </p:cNvPr>
          <p:cNvSpPr/>
          <p:nvPr/>
        </p:nvSpPr>
        <p:spPr>
          <a:xfrm>
            <a:off x="4421356" y="3620362"/>
            <a:ext cx="3190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검색한 단어에 대해 정리한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map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  seq 8    seq 1   seq 2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멤버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: seq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939EB-5A46-490F-A9A0-CB6FDC116495}"/>
              </a:ext>
            </a:extLst>
          </p:cNvPr>
          <p:cNvSpPr/>
          <p:nvPr/>
        </p:nvSpPr>
        <p:spPr>
          <a:xfrm>
            <a:off x="8032041" y="3620362"/>
            <a:ext cx="3373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마지막으로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최종 정렬을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구현한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개수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map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멤버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: doc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var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분산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328F6E9-2364-4ADF-B473-754F578870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275" r="65253" b="35027"/>
          <a:stretch/>
        </p:blipFill>
        <p:spPr>
          <a:xfrm>
            <a:off x="4235544" y="1719099"/>
            <a:ext cx="3975828" cy="58355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BC22294-063E-4AB2-B13B-BD97682E0E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0302" r="65253"/>
          <a:stretch/>
        </p:blipFill>
        <p:spPr>
          <a:xfrm>
            <a:off x="7933991" y="1660622"/>
            <a:ext cx="3736810" cy="5484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9048CA-59BD-4B66-AAC0-1FB3A3060609}"/>
              </a:ext>
            </a:extLst>
          </p:cNvPr>
          <p:cNvGrpSpPr/>
          <p:nvPr/>
        </p:nvGrpSpPr>
        <p:grpSpPr>
          <a:xfrm>
            <a:off x="1008782" y="4543692"/>
            <a:ext cx="3009335" cy="863600"/>
            <a:chOff x="7988300" y="1874524"/>
            <a:chExt cx="3989561" cy="5619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A30DB4C-5A21-4008-8B1A-647F4A62D9ED}"/>
                </a:ext>
              </a:extLst>
            </p:cNvPr>
            <p:cNvGrpSpPr/>
            <p:nvPr/>
          </p:nvGrpSpPr>
          <p:grpSpPr>
            <a:xfrm>
              <a:off x="7988300" y="1881506"/>
              <a:ext cx="1045803" cy="554988"/>
              <a:chOff x="8914701" y="2874012"/>
              <a:chExt cx="1045803" cy="55498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2EB775D-F7A8-496B-852E-80F369197396}"/>
                  </a:ext>
                </a:extLst>
              </p:cNvPr>
              <p:cNvSpPr/>
              <p:nvPr/>
            </p:nvSpPr>
            <p:spPr>
              <a:xfrm>
                <a:off x="8914701" y="2874012"/>
                <a:ext cx="1045803" cy="5549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8875D9B-1037-4243-9DB5-0AE5BBFDD646}"/>
                  </a:ext>
                </a:extLst>
              </p:cNvPr>
              <p:cNvCxnSpPr/>
              <p:nvPr/>
            </p:nvCxnSpPr>
            <p:spPr>
              <a:xfrm>
                <a:off x="9742403" y="2874012"/>
                <a:ext cx="0" cy="554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419A50-D134-46E8-8030-191F771B6FE5}"/>
                </a:ext>
              </a:extLst>
            </p:cNvPr>
            <p:cNvGrpSpPr/>
            <p:nvPr/>
          </p:nvGrpSpPr>
          <p:grpSpPr>
            <a:xfrm>
              <a:off x="9333801" y="1874524"/>
              <a:ext cx="1045803" cy="554988"/>
              <a:chOff x="8914701" y="2874012"/>
              <a:chExt cx="1045803" cy="55498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50389EB-50BF-49CE-A380-7C98CFF606B3}"/>
                  </a:ext>
                </a:extLst>
              </p:cNvPr>
              <p:cNvSpPr/>
              <p:nvPr/>
            </p:nvSpPr>
            <p:spPr>
              <a:xfrm>
                <a:off x="8914701" y="2874012"/>
                <a:ext cx="1045803" cy="5549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1FF8419-8A5C-4FDC-93CE-AA7053B5D63D}"/>
                  </a:ext>
                </a:extLst>
              </p:cNvPr>
              <p:cNvCxnSpPr/>
              <p:nvPr/>
            </p:nvCxnSpPr>
            <p:spPr>
              <a:xfrm>
                <a:off x="9742403" y="2874012"/>
                <a:ext cx="0" cy="554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6A08DFD-8A09-4109-9B06-085C96CB61E7}"/>
                </a:ext>
              </a:extLst>
            </p:cNvPr>
            <p:cNvGrpSpPr/>
            <p:nvPr/>
          </p:nvGrpSpPr>
          <p:grpSpPr>
            <a:xfrm>
              <a:off x="10668000" y="1881506"/>
              <a:ext cx="1045803" cy="554988"/>
              <a:chOff x="8914701" y="2874012"/>
              <a:chExt cx="1045803" cy="55498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EE01399-BA56-4747-8E8C-A6DCFB434910}"/>
                  </a:ext>
                </a:extLst>
              </p:cNvPr>
              <p:cNvSpPr/>
              <p:nvPr/>
            </p:nvSpPr>
            <p:spPr>
              <a:xfrm>
                <a:off x="8914701" y="2874012"/>
                <a:ext cx="1045803" cy="5549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43DD521-1B41-40E3-9E57-368C33892E40}"/>
                  </a:ext>
                </a:extLst>
              </p:cNvPr>
              <p:cNvCxnSpPr/>
              <p:nvPr/>
            </p:nvCxnSpPr>
            <p:spPr>
              <a:xfrm>
                <a:off x="9742403" y="2874012"/>
                <a:ext cx="0" cy="554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3001FFB-BA0E-40FC-B2D7-E8FBE0FDD829}"/>
                </a:ext>
              </a:extLst>
            </p:cNvPr>
            <p:cNvCxnSpPr/>
            <p:nvPr/>
          </p:nvCxnSpPr>
          <p:spPr>
            <a:xfrm>
              <a:off x="8925641" y="2189374"/>
              <a:ext cx="408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34E24E4-A626-4C7E-9B14-773F9FD8AEF4}"/>
                </a:ext>
              </a:extLst>
            </p:cNvPr>
            <p:cNvCxnSpPr/>
            <p:nvPr/>
          </p:nvCxnSpPr>
          <p:spPr>
            <a:xfrm>
              <a:off x="10259840" y="2184400"/>
              <a:ext cx="408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10284D0-CF8B-4ADF-A963-B0AE0FD0BB0D}"/>
                </a:ext>
              </a:extLst>
            </p:cNvPr>
            <p:cNvCxnSpPr/>
            <p:nvPr/>
          </p:nvCxnSpPr>
          <p:spPr>
            <a:xfrm>
              <a:off x="11569701" y="2189374"/>
              <a:ext cx="408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C24A4BF-19E1-4709-9B15-1B51E7CC5C2A}"/>
              </a:ext>
            </a:extLst>
          </p:cNvPr>
          <p:cNvSpPr txBox="1"/>
          <p:nvPr/>
        </p:nvSpPr>
        <p:spPr>
          <a:xfrm>
            <a:off x="1008782" y="4589858"/>
            <a:ext cx="300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doc1      doc3      doc4</a:t>
            </a: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seq8      seq1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  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seq2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D6F1A5-01D4-42F3-8E1B-D5C61D354B3D}"/>
              </a:ext>
            </a:extLst>
          </p:cNvPr>
          <p:cNvGrpSpPr/>
          <p:nvPr/>
        </p:nvGrpSpPr>
        <p:grpSpPr>
          <a:xfrm>
            <a:off x="8696416" y="4484469"/>
            <a:ext cx="3009335" cy="863600"/>
            <a:chOff x="7988300" y="1874524"/>
            <a:chExt cx="3989561" cy="56197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2EC3784-83C1-4AA4-BA9C-59D547436FB2}"/>
                </a:ext>
              </a:extLst>
            </p:cNvPr>
            <p:cNvGrpSpPr/>
            <p:nvPr/>
          </p:nvGrpSpPr>
          <p:grpSpPr>
            <a:xfrm>
              <a:off x="7988300" y="1881506"/>
              <a:ext cx="1045803" cy="554988"/>
              <a:chOff x="8914701" y="2874012"/>
              <a:chExt cx="1045803" cy="55498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6013F6A-18CB-45C5-8722-CA780FC5F4D2}"/>
                  </a:ext>
                </a:extLst>
              </p:cNvPr>
              <p:cNvSpPr/>
              <p:nvPr/>
            </p:nvSpPr>
            <p:spPr>
              <a:xfrm>
                <a:off x="8914701" y="2874012"/>
                <a:ext cx="1045803" cy="5549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65B8671-948F-4E26-B21F-9555A8376C84}"/>
                  </a:ext>
                </a:extLst>
              </p:cNvPr>
              <p:cNvCxnSpPr/>
              <p:nvPr/>
            </p:nvCxnSpPr>
            <p:spPr>
              <a:xfrm>
                <a:off x="9742403" y="2874012"/>
                <a:ext cx="0" cy="554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FE280EC-83CD-4E83-9A66-2D4FAB1EE860}"/>
                </a:ext>
              </a:extLst>
            </p:cNvPr>
            <p:cNvGrpSpPr/>
            <p:nvPr/>
          </p:nvGrpSpPr>
          <p:grpSpPr>
            <a:xfrm>
              <a:off x="9333801" y="1874524"/>
              <a:ext cx="1045803" cy="554988"/>
              <a:chOff x="8914701" y="2874012"/>
              <a:chExt cx="1045803" cy="554988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8FFE598-F4F4-4DCF-964C-84D34DE5DF16}"/>
                  </a:ext>
                </a:extLst>
              </p:cNvPr>
              <p:cNvSpPr/>
              <p:nvPr/>
            </p:nvSpPr>
            <p:spPr>
              <a:xfrm>
                <a:off x="8914701" y="2874012"/>
                <a:ext cx="1045803" cy="5549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D021A0-5E9D-4BA9-A596-1F2D7F3802D4}"/>
                  </a:ext>
                </a:extLst>
              </p:cNvPr>
              <p:cNvCxnSpPr/>
              <p:nvPr/>
            </p:nvCxnSpPr>
            <p:spPr>
              <a:xfrm>
                <a:off x="9742403" y="2874012"/>
                <a:ext cx="0" cy="554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0847B9A-EFDD-46FF-B536-D3623083ACF7}"/>
                </a:ext>
              </a:extLst>
            </p:cNvPr>
            <p:cNvGrpSpPr/>
            <p:nvPr/>
          </p:nvGrpSpPr>
          <p:grpSpPr>
            <a:xfrm>
              <a:off x="10668000" y="1881506"/>
              <a:ext cx="1045803" cy="554988"/>
              <a:chOff x="8914701" y="2874012"/>
              <a:chExt cx="1045803" cy="5549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00D16BB-8124-4243-8364-EB99D81DCA33}"/>
                  </a:ext>
                </a:extLst>
              </p:cNvPr>
              <p:cNvSpPr/>
              <p:nvPr/>
            </p:nvSpPr>
            <p:spPr>
              <a:xfrm>
                <a:off x="8914701" y="2874012"/>
                <a:ext cx="1045803" cy="5549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38EAE579-94BB-407E-91D0-71B7FE70B9D2}"/>
                  </a:ext>
                </a:extLst>
              </p:cNvPr>
              <p:cNvCxnSpPr/>
              <p:nvPr/>
            </p:nvCxnSpPr>
            <p:spPr>
              <a:xfrm>
                <a:off x="9742403" y="2874012"/>
                <a:ext cx="0" cy="554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68DEBBE-6A7D-46CD-BC33-EB4E79EB69BA}"/>
                </a:ext>
              </a:extLst>
            </p:cNvPr>
            <p:cNvCxnSpPr/>
            <p:nvPr/>
          </p:nvCxnSpPr>
          <p:spPr>
            <a:xfrm>
              <a:off x="8925641" y="2189374"/>
              <a:ext cx="408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2A3E025-6046-4372-A3F3-F6BDEDB5E9DD}"/>
                </a:ext>
              </a:extLst>
            </p:cNvPr>
            <p:cNvCxnSpPr/>
            <p:nvPr/>
          </p:nvCxnSpPr>
          <p:spPr>
            <a:xfrm>
              <a:off x="10259840" y="2184400"/>
              <a:ext cx="408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1F2F15E-E80D-412C-81FA-31B1A76C6ED4}"/>
                </a:ext>
              </a:extLst>
            </p:cNvPr>
            <p:cNvCxnSpPr/>
            <p:nvPr/>
          </p:nvCxnSpPr>
          <p:spPr>
            <a:xfrm>
              <a:off x="11569701" y="2189374"/>
              <a:ext cx="408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70318BC-3479-462B-8055-C2461EC068D3}"/>
              </a:ext>
            </a:extLst>
          </p:cNvPr>
          <p:cNvSpPr txBox="1"/>
          <p:nvPr/>
        </p:nvSpPr>
        <p:spPr>
          <a:xfrm>
            <a:off x="8696416" y="4530635"/>
            <a:ext cx="300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var1       var3       var4</a:t>
            </a: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doc8      doc1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 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doc2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0A19B8-7824-42F8-AC76-CC9653349C67}"/>
              </a:ext>
            </a:extLst>
          </p:cNvPr>
          <p:cNvGrpSpPr/>
          <p:nvPr/>
        </p:nvGrpSpPr>
        <p:grpSpPr>
          <a:xfrm>
            <a:off x="5045567" y="4613642"/>
            <a:ext cx="2505241" cy="734427"/>
            <a:chOff x="4472608" y="4501762"/>
            <a:chExt cx="2967849" cy="90553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29E1AA4-453B-4979-8C0F-F6661F39ECBA}"/>
                </a:ext>
              </a:extLst>
            </p:cNvPr>
            <p:cNvGrpSpPr/>
            <p:nvPr/>
          </p:nvGrpSpPr>
          <p:grpSpPr>
            <a:xfrm>
              <a:off x="4472608" y="4501762"/>
              <a:ext cx="1980289" cy="905530"/>
              <a:chOff x="4852272" y="923030"/>
              <a:chExt cx="1512000" cy="70257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6D493DB-CC92-4C64-A396-1A66B667F2DB}"/>
                  </a:ext>
                </a:extLst>
              </p:cNvPr>
              <p:cNvSpPr/>
              <p:nvPr/>
            </p:nvSpPr>
            <p:spPr>
              <a:xfrm>
                <a:off x="4852272" y="923030"/>
                <a:ext cx="1512000" cy="7025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CA438AFD-8986-46E9-9F58-F0B686B96786}"/>
                  </a:ext>
                </a:extLst>
              </p:cNvPr>
              <p:cNvCxnSpPr>
                <a:stCxn id="63" idx="0"/>
                <a:endCxn id="63" idx="2"/>
              </p:cNvCxnSpPr>
              <p:nvPr/>
            </p:nvCxnSpPr>
            <p:spPr>
              <a:xfrm>
                <a:off x="5608272" y="923030"/>
                <a:ext cx="0" cy="7025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FE7C761-7370-46F2-8F96-DACFCD6AE119}"/>
                </a:ext>
              </a:extLst>
            </p:cNvPr>
            <p:cNvGrpSpPr/>
            <p:nvPr/>
          </p:nvGrpSpPr>
          <p:grpSpPr>
            <a:xfrm>
              <a:off x="5460168" y="4501762"/>
              <a:ext cx="1980289" cy="905530"/>
              <a:chOff x="4852272" y="923030"/>
              <a:chExt cx="1512000" cy="70257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82BB59A-37E2-41E6-BCE5-386B0AE7BF00}"/>
                  </a:ext>
                </a:extLst>
              </p:cNvPr>
              <p:cNvSpPr/>
              <p:nvPr/>
            </p:nvSpPr>
            <p:spPr>
              <a:xfrm>
                <a:off x="4852272" y="923030"/>
                <a:ext cx="1512000" cy="7025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9B43605-E70F-41D7-A417-7D27784975D6}"/>
                  </a:ext>
                </a:extLst>
              </p:cNvPr>
              <p:cNvCxnSpPr>
                <a:stCxn id="66" idx="0"/>
                <a:endCxn id="66" idx="2"/>
              </p:cNvCxnSpPr>
              <p:nvPr/>
            </p:nvCxnSpPr>
            <p:spPr>
              <a:xfrm>
                <a:off x="5608272" y="923030"/>
                <a:ext cx="0" cy="7025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03FB532-C4CD-4AFB-AF58-9CA3574417D1}"/>
              </a:ext>
            </a:extLst>
          </p:cNvPr>
          <p:cNvSpPr/>
          <p:nvPr/>
        </p:nvSpPr>
        <p:spPr>
          <a:xfrm>
            <a:off x="250890" y="4549056"/>
            <a:ext cx="669041" cy="863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map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endParaRPr lang="ko-KR" altLang="en-US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FAEE16D-D951-4695-A8A9-497C97EC204A}"/>
              </a:ext>
            </a:extLst>
          </p:cNvPr>
          <p:cNvCxnSpPr>
            <a:cxnSpLocks/>
          </p:cNvCxnSpPr>
          <p:nvPr/>
        </p:nvCxnSpPr>
        <p:spPr>
          <a:xfrm>
            <a:off x="731096" y="5027534"/>
            <a:ext cx="3486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0498BE4-66F5-4BE1-8FBD-F093DFDC12A0}"/>
              </a:ext>
            </a:extLst>
          </p:cNvPr>
          <p:cNvSpPr/>
          <p:nvPr/>
        </p:nvSpPr>
        <p:spPr>
          <a:xfrm>
            <a:off x="4284887" y="4532963"/>
            <a:ext cx="669041" cy="863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map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endParaRPr lang="ko-KR" altLang="en-US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6D00F94-97DE-40DC-A030-C186BE25D3B7}"/>
              </a:ext>
            </a:extLst>
          </p:cNvPr>
          <p:cNvCxnSpPr>
            <a:cxnSpLocks/>
          </p:cNvCxnSpPr>
          <p:nvPr/>
        </p:nvCxnSpPr>
        <p:spPr>
          <a:xfrm>
            <a:off x="4772667" y="5006570"/>
            <a:ext cx="3486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39EDA79-8AE3-439F-BDF6-9FE0313AA65B}"/>
              </a:ext>
            </a:extLst>
          </p:cNvPr>
          <p:cNvSpPr/>
          <p:nvPr/>
        </p:nvSpPr>
        <p:spPr>
          <a:xfrm>
            <a:off x="7933991" y="4473740"/>
            <a:ext cx="669041" cy="863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map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endParaRPr lang="ko-KR" altLang="en-US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BC0CAF5-B490-484B-B95C-D18CE35B8C9E}"/>
              </a:ext>
            </a:extLst>
          </p:cNvPr>
          <p:cNvCxnSpPr>
            <a:cxnSpLocks/>
          </p:cNvCxnSpPr>
          <p:nvPr/>
        </p:nvCxnSpPr>
        <p:spPr>
          <a:xfrm>
            <a:off x="8414197" y="4952218"/>
            <a:ext cx="3486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2985</Words>
  <Application>Microsoft Office PowerPoint</Application>
  <PresentationFormat>와이드스크린</PresentationFormat>
  <Paragraphs>576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한컴 백제 B</vt:lpstr>
      <vt:lpstr>나눔바른고딕</vt:lpstr>
      <vt:lpstr>Times New Roman</vt:lpstr>
      <vt:lpstr>맑은 고딕</vt:lpstr>
      <vt:lpstr>-윤고딕320</vt:lpstr>
      <vt:lpstr>-윤고딕310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WOOHEE.SIM</dc:creator>
  <cp:lastModifiedBy>KIMNANHEE</cp:lastModifiedBy>
  <cp:revision>166</cp:revision>
  <dcterms:created xsi:type="dcterms:W3CDTF">2017-03-19T05:31:23Z</dcterms:created>
  <dcterms:modified xsi:type="dcterms:W3CDTF">2019-06-25T01:44:48Z</dcterms:modified>
</cp:coreProperties>
</file>