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64" r:id="rId5"/>
    <p:sldId id="263" r:id="rId6"/>
    <p:sldId id="259" r:id="rId7"/>
    <p:sldId id="260" r:id="rId8"/>
    <p:sldId id="265" r:id="rId9"/>
    <p:sldId id="266" r:id="rId10"/>
    <p:sldId id="261" r:id="rId11"/>
    <p:sldId id="262"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1BB27D0-562B-41B3-AA61-A505A27779A1}" type="datetimeFigureOut">
              <a:rPr lang="en-US" smtClean="0"/>
              <a:pPr/>
              <a:t>4/30/2015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6AA162C-53A1-4A20-B03F-4F6739A1224D}"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BB27D0-562B-41B3-AA61-A505A27779A1}" type="datetimeFigureOut">
              <a:rPr lang="en-US" smtClean="0"/>
              <a:pPr/>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AA162C-53A1-4A20-B03F-4F6739A122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BB27D0-562B-41B3-AA61-A505A27779A1}" type="datetimeFigureOut">
              <a:rPr lang="en-US" smtClean="0"/>
              <a:pPr/>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AA162C-53A1-4A20-B03F-4F6739A122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1BB27D0-562B-41B3-AA61-A505A27779A1}" type="datetimeFigureOut">
              <a:rPr lang="en-US" smtClean="0"/>
              <a:pPr/>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AA162C-53A1-4A20-B03F-4F6739A1224D}"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1BB27D0-562B-41B3-AA61-A505A27779A1}" type="datetimeFigureOut">
              <a:rPr lang="en-US" smtClean="0"/>
              <a:pPr/>
              <a:t>4/30/2015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6AA162C-53A1-4A20-B03F-4F6739A1224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1BB27D0-562B-41B3-AA61-A505A27779A1}" type="datetimeFigureOut">
              <a:rPr lang="en-US" smtClean="0"/>
              <a:pPr/>
              <a:t>4/30/2015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AA162C-53A1-4A20-B03F-4F6739A1224D}"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1BB27D0-562B-41B3-AA61-A505A27779A1}" type="datetimeFigureOut">
              <a:rPr lang="en-US" smtClean="0"/>
              <a:pPr/>
              <a:t>4/30/2015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AA162C-53A1-4A20-B03F-4F6739A1224D}"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1BB27D0-562B-41B3-AA61-A505A27779A1}" type="datetimeFigureOut">
              <a:rPr lang="en-US" smtClean="0"/>
              <a:pPr/>
              <a:t>4/30/2015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AA162C-53A1-4A20-B03F-4F6739A122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BB27D0-562B-41B3-AA61-A505A27779A1}" type="datetimeFigureOut">
              <a:rPr lang="en-US" smtClean="0"/>
              <a:pPr/>
              <a:t>4/30/2015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AA162C-53A1-4A20-B03F-4F6739A122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1BB27D0-562B-41B3-AA61-A505A27779A1}" type="datetimeFigureOut">
              <a:rPr lang="en-US" smtClean="0"/>
              <a:pPr/>
              <a:t>4/30/2015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AA162C-53A1-4A20-B03F-4F6739A1224D}"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1BB27D0-562B-41B3-AA61-A505A27779A1}" type="datetimeFigureOut">
              <a:rPr lang="en-US" smtClean="0"/>
              <a:pPr/>
              <a:t>4/30/2015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D6AA162C-53A1-4A20-B03F-4F6739A1224D}"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1BB27D0-562B-41B3-AA61-A505A27779A1}" type="datetimeFigureOut">
              <a:rPr lang="en-US" smtClean="0"/>
              <a:pPr/>
              <a:t>4/30/2015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6AA162C-53A1-4A20-B03F-4F6739A122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1720" y="4941168"/>
            <a:ext cx="6858000" cy="1184870"/>
          </a:xfrm>
        </p:spPr>
        <p:txBody>
          <a:bodyPr>
            <a:noAutofit/>
          </a:bodyPr>
          <a:lstStyle/>
          <a:p>
            <a:pPr lvl="8" algn="just"/>
            <a:r>
              <a:rPr lang="en-US" sz="2000" dirty="0" smtClean="0">
                <a:latin typeface="Calibri" pitchFamily="34" charset="0"/>
              </a:rPr>
              <a:t>Team Members:</a:t>
            </a:r>
          </a:p>
          <a:p>
            <a:pPr lvl="8" algn="just"/>
            <a:r>
              <a:rPr lang="en-US" sz="2000" dirty="0" smtClean="0">
                <a:latin typeface="Calibri" pitchFamily="34" charset="0"/>
              </a:rPr>
              <a:t>121008-D</a:t>
            </a:r>
            <a:r>
              <a:rPr lang="en-US" sz="2000" dirty="0" smtClean="0">
                <a:latin typeface="Calibri" pitchFamily="34" charset="0"/>
                <a:cs typeface="Calibri" pitchFamily="34" charset="0"/>
              </a:rPr>
              <a:t>arpan P</a:t>
            </a:r>
            <a:r>
              <a:rPr lang="en-US" sz="2000" dirty="0" smtClean="0">
                <a:latin typeface="Calibri" pitchFamily="34" charset="0"/>
              </a:rPr>
              <a:t>atel</a:t>
            </a:r>
          </a:p>
          <a:p>
            <a:pPr lvl="8" algn="just"/>
            <a:r>
              <a:rPr lang="en-US" sz="2000" dirty="0" smtClean="0">
                <a:latin typeface="Calibri" pitchFamily="34" charset="0"/>
              </a:rPr>
              <a:t>121053- Shreya Gokani</a:t>
            </a:r>
            <a:endParaRPr lang="en-US" sz="2000" dirty="0">
              <a:latin typeface="Calibri" pitchFamily="34" charset="0"/>
            </a:endParaRPr>
          </a:p>
        </p:txBody>
      </p:sp>
      <p:sp>
        <p:nvSpPr>
          <p:cNvPr id="2" name="Title 1"/>
          <p:cNvSpPr>
            <a:spLocks noGrp="1"/>
          </p:cNvSpPr>
          <p:nvPr>
            <p:ph type="ctrTitle"/>
          </p:nvPr>
        </p:nvSpPr>
        <p:spPr/>
        <p:txBody>
          <a:bodyPr/>
          <a:lstStyle/>
          <a:p>
            <a:r>
              <a:rPr lang="en-US" dirty="0" smtClean="0"/>
              <a:t>Garbage collection in C</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Implementation in c</a:t>
            </a:r>
            <a:endParaRPr lang="en-US" sz="4000" dirty="0"/>
          </a:p>
        </p:txBody>
      </p:sp>
      <p:sp>
        <p:nvSpPr>
          <p:cNvPr id="3" name="Content Placeholder 2"/>
          <p:cNvSpPr>
            <a:spLocks noGrp="1"/>
          </p:cNvSpPr>
          <p:nvPr>
            <p:ph sz="quarter" idx="1"/>
          </p:nvPr>
        </p:nvSpPr>
        <p:spPr/>
        <p:txBody>
          <a:bodyPr>
            <a:normAutofit/>
          </a:bodyPr>
          <a:lstStyle/>
          <a:p>
            <a:pPr algn="just"/>
            <a:endParaRPr lang="en-US" sz="2200" dirty="0" smtClean="0"/>
          </a:p>
          <a:p>
            <a:pPr algn="just"/>
            <a:r>
              <a:rPr lang="en-US" sz="2200" dirty="0" smtClean="0"/>
              <a:t>Rather than using </a:t>
            </a:r>
            <a:r>
              <a:rPr lang="en-US" sz="2200" dirty="0" err="1" smtClean="0"/>
              <a:t>malloc</a:t>
            </a:r>
            <a:r>
              <a:rPr lang="en-US" sz="2200" dirty="0" smtClean="0"/>
              <a:t> and free to obtain and reclaim memory, it is possible to link in a garbage collector and allow it to reclaim unused memory automatically. </a:t>
            </a:r>
          </a:p>
          <a:p>
            <a:pPr algn="just"/>
            <a:endParaRPr lang="en-US" sz="2200" dirty="0" smtClean="0"/>
          </a:p>
          <a:p>
            <a:pPr algn="just"/>
            <a:r>
              <a:rPr lang="en-US" sz="2200" dirty="0" smtClean="0"/>
              <a:t>For this, we can replace </a:t>
            </a:r>
            <a:r>
              <a:rPr lang="en-US" sz="2200" dirty="0" err="1" smtClean="0"/>
              <a:t>malloc</a:t>
            </a:r>
            <a:r>
              <a:rPr lang="en-US" sz="2200" dirty="0" smtClean="0"/>
              <a:t> with the garbage collector's allocator and free with a do- nothing subroutine.</a:t>
            </a:r>
          </a:p>
          <a:p>
            <a:pPr algn="just"/>
            <a:endParaRPr lang="en-US"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Conclusion</a:t>
            </a:r>
            <a:endParaRPr lang="en-US" sz="4000" dirty="0"/>
          </a:p>
        </p:txBody>
      </p:sp>
      <p:sp>
        <p:nvSpPr>
          <p:cNvPr id="3" name="Content Placeholder 2"/>
          <p:cNvSpPr>
            <a:spLocks noGrp="1"/>
          </p:cNvSpPr>
          <p:nvPr>
            <p:ph sz="quarter" idx="1"/>
          </p:nvPr>
        </p:nvSpPr>
        <p:spPr/>
        <p:txBody>
          <a:bodyPr>
            <a:normAutofit/>
          </a:bodyPr>
          <a:lstStyle/>
          <a:p>
            <a:r>
              <a:rPr lang="en-US" sz="2200" dirty="0" smtClean="0"/>
              <a:t>C is not compatible for kernel level implementation but research are going on to implement GC in C.</a:t>
            </a:r>
          </a:p>
          <a:p>
            <a:endParaRPr lang="en-US" sz="2200" dirty="0" smtClean="0"/>
          </a:p>
          <a:p>
            <a:r>
              <a:rPr lang="en-US" sz="2200" dirty="0" smtClean="0"/>
              <a:t>Our garbage collection routine currently pauses the program when it runs.</a:t>
            </a:r>
          </a:p>
          <a:p>
            <a:endParaRPr lang="en-US" sz="2200" dirty="0" smtClean="0"/>
          </a:p>
          <a:p>
            <a:r>
              <a:rPr lang="en-US" sz="2200" dirty="0" smtClean="0"/>
              <a:t>C language provides very little help in writing correct, bug free code. It doesn’t have any standard for memory management.</a:t>
            </a:r>
            <a:endParaRPr lang="en-US"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noAutofit/>
          </a:bodyPr>
          <a:lstStyle/>
          <a:p>
            <a:r>
              <a:rPr lang="en-US" sz="2200" dirty="0" smtClean="0"/>
              <a:t>http://programmers.stackexchange.com/questions/113177/why-do-languages-such-as-c-and-c-not-have-garbage-collection-while-java-does</a:t>
            </a:r>
          </a:p>
          <a:p>
            <a:r>
              <a:rPr lang="en-US" sz="2200" dirty="0" smtClean="0"/>
              <a:t>http://web.engr.illinois.edu/~maplant2/gc.html</a:t>
            </a:r>
          </a:p>
          <a:p>
            <a:r>
              <a:rPr lang="en-US" sz="2200" dirty="0" smtClean="0"/>
              <a:t>file:///C:/Users/sunil/Downloads/rick.pdf</a:t>
            </a:r>
          </a:p>
          <a:p>
            <a:r>
              <a:rPr lang="en-US" sz="2200" dirty="0" smtClean="0"/>
              <a:t>http://www.cs.utah.edu/~regehr/papers/ismm15-rafkind.pdf</a:t>
            </a:r>
          </a:p>
          <a:p>
            <a:r>
              <a:rPr lang="en-US" sz="2200" dirty="0" smtClean="0"/>
              <a:t>http://www.codeproject.com/Articles/31747/Conservative-Garbage-Collector-for-C</a:t>
            </a:r>
          </a:p>
          <a:p>
            <a:r>
              <a:rPr lang="en-US" sz="2200" dirty="0" smtClean="0"/>
              <a:t>http://www.linuxjournal.com/article/6679?page=0,1</a:t>
            </a:r>
          </a:p>
          <a:p>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What is Garbage Collection?</a:t>
            </a:r>
            <a:endParaRPr lang="en-US" sz="4000" dirty="0"/>
          </a:p>
        </p:txBody>
      </p:sp>
      <p:sp>
        <p:nvSpPr>
          <p:cNvPr id="3" name="Content Placeholder 2"/>
          <p:cNvSpPr>
            <a:spLocks noGrp="1"/>
          </p:cNvSpPr>
          <p:nvPr>
            <p:ph sz="quarter" idx="1"/>
          </p:nvPr>
        </p:nvSpPr>
        <p:spPr/>
        <p:txBody>
          <a:bodyPr>
            <a:normAutofit/>
          </a:bodyPr>
          <a:lstStyle/>
          <a:p>
            <a:pPr algn="just"/>
            <a:endParaRPr lang="en-US" sz="2000" dirty="0" smtClean="0"/>
          </a:p>
          <a:p>
            <a:pPr algn="just"/>
            <a:endParaRPr lang="en-US" sz="2000" dirty="0" smtClean="0"/>
          </a:p>
          <a:p>
            <a:pPr algn="just"/>
            <a:endParaRPr lang="en-US" sz="2000" dirty="0" smtClean="0"/>
          </a:p>
          <a:p>
            <a:pPr algn="just"/>
            <a:r>
              <a:rPr lang="en-US" sz="2000" dirty="0" smtClean="0"/>
              <a:t>Garbage </a:t>
            </a:r>
            <a:r>
              <a:rPr lang="en-US" sz="2000" dirty="0"/>
              <a:t>collection (GC) is a form of automatic memory management. </a:t>
            </a:r>
            <a:r>
              <a:rPr lang="en-US" sz="2000" dirty="0" smtClean="0"/>
              <a:t>It attempts </a:t>
            </a:r>
            <a:r>
              <a:rPr lang="en-US" sz="2000" dirty="0"/>
              <a:t>to reclaim garbage, or memory occupied by objects that are no longer in use by the program. Garbage collection was invented by John McCarthy around 1959 to solve problems in Lisp</a:t>
            </a:r>
            <a:r>
              <a:rPr lang="en-US" sz="2000" dirty="0" smtClean="0"/>
              <a:t>.</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Why?</a:t>
            </a:r>
            <a:endParaRPr lang="en-US" sz="4000" dirty="0"/>
          </a:p>
        </p:txBody>
      </p:sp>
      <p:sp>
        <p:nvSpPr>
          <p:cNvPr id="3" name="Content Placeholder 2"/>
          <p:cNvSpPr>
            <a:spLocks noGrp="1"/>
          </p:cNvSpPr>
          <p:nvPr>
            <p:ph sz="quarter" idx="1"/>
          </p:nvPr>
        </p:nvSpPr>
        <p:spPr>
          <a:xfrm>
            <a:off x="500034" y="1428736"/>
            <a:ext cx="8229600" cy="4525963"/>
          </a:xfrm>
        </p:spPr>
        <p:txBody>
          <a:bodyPr>
            <a:noAutofit/>
          </a:bodyPr>
          <a:lstStyle/>
          <a:p>
            <a:pPr algn="just"/>
            <a:r>
              <a:rPr lang="en-US" sz="2000" dirty="0"/>
              <a:t>Garbage collection frees the programmer from manually dealing with memory </a:t>
            </a:r>
            <a:r>
              <a:rPr lang="en-US" sz="2000" dirty="0" err="1"/>
              <a:t>deallocation</a:t>
            </a:r>
            <a:r>
              <a:rPr lang="en-US" sz="2000" dirty="0"/>
              <a:t>. As a result, certain categories of bugs are eliminated or substantially reduced:</a:t>
            </a:r>
          </a:p>
          <a:p>
            <a:pPr lvl="1" algn="just">
              <a:buFont typeface="Wingdings" pitchFamily="2" charset="2"/>
              <a:buChar char="Ø"/>
            </a:pPr>
            <a:r>
              <a:rPr lang="en-US" sz="2000" dirty="0"/>
              <a:t>Dangling pointer bugs, which occur when a piece of memory is freed while there are still pointers to it, and one of those pointers is </a:t>
            </a:r>
            <a:r>
              <a:rPr lang="en-US" sz="2000" dirty="0" err="1"/>
              <a:t>dereferenced</a:t>
            </a:r>
            <a:r>
              <a:rPr lang="en-US" sz="2000" dirty="0"/>
              <a:t>. By then the memory may have been reassigned to another use, with unpredictable results.</a:t>
            </a:r>
          </a:p>
          <a:p>
            <a:pPr lvl="1" algn="just">
              <a:buFont typeface="Wingdings" pitchFamily="2" charset="2"/>
              <a:buChar char="Ø"/>
            </a:pPr>
            <a:r>
              <a:rPr lang="en-US" sz="2000" dirty="0"/>
              <a:t>Double free bugs, which occur when the program tries to free a region of memory that has already been freed, and perhaps already been allocated again.</a:t>
            </a:r>
          </a:p>
          <a:p>
            <a:pPr lvl="1" algn="just">
              <a:buFont typeface="Wingdings" pitchFamily="2" charset="2"/>
              <a:buChar char="Ø"/>
            </a:pPr>
            <a:r>
              <a:rPr lang="en-US" sz="2000" dirty="0"/>
              <a:t>Certain kinds of memory</a:t>
            </a:r>
            <a:r>
              <a:rPr lang="en-US" sz="2000" i="1" dirty="0"/>
              <a:t> </a:t>
            </a:r>
            <a:r>
              <a:rPr lang="en-US" sz="2000" dirty="0"/>
              <a:t>leaks, in which a program fails to free memory occupied by objects that have become unreachable, which can lead to memory exhaustion. (Garbage collection typically does not deal with the unbounded accumulation of data that is reachable, but that will actually not be used by the program.)</a:t>
            </a:r>
          </a:p>
          <a:p>
            <a:pPr lvl="1" algn="just">
              <a:buFont typeface="Wingdings" pitchFamily="2" charset="2"/>
              <a:buChar char="Ø"/>
            </a:pPr>
            <a:r>
              <a:rPr lang="en-US" sz="2000" dirty="0"/>
              <a:t>Efficient implementations of persistent data structures</a:t>
            </a:r>
          </a:p>
          <a:p>
            <a:pPr lvl="1" algn="just">
              <a:buNone/>
            </a:pPr>
            <a:endParaRPr lang="en-US" sz="2000" dirty="0" smtClean="0"/>
          </a:p>
          <a:p>
            <a:pPr algn="just"/>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a:bodyPr>
          <a:lstStyle/>
          <a:p>
            <a:r>
              <a:rPr lang="en-US" sz="4000" dirty="0" smtClean="0"/>
              <a:t>Implementation in Java</a:t>
            </a:r>
            <a:endParaRPr lang="en-US" sz="4000" dirty="0"/>
          </a:p>
        </p:txBody>
      </p:sp>
      <p:sp>
        <p:nvSpPr>
          <p:cNvPr id="3" name="Content Placeholder 2"/>
          <p:cNvSpPr>
            <a:spLocks noGrp="1"/>
          </p:cNvSpPr>
          <p:nvPr>
            <p:ph sz="quarter" idx="1"/>
          </p:nvPr>
        </p:nvSpPr>
        <p:spPr>
          <a:xfrm>
            <a:off x="0" y="1000108"/>
            <a:ext cx="9144000" cy="4686320"/>
          </a:xfrm>
        </p:spPr>
        <p:txBody>
          <a:bodyPr>
            <a:noAutofit/>
          </a:bodyPr>
          <a:lstStyle/>
          <a:p>
            <a:pPr marL="514350" indent="-514350" algn="just"/>
            <a:r>
              <a:rPr lang="en-US" sz="2000" dirty="0" smtClean="0"/>
              <a:t>In java, garbage means unreferenced objects.</a:t>
            </a:r>
          </a:p>
          <a:p>
            <a:pPr marL="514350" indent="-514350" algn="just"/>
            <a:r>
              <a:rPr lang="en-US" sz="2000" dirty="0" smtClean="0"/>
              <a:t>In java GC is performed automatically. So, java provides better memory management than C or C++ as we need to use free() command in C and delete() I C++.</a:t>
            </a:r>
            <a:endParaRPr lang="en-US" sz="2000" b="1" dirty="0" smtClean="0"/>
          </a:p>
          <a:p>
            <a:pPr marL="514350" indent="-514350" algn="just">
              <a:buNone/>
            </a:pPr>
            <a:r>
              <a:rPr lang="en-US" sz="2000" b="1" dirty="0" smtClean="0"/>
              <a:t>Example:</a:t>
            </a:r>
          </a:p>
          <a:p>
            <a:pPr marL="514350" indent="-514350" algn="just">
              <a:buNone/>
            </a:pPr>
            <a:endParaRPr lang="en-US" sz="2000" b="1" dirty="0" smtClean="0"/>
          </a:p>
          <a:p>
            <a:pPr marL="514350" indent="-514350" algn="just">
              <a:buFont typeface="+mj-lt"/>
              <a:buAutoNum type="arabicPeriod"/>
            </a:pPr>
            <a:r>
              <a:rPr lang="en-US" sz="2000" dirty="0" smtClean="0"/>
              <a:t>public class TestGarbage1</a:t>
            </a:r>
          </a:p>
          <a:p>
            <a:pPr marL="514350" indent="-514350" algn="just">
              <a:buFont typeface="+mj-lt"/>
              <a:buAutoNum type="arabicPeriod"/>
            </a:pPr>
            <a:r>
              <a:rPr lang="en-US" sz="2000" dirty="0" smtClean="0"/>
              <a:t>{       public void finalize()</a:t>
            </a:r>
          </a:p>
          <a:p>
            <a:pPr marL="514350" indent="-514350" algn="just">
              <a:buFont typeface="+mj-lt"/>
              <a:buAutoNum type="arabicPeriod"/>
            </a:pPr>
            <a:r>
              <a:rPr lang="en-US" sz="2000" dirty="0" smtClean="0"/>
              <a:t>	{ </a:t>
            </a:r>
            <a:r>
              <a:rPr lang="en-US" sz="2000" dirty="0" err="1" smtClean="0"/>
              <a:t>System.out.println</a:t>
            </a:r>
            <a:r>
              <a:rPr lang="en-US" sz="2000" dirty="0" smtClean="0"/>
              <a:t>("object is garbage collected"); }  </a:t>
            </a:r>
          </a:p>
          <a:p>
            <a:pPr marL="514350" indent="-514350" algn="just">
              <a:buFont typeface="+mj-lt"/>
              <a:buAutoNum type="arabicPeriod"/>
            </a:pPr>
            <a:r>
              <a:rPr lang="en-US" sz="2000" dirty="0" smtClean="0"/>
              <a:t>          public static void main(String </a:t>
            </a:r>
            <a:r>
              <a:rPr lang="en-US" sz="2000" dirty="0" err="1" smtClean="0"/>
              <a:t>args</a:t>
            </a:r>
            <a:r>
              <a:rPr lang="en-US" sz="2000" dirty="0" smtClean="0"/>
              <a:t>[])</a:t>
            </a:r>
          </a:p>
          <a:p>
            <a:pPr marL="514350" indent="-514350" algn="just">
              <a:buFont typeface="+mj-lt"/>
              <a:buAutoNum type="arabicPeriod"/>
            </a:pPr>
            <a:r>
              <a:rPr lang="en-US" sz="2000" dirty="0" smtClean="0"/>
              <a:t>          {                TestGarbage1 s1=new TestGarbage1(); </a:t>
            </a:r>
            <a:r>
              <a:rPr lang="en-US" sz="1600" dirty="0" smtClean="0"/>
              <a:t> </a:t>
            </a:r>
          </a:p>
          <a:p>
            <a:pPr marL="514350" indent="-514350" algn="just">
              <a:buFont typeface="+mj-lt"/>
              <a:buAutoNum type="arabicPeriod"/>
            </a:pPr>
            <a:r>
              <a:rPr lang="en-US" sz="2000" dirty="0" smtClean="0"/>
              <a:t>                            TestGarbage1 s2=new TestGarbage1();  </a:t>
            </a:r>
          </a:p>
          <a:p>
            <a:pPr marL="514350" indent="-514350" algn="just">
              <a:buFont typeface="+mj-lt"/>
              <a:buAutoNum type="arabicPeriod"/>
            </a:pPr>
            <a:r>
              <a:rPr lang="en-US" sz="2000" dirty="0" smtClean="0"/>
              <a:t> 	                    s1=null;  </a:t>
            </a:r>
          </a:p>
          <a:p>
            <a:pPr marL="514350" indent="-514350" algn="just">
              <a:buFont typeface="+mj-lt"/>
              <a:buAutoNum type="arabicPeriod"/>
            </a:pPr>
            <a:r>
              <a:rPr lang="en-US" sz="2000" dirty="0" smtClean="0"/>
              <a:t> 	                    s2=null;  </a:t>
            </a:r>
          </a:p>
          <a:p>
            <a:pPr marL="514350" indent="-514350" algn="just">
              <a:buFont typeface="+mj-lt"/>
              <a:buAutoNum type="arabicPeriod"/>
            </a:pPr>
            <a:r>
              <a:rPr lang="en-US" sz="2000" dirty="0" smtClean="0"/>
              <a:t> 	                    </a:t>
            </a:r>
            <a:r>
              <a:rPr lang="en-US" sz="2000" dirty="0" err="1" smtClean="0"/>
              <a:t>System.gc</a:t>
            </a:r>
            <a:r>
              <a:rPr lang="en-US" sz="2000" dirty="0" smtClean="0"/>
              <a:t>();   }	}  </a:t>
            </a:r>
          </a:p>
          <a:p>
            <a:pPr marL="514350" indent="-514350" algn="just">
              <a:buFont typeface="+mj-lt"/>
              <a:buAutoNum type="arabicPeriod"/>
            </a:pP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Our Goal</a:t>
            </a:r>
            <a:endParaRPr lang="en-US" sz="4000" dirty="0"/>
          </a:p>
        </p:txBody>
      </p:sp>
      <p:sp>
        <p:nvSpPr>
          <p:cNvPr id="3" name="Content Placeholder 2"/>
          <p:cNvSpPr>
            <a:spLocks noGrp="1"/>
          </p:cNvSpPr>
          <p:nvPr>
            <p:ph sz="quarter" idx="1"/>
          </p:nvPr>
        </p:nvSpPr>
        <p:spPr>
          <a:xfrm>
            <a:off x="214282" y="2420888"/>
            <a:ext cx="8929718" cy="2864360"/>
          </a:xfrm>
        </p:spPr>
        <p:txBody>
          <a:bodyPr>
            <a:noAutofit/>
          </a:bodyPr>
          <a:lstStyle/>
          <a:p>
            <a:pPr algn="just"/>
            <a:r>
              <a:rPr lang="en-US" sz="2000" dirty="0" smtClean="0"/>
              <a:t>Make </a:t>
            </a:r>
            <a:r>
              <a:rPr lang="en-US" sz="2000" dirty="0" smtClean="0"/>
              <a:t>reclaiming </a:t>
            </a:r>
            <a:r>
              <a:rPr lang="en-US" sz="2000" dirty="0" smtClean="0"/>
              <a:t>memory easy for programmer. </a:t>
            </a:r>
            <a:endParaRPr lang="en-US" sz="2000" dirty="0" smtClean="0"/>
          </a:p>
          <a:p>
            <a:pPr algn="just"/>
            <a:r>
              <a:rPr lang="en-US" sz="2000" dirty="0" smtClean="0"/>
              <a:t>Minimizing the amount of wasted memory at all times. </a:t>
            </a:r>
            <a:endParaRPr lang="en-US" sz="2000" dirty="0" smtClean="0"/>
          </a:p>
          <a:p>
            <a:r>
              <a:rPr lang="en-US" sz="2000" dirty="0" smtClean="0"/>
              <a:t>Make memory allocation dynamic and make garbage collection run in the background.</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Algorithms Available</a:t>
            </a:r>
            <a:endParaRPr lang="en-US" sz="4000" dirty="0"/>
          </a:p>
        </p:txBody>
      </p:sp>
      <p:sp>
        <p:nvSpPr>
          <p:cNvPr id="3" name="Content Placeholder 2"/>
          <p:cNvSpPr>
            <a:spLocks noGrp="1"/>
          </p:cNvSpPr>
          <p:nvPr>
            <p:ph sz="quarter" idx="1"/>
          </p:nvPr>
        </p:nvSpPr>
        <p:spPr/>
        <p:txBody>
          <a:bodyPr>
            <a:normAutofit/>
          </a:bodyPr>
          <a:lstStyle/>
          <a:p>
            <a:pPr algn="just"/>
            <a:endParaRPr lang="en-US" sz="2000" dirty="0" smtClean="0"/>
          </a:p>
          <a:p>
            <a:pPr algn="just">
              <a:buNone/>
            </a:pPr>
            <a:endParaRPr lang="en-US" sz="2000" dirty="0" smtClean="0"/>
          </a:p>
          <a:p>
            <a:pPr algn="just"/>
            <a:r>
              <a:rPr lang="en-US" sz="2000" dirty="0" smtClean="0"/>
              <a:t>Cleanup </a:t>
            </a:r>
            <a:r>
              <a:rPr lang="en-US" sz="2000" dirty="0"/>
              <a:t>At The End: aka No </a:t>
            </a:r>
            <a:r>
              <a:rPr lang="en-US" sz="2000" dirty="0" smtClean="0"/>
              <a:t>GC</a:t>
            </a:r>
            <a:endParaRPr lang="en-US" sz="2000" dirty="0"/>
          </a:p>
          <a:p>
            <a:pPr algn="just"/>
            <a:r>
              <a:rPr lang="en-US" sz="2000" dirty="0"/>
              <a:t>Reference Counting </a:t>
            </a:r>
            <a:r>
              <a:rPr lang="en-US" sz="2000" dirty="0" smtClean="0"/>
              <a:t>Collector</a:t>
            </a:r>
            <a:endParaRPr lang="en-US" sz="2000" dirty="0"/>
          </a:p>
          <a:p>
            <a:pPr algn="just"/>
            <a:r>
              <a:rPr lang="en-US" sz="2000" dirty="0" smtClean="0"/>
              <a:t>Mark-sweep Collector</a:t>
            </a:r>
          </a:p>
          <a:p>
            <a:pPr algn="just"/>
            <a:r>
              <a:rPr lang="en-US" sz="2000" dirty="0" smtClean="0"/>
              <a:t>Copying Collector</a:t>
            </a:r>
          </a:p>
          <a:p>
            <a:pPr algn="just"/>
            <a:r>
              <a:rPr lang="en-US" sz="2000" dirty="0" smtClean="0"/>
              <a:t>Mark-Compact collector</a:t>
            </a:r>
          </a:p>
          <a:p>
            <a:pPr algn="just"/>
            <a:r>
              <a:rPr lang="en-US" sz="2000" dirty="0" smtClean="0"/>
              <a:t>Generational collector</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Mark-Sweep Algorithm</a:t>
            </a:r>
          </a:p>
        </p:txBody>
      </p:sp>
      <p:sp>
        <p:nvSpPr>
          <p:cNvPr id="3" name="Content Placeholder 2"/>
          <p:cNvSpPr>
            <a:spLocks noGrp="1"/>
          </p:cNvSpPr>
          <p:nvPr>
            <p:ph sz="quarter" idx="1"/>
          </p:nvPr>
        </p:nvSpPr>
        <p:spPr/>
        <p:txBody>
          <a:bodyPr>
            <a:noAutofit/>
          </a:bodyPr>
          <a:lstStyle/>
          <a:p>
            <a:pPr algn="just"/>
            <a:r>
              <a:rPr lang="en-US" sz="2200" dirty="0" smtClean="0"/>
              <a:t>The earliest and most basic garbage collection algorithm</a:t>
            </a:r>
          </a:p>
          <a:p>
            <a:pPr algn="just"/>
            <a:r>
              <a:rPr lang="en-US" sz="2200" dirty="0" smtClean="0"/>
              <a:t>It is a stop-the world collector</a:t>
            </a:r>
          </a:p>
          <a:p>
            <a:pPr algn="just"/>
            <a:r>
              <a:rPr lang="en-US" sz="2200" dirty="0" smtClean="0"/>
              <a:t>In mark-sweep, each object has a “mark-bit”.</a:t>
            </a:r>
          </a:p>
          <a:p>
            <a:pPr algn="just"/>
            <a:r>
              <a:rPr lang="en-US" sz="2200" dirty="0" smtClean="0"/>
              <a:t>It operates in time linear in the size of the heap (i.e. O(N)).</a:t>
            </a:r>
          </a:p>
          <a:p>
            <a:pPr algn="just"/>
            <a:r>
              <a:rPr lang="en-US" sz="2200" dirty="0" smtClean="0"/>
              <a:t>The basic functioning of our garbage collector (Mark-Sweep) consists, abstractly speaking of two phases.</a:t>
            </a:r>
          </a:p>
          <a:p>
            <a:pPr marL="1314450" lvl="2" indent="-514350" algn="just">
              <a:buFont typeface="+mj-lt"/>
              <a:buAutoNum type="arabicPeriod"/>
            </a:pPr>
            <a:r>
              <a:rPr lang="en-US" sz="2200" dirty="0" smtClean="0"/>
              <a:t>Distinguishing the live objects from the garbage or garbage detection</a:t>
            </a:r>
            <a:r>
              <a:rPr lang="en-US" sz="2200" i="1" dirty="0" smtClean="0"/>
              <a:t>.</a:t>
            </a:r>
          </a:p>
          <a:p>
            <a:pPr marL="1314450" lvl="2" indent="-514350" algn="just">
              <a:buFont typeface="+mj-lt"/>
              <a:buAutoNum type="arabicPeriod"/>
            </a:pPr>
            <a:r>
              <a:rPr lang="en-US" sz="2200" dirty="0" smtClean="0"/>
              <a:t>Reclaiming the garbage objects storage so that the running program can use it or garbage collection</a:t>
            </a:r>
            <a:r>
              <a:rPr lang="en-US" sz="2200" i="1" dirty="0" smtClean="0"/>
              <a:t>.</a:t>
            </a:r>
            <a:endParaRPr lang="en-US" sz="2200" dirty="0" smtClean="0"/>
          </a:p>
          <a:p>
            <a:pPr algn="just"/>
            <a:endParaRPr lang="en-US" sz="2200" dirty="0" smtClean="0"/>
          </a:p>
          <a:p>
            <a:pPr algn="just">
              <a:buNone/>
            </a:pPr>
            <a:endParaRPr lang="en-US" sz="22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Mark-Sweep (Marking)</a:t>
            </a:r>
            <a:endParaRPr lang="en-US" sz="4000" dirty="0"/>
          </a:p>
        </p:txBody>
      </p:sp>
      <p:pic>
        <p:nvPicPr>
          <p:cNvPr id="1026" name="Picture 2"/>
          <p:cNvPicPr>
            <a:picLocks noGrp="1" noChangeAspect="1" noChangeArrowheads="1"/>
          </p:cNvPicPr>
          <p:nvPr>
            <p:ph sz="quarter" idx="1"/>
          </p:nvPr>
        </p:nvPicPr>
        <p:blipFill>
          <a:blip r:embed="rId2" cstate="print"/>
          <a:srcRect l="4498" t="35299" r="62016" b="22255"/>
          <a:stretch>
            <a:fillRect/>
          </a:stretch>
        </p:blipFill>
        <p:spPr bwMode="auto">
          <a:xfrm>
            <a:off x="500034" y="1785926"/>
            <a:ext cx="8072494" cy="4734828"/>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Mark-Sweep(sweeping)</a:t>
            </a:r>
            <a:endParaRPr lang="en-US" sz="4000" dirty="0"/>
          </a:p>
        </p:txBody>
      </p:sp>
      <p:pic>
        <p:nvPicPr>
          <p:cNvPr id="2050" name="Picture 2"/>
          <p:cNvPicPr>
            <a:picLocks noGrp="1" noChangeAspect="1" noChangeArrowheads="1"/>
          </p:cNvPicPr>
          <p:nvPr>
            <p:ph sz="quarter" idx="1"/>
          </p:nvPr>
        </p:nvPicPr>
        <p:blipFill>
          <a:blip r:embed="rId2" cstate="print"/>
          <a:srcRect l="5698" t="38121" r="63051" b="22645"/>
          <a:stretch>
            <a:fillRect/>
          </a:stretch>
        </p:blipFill>
        <p:spPr bwMode="auto">
          <a:xfrm>
            <a:off x="1071538" y="1571612"/>
            <a:ext cx="7286676" cy="484097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207</TotalTime>
  <Words>378</Words>
  <Application>Microsoft Office PowerPoint</Application>
  <PresentationFormat>On-screen Show (4:3)</PresentationFormat>
  <Paragraphs>70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Equity</vt:lpstr>
      <vt:lpstr>Garbage collection in C</vt:lpstr>
      <vt:lpstr>What is Garbage Collection?</vt:lpstr>
      <vt:lpstr>Why?</vt:lpstr>
      <vt:lpstr>Implementation in Java</vt:lpstr>
      <vt:lpstr>Our Goal</vt:lpstr>
      <vt:lpstr>Algorithms Available</vt:lpstr>
      <vt:lpstr>Mark-Sweep Algorithm</vt:lpstr>
      <vt:lpstr>Mark-Sweep (Marking)</vt:lpstr>
      <vt:lpstr>Mark-Sweep(sweeping)</vt:lpstr>
      <vt:lpstr>Implementation in c</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Garbage collection in C</dc:title>
  <dc:creator>Win7</dc:creator>
  <cp:lastModifiedBy>PATEL</cp:lastModifiedBy>
  <cp:revision>11</cp:revision>
  <dcterms:created xsi:type="dcterms:W3CDTF">2015-04-30T06:38:29Z</dcterms:created>
  <dcterms:modified xsi:type="dcterms:W3CDTF">2015-04-30T13:21:20Z</dcterms:modified>
</cp:coreProperties>
</file>