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3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" name="Google Shape;3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58fc90e5aa_0_5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58fc90e5aa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58fc90e5aa_0_6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58fc90e5aa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58fc90e5aa_0_6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58fc90e5aa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58fc90e5aa_0_7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58fc90e5aa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Explain the different legends -&gt; red, yellow, green tick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58fc90e5aa_0_8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58fc90e5aa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58fc90e5aa_0_8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58fc90e5aa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58fc90e5aa_0_10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58fc90e5aa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Form easier to fill.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8fc90e5aa_0_12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58fc90e5aa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58fc90e5aa_0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58fc90e5a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58fc90e5aa_0_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" name="Google Shape;50;g58fc90e5a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58fc90e5aa_0_1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58fc90e5a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8fc90e5aa_0_2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58fc90e5aa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58fc90e5aa_0_1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58fc90e5a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58fc90e5aa_0_3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58fc90e5aa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uneditable.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58fc90e5aa_0_3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58fc90e5aa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Name and gender are prefilled. If checked on ‘Were you adopted’, then family info is not asked to filled.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8fc90e5aa_0_4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8fc90e5aa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type="title"/>
          </p:nvPr>
        </p:nvSpPr>
        <p:spPr>
          <a:xfrm>
            <a:off x="457200" y="900113"/>
            <a:ext cx="8229600" cy="106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" type="body"/>
          </p:nvPr>
        </p:nvSpPr>
        <p:spPr>
          <a:xfrm>
            <a:off x="457200" y="3022600"/>
            <a:ext cx="8229600" cy="31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2100" lvl="4" marL="22860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»"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/>
          <p:nvPr>
            <p:ph type="title"/>
          </p:nvPr>
        </p:nvSpPr>
        <p:spPr>
          <a:xfrm>
            <a:off x="457200" y="900113"/>
            <a:ext cx="8229600" cy="106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57200" y="1968500"/>
            <a:ext cx="4038600" cy="41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Google Shape;25;p4"/>
          <p:cNvSpPr txBox="1"/>
          <p:nvPr>
            <p:ph idx="2" type="body"/>
          </p:nvPr>
        </p:nvSpPr>
        <p:spPr>
          <a:xfrm>
            <a:off x="4648200" y="1968500"/>
            <a:ext cx="4038600" cy="41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457200" y="900113"/>
            <a:ext cx="8229600" cy="106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900113"/>
            <a:ext cx="8229600" cy="106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3022600"/>
            <a:ext cx="8229600" cy="31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2100" lvl="4" marL="22860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»"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 txBox="1"/>
          <p:nvPr>
            <p:ph type="ctrTitle"/>
          </p:nvPr>
        </p:nvSpPr>
        <p:spPr>
          <a:xfrm>
            <a:off x="685800" y="1396075"/>
            <a:ext cx="7772400" cy="147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Digital Family Histories</a:t>
            </a:r>
            <a:endParaRPr sz="4800"/>
          </a:p>
        </p:txBody>
      </p:sp>
      <p:sp>
        <p:nvSpPr>
          <p:cNvPr id="41" name="Google Shape;41;p7"/>
          <p:cNvSpPr txBox="1"/>
          <p:nvPr>
            <p:ph idx="1" type="subTitle"/>
          </p:nvPr>
        </p:nvSpPr>
        <p:spPr>
          <a:xfrm>
            <a:off x="258200" y="3838825"/>
            <a:ext cx="6400800" cy="17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" sz="3000"/>
              <a:t>Team 1</a:t>
            </a:r>
            <a:endParaRPr b="1" sz="30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800"/>
              <a:t>Aditya Joshi (ajoshi6)</a:t>
            </a:r>
            <a:endParaRPr sz="18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800"/>
              <a:t>Amber Raza (araza3)</a:t>
            </a:r>
            <a:endParaRPr sz="18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800"/>
              <a:t>Abhishek Arya (aarya)</a:t>
            </a:r>
            <a:endParaRPr sz="18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800"/>
              <a:t>Darpan Dodiya (dpdodiya)</a:t>
            </a:r>
            <a:endParaRPr sz="18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800"/>
              <a:t>Neeraj Deshpande (ndeshpa)</a:t>
            </a:r>
            <a:endParaRPr sz="18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800"/>
              <a:t>Karthikeyan Vaideswaran (kvaides)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/>
          <p:nvPr>
            <p:ph type="title"/>
          </p:nvPr>
        </p:nvSpPr>
        <p:spPr>
          <a:xfrm>
            <a:off x="457200" y="900113"/>
            <a:ext cx="8229600" cy="106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000000"/>
                </a:solidFill>
              </a:rPr>
              <a:t>Family Information (contd.)</a:t>
            </a:r>
            <a:endParaRPr sz="4800">
              <a:solidFill>
                <a:srgbClr val="000000"/>
              </a:solidFill>
            </a:endParaRPr>
          </a:p>
        </p:txBody>
      </p:sp>
      <p:sp>
        <p:nvSpPr>
          <p:cNvPr id="100" name="Google Shape;100;p16"/>
          <p:cNvSpPr txBox="1"/>
          <p:nvPr>
            <p:ph idx="1" type="body"/>
          </p:nvPr>
        </p:nvSpPr>
        <p:spPr>
          <a:xfrm>
            <a:off x="457200" y="1968500"/>
            <a:ext cx="2752800" cy="41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800">
                <a:solidFill>
                  <a:srgbClr val="666666"/>
                </a:solidFill>
              </a:rPr>
              <a:t>User can either import information from an existing account or create a new profile for the family member.</a:t>
            </a:r>
            <a:endParaRPr sz="1800">
              <a:solidFill>
                <a:srgbClr val="666666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</a:endParaRPr>
          </a:p>
        </p:txBody>
      </p:sp>
      <p:sp>
        <p:nvSpPr>
          <p:cNvPr id="101" name="Google Shape;101;p16"/>
          <p:cNvSpPr/>
          <p:nvPr/>
        </p:nvSpPr>
        <p:spPr>
          <a:xfrm>
            <a:off x="3224925" y="2102075"/>
            <a:ext cx="5754300" cy="454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2" name="Google Shape;10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1850" y="2259725"/>
            <a:ext cx="5460449" cy="415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/>
          <p:nvPr>
            <p:ph type="title"/>
          </p:nvPr>
        </p:nvSpPr>
        <p:spPr>
          <a:xfrm>
            <a:off x="457200" y="900113"/>
            <a:ext cx="8229600" cy="106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000000"/>
                </a:solidFill>
              </a:rPr>
              <a:t>Family Information (contd.)</a:t>
            </a:r>
            <a:endParaRPr sz="4800">
              <a:solidFill>
                <a:srgbClr val="000000"/>
              </a:solidFill>
            </a:endParaRPr>
          </a:p>
        </p:txBody>
      </p:sp>
      <p:sp>
        <p:nvSpPr>
          <p:cNvPr id="108" name="Google Shape;108;p17"/>
          <p:cNvSpPr txBox="1"/>
          <p:nvPr>
            <p:ph idx="1" type="body"/>
          </p:nvPr>
        </p:nvSpPr>
        <p:spPr>
          <a:xfrm>
            <a:off x="457200" y="1968500"/>
            <a:ext cx="2752800" cy="41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800">
                <a:solidFill>
                  <a:srgbClr val="666666"/>
                </a:solidFill>
              </a:rPr>
              <a:t>User fills out the information about the selected family member manually.</a:t>
            </a:r>
            <a:endParaRPr sz="1800">
              <a:solidFill>
                <a:srgbClr val="666666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</a:endParaRPr>
          </a:p>
        </p:txBody>
      </p:sp>
      <p:sp>
        <p:nvSpPr>
          <p:cNvPr id="109" name="Google Shape;109;p17"/>
          <p:cNvSpPr/>
          <p:nvPr/>
        </p:nvSpPr>
        <p:spPr>
          <a:xfrm>
            <a:off x="3119825" y="2075800"/>
            <a:ext cx="5912100" cy="4440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0" name="Google Shape;11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2625" y="2207200"/>
            <a:ext cx="5746499" cy="415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457200" y="900113"/>
            <a:ext cx="8229600" cy="106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000000"/>
                </a:solidFill>
              </a:rPr>
              <a:t>Family Information (contd.)</a:t>
            </a:r>
            <a:endParaRPr sz="4800">
              <a:solidFill>
                <a:srgbClr val="000000"/>
              </a:solidFill>
            </a:endParaRPr>
          </a:p>
        </p:txBody>
      </p:sp>
      <p:sp>
        <p:nvSpPr>
          <p:cNvPr id="116" name="Google Shape;116;p18"/>
          <p:cNvSpPr txBox="1"/>
          <p:nvPr>
            <p:ph idx="1" type="body"/>
          </p:nvPr>
        </p:nvSpPr>
        <p:spPr>
          <a:xfrm>
            <a:off x="457200" y="1968500"/>
            <a:ext cx="2752800" cy="41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800">
                <a:solidFill>
                  <a:srgbClr val="666666"/>
                </a:solidFill>
              </a:rPr>
              <a:t>User can add other family members such as siblings, uncles, aunts etc.</a:t>
            </a:r>
            <a:endParaRPr sz="1800">
              <a:solidFill>
                <a:srgbClr val="666666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</a:endParaRPr>
          </a:p>
        </p:txBody>
      </p:sp>
      <p:sp>
        <p:nvSpPr>
          <p:cNvPr id="117" name="Google Shape;117;p18"/>
          <p:cNvSpPr/>
          <p:nvPr/>
        </p:nvSpPr>
        <p:spPr>
          <a:xfrm>
            <a:off x="3119825" y="2075800"/>
            <a:ext cx="5912100" cy="4440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8" name="Google Shape;11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1900" y="2207175"/>
            <a:ext cx="5694874" cy="415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457200" y="900113"/>
            <a:ext cx="8229600" cy="106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000000"/>
                </a:solidFill>
              </a:rPr>
              <a:t>Application Progress</a:t>
            </a:r>
            <a:endParaRPr sz="4800">
              <a:solidFill>
                <a:srgbClr val="000000"/>
              </a:solidFill>
            </a:endParaRPr>
          </a:p>
        </p:txBody>
      </p:sp>
      <p:sp>
        <p:nvSpPr>
          <p:cNvPr id="124" name="Google Shape;124;p19"/>
          <p:cNvSpPr txBox="1"/>
          <p:nvPr>
            <p:ph idx="1" type="body"/>
          </p:nvPr>
        </p:nvSpPr>
        <p:spPr>
          <a:xfrm>
            <a:off x="457200" y="1968500"/>
            <a:ext cx="2752800" cy="41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800">
                <a:solidFill>
                  <a:srgbClr val="666666"/>
                </a:solidFill>
              </a:rPr>
              <a:t>This page shows the status of information filled for each member including self.</a:t>
            </a:r>
            <a:endParaRPr sz="1800">
              <a:solidFill>
                <a:srgbClr val="666666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800">
                <a:solidFill>
                  <a:srgbClr val="666666"/>
                </a:solidFill>
              </a:rPr>
              <a:t>Different icons used to indicate progress of each member.</a:t>
            </a:r>
            <a:endParaRPr sz="1800">
              <a:solidFill>
                <a:srgbClr val="666666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</a:endParaRPr>
          </a:p>
        </p:txBody>
      </p:sp>
      <p:sp>
        <p:nvSpPr>
          <p:cNvPr id="125" name="Google Shape;125;p19"/>
          <p:cNvSpPr/>
          <p:nvPr/>
        </p:nvSpPr>
        <p:spPr>
          <a:xfrm>
            <a:off x="3210000" y="1968500"/>
            <a:ext cx="5821800" cy="454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6" name="Google Shape;12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7250" y="2163650"/>
            <a:ext cx="5505603" cy="4157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type="title"/>
          </p:nvPr>
        </p:nvSpPr>
        <p:spPr>
          <a:xfrm>
            <a:off x="457200" y="900113"/>
            <a:ext cx="8229600" cy="106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000000"/>
                </a:solidFill>
              </a:rPr>
              <a:t>Result</a:t>
            </a:r>
            <a:endParaRPr sz="4800">
              <a:solidFill>
                <a:srgbClr val="000000"/>
              </a:solidFill>
            </a:endParaRPr>
          </a:p>
        </p:txBody>
      </p:sp>
      <p:sp>
        <p:nvSpPr>
          <p:cNvPr id="132" name="Google Shape;132;p20"/>
          <p:cNvSpPr txBox="1"/>
          <p:nvPr>
            <p:ph idx="1" type="body"/>
          </p:nvPr>
        </p:nvSpPr>
        <p:spPr>
          <a:xfrm>
            <a:off x="457200" y="1968500"/>
            <a:ext cx="2752800" cy="41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800">
                <a:solidFill>
                  <a:srgbClr val="666666"/>
                </a:solidFill>
              </a:rPr>
              <a:t>User can view the risk profile and share it with the doctor via email.</a:t>
            </a:r>
            <a:endParaRPr sz="1800">
              <a:solidFill>
                <a:srgbClr val="666666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</a:endParaRPr>
          </a:p>
        </p:txBody>
      </p:sp>
      <p:sp>
        <p:nvSpPr>
          <p:cNvPr id="133" name="Google Shape;133;p20"/>
          <p:cNvSpPr/>
          <p:nvPr/>
        </p:nvSpPr>
        <p:spPr>
          <a:xfrm>
            <a:off x="3119825" y="2075800"/>
            <a:ext cx="5912100" cy="394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4" name="Google Shape;13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9250" y="2233450"/>
            <a:ext cx="5653248" cy="3626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/>
          <p:nvPr>
            <p:ph type="title"/>
          </p:nvPr>
        </p:nvSpPr>
        <p:spPr>
          <a:xfrm>
            <a:off x="457200" y="900113"/>
            <a:ext cx="8229600" cy="106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000000"/>
                </a:solidFill>
              </a:rPr>
              <a:t>Result (contd.)</a:t>
            </a:r>
            <a:endParaRPr sz="4800">
              <a:solidFill>
                <a:srgbClr val="000000"/>
              </a:solidFill>
            </a:endParaRPr>
          </a:p>
        </p:txBody>
      </p:sp>
      <p:sp>
        <p:nvSpPr>
          <p:cNvPr id="140" name="Google Shape;140;p21"/>
          <p:cNvSpPr txBox="1"/>
          <p:nvPr>
            <p:ph idx="1" type="body"/>
          </p:nvPr>
        </p:nvSpPr>
        <p:spPr>
          <a:xfrm>
            <a:off x="457200" y="1968500"/>
            <a:ext cx="2752800" cy="41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800">
                <a:solidFill>
                  <a:srgbClr val="666666"/>
                </a:solidFill>
              </a:rPr>
              <a:t>Based on the information provided, the family tree pedigree is generated and displayed.</a:t>
            </a:r>
            <a:endParaRPr sz="1800">
              <a:solidFill>
                <a:srgbClr val="666666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</a:endParaRPr>
          </a:p>
        </p:txBody>
      </p:sp>
      <p:sp>
        <p:nvSpPr>
          <p:cNvPr id="141" name="Google Shape;141;p21"/>
          <p:cNvSpPr/>
          <p:nvPr/>
        </p:nvSpPr>
        <p:spPr>
          <a:xfrm>
            <a:off x="3119825" y="2075800"/>
            <a:ext cx="5912100" cy="4157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2" name="Google Shape;14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0000" y="2196875"/>
            <a:ext cx="5690501" cy="3929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2"/>
          <p:cNvSpPr txBox="1"/>
          <p:nvPr>
            <p:ph type="title"/>
          </p:nvPr>
        </p:nvSpPr>
        <p:spPr>
          <a:xfrm>
            <a:off x="457200" y="900113"/>
            <a:ext cx="8229600" cy="106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Accomplishments</a:t>
            </a:r>
            <a:endParaRPr sz="4800"/>
          </a:p>
        </p:txBody>
      </p:sp>
      <p:sp>
        <p:nvSpPr>
          <p:cNvPr id="148" name="Google Shape;148;p22"/>
          <p:cNvSpPr txBox="1"/>
          <p:nvPr>
            <p:ph idx="1" type="body"/>
          </p:nvPr>
        </p:nvSpPr>
        <p:spPr>
          <a:xfrm>
            <a:off x="457200" y="2567175"/>
            <a:ext cx="8229600" cy="310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480"/>
              </a:spcBef>
              <a:spcAft>
                <a:spcPts val="0"/>
              </a:spcAft>
              <a:buClr>
                <a:srgbClr val="666666"/>
              </a:buClr>
              <a:buSzPts val="2400"/>
              <a:buChar char="•"/>
            </a:pPr>
            <a:r>
              <a:rPr lang="en">
                <a:solidFill>
                  <a:srgbClr val="666666"/>
                </a:solidFill>
              </a:rPr>
              <a:t>Reduced unnecessary input fields</a:t>
            </a:r>
            <a:endParaRPr>
              <a:solidFill>
                <a:srgbClr val="666666"/>
              </a:solidFill>
            </a:endParaRPr>
          </a:p>
          <a:p>
            <a:pPr indent="0" lvl="0" marL="4572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  <a:p>
            <a:pPr indent="-381000" lvl="0" marL="457200" rtl="0" algn="l">
              <a:spcBef>
                <a:spcPts val="480"/>
              </a:spcBef>
              <a:spcAft>
                <a:spcPts val="0"/>
              </a:spcAft>
              <a:buClr>
                <a:srgbClr val="666666"/>
              </a:buClr>
              <a:buSzPts val="2400"/>
              <a:buChar char="•"/>
            </a:pPr>
            <a:r>
              <a:rPr lang="en">
                <a:solidFill>
                  <a:srgbClr val="666666"/>
                </a:solidFill>
              </a:rPr>
              <a:t>Introduced new functionality to import profile</a:t>
            </a:r>
            <a:br>
              <a:rPr lang="en">
                <a:solidFill>
                  <a:srgbClr val="666666"/>
                </a:solidFill>
              </a:rPr>
            </a:br>
            <a:endParaRPr>
              <a:solidFill>
                <a:srgbClr val="666666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Char char="•"/>
            </a:pPr>
            <a:r>
              <a:rPr lang="en">
                <a:solidFill>
                  <a:srgbClr val="666666"/>
                </a:solidFill>
              </a:rPr>
              <a:t>Revised flow to enter family members’ info easily</a:t>
            </a:r>
            <a:endParaRPr>
              <a:solidFill>
                <a:srgbClr val="666666"/>
              </a:solidFill>
            </a:endParaRPr>
          </a:p>
          <a:p>
            <a:pPr indent="0" lvl="0" marL="4572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  <a:p>
            <a:pPr indent="-381000" lvl="0" marL="457200" rtl="0" algn="l">
              <a:spcBef>
                <a:spcPts val="480"/>
              </a:spcBef>
              <a:spcAft>
                <a:spcPts val="0"/>
              </a:spcAft>
              <a:buClr>
                <a:srgbClr val="666666"/>
              </a:buClr>
              <a:buSzPts val="2400"/>
              <a:buChar char="•"/>
            </a:pPr>
            <a:r>
              <a:rPr lang="en">
                <a:solidFill>
                  <a:srgbClr val="666666"/>
                </a:solidFill>
              </a:rPr>
              <a:t>UI improvements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3"/>
          <p:cNvSpPr txBox="1"/>
          <p:nvPr/>
        </p:nvSpPr>
        <p:spPr>
          <a:xfrm>
            <a:off x="2001750" y="2442975"/>
            <a:ext cx="5140500" cy="26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Questions</a:t>
            </a:r>
            <a:endParaRPr sz="4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Thank you!</a:t>
            </a:r>
            <a:endParaRPr sz="4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/>
          <p:nvPr>
            <p:ph type="ctrTitle"/>
          </p:nvPr>
        </p:nvSpPr>
        <p:spPr>
          <a:xfrm>
            <a:off x="685800" y="756450"/>
            <a:ext cx="7772400" cy="147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000000"/>
                </a:solidFill>
              </a:rPr>
              <a:t>Objective</a:t>
            </a:r>
            <a:endParaRPr sz="4800">
              <a:solidFill>
                <a:srgbClr val="000000"/>
              </a:solidFill>
            </a:endParaRPr>
          </a:p>
        </p:txBody>
      </p:sp>
      <p:sp>
        <p:nvSpPr>
          <p:cNvPr id="47" name="Google Shape;47;p8"/>
          <p:cNvSpPr txBox="1"/>
          <p:nvPr>
            <p:ph idx="1" type="subTitle"/>
          </p:nvPr>
        </p:nvSpPr>
        <p:spPr>
          <a:xfrm>
            <a:off x="335825" y="2635425"/>
            <a:ext cx="8036100" cy="325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666666"/>
                </a:solidFill>
              </a:rPr>
              <a:t>Design a digital family health history application that is:</a:t>
            </a:r>
            <a:endParaRPr sz="18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666666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en" sz="1800">
                <a:solidFill>
                  <a:srgbClr val="666666"/>
                </a:solidFill>
              </a:rPr>
              <a:t>User-friendly and easy to use</a:t>
            </a:r>
            <a:endParaRPr sz="1800">
              <a:solidFill>
                <a:srgbClr val="666666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en" sz="1800">
                <a:solidFill>
                  <a:srgbClr val="666666"/>
                </a:solidFill>
              </a:rPr>
              <a:t>Capture all essential health data</a:t>
            </a:r>
            <a:endParaRPr sz="1800">
              <a:solidFill>
                <a:srgbClr val="666666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en" sz="1800">
                <a:solidFill>
                  <a:srgbClr val="666666"/>
                </a:solidFill>
              </a:rPr>
              <a:t>Focusing on younger and typically healthy individuals (14 - 40 years)</a:t>
            </a:r>
            <a:endParaRPr sz="1800">
              <a:solidFill>
                <a:srgbClr val="666666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en" sz="1800">
                <a:solidFill>
                  <a:srgbClr val="666666"/>
                </a:solidFill>
              </a:rPr>
              <a:t>Accessible to the population with low literacy</a:t>
            </a:r>
            <a:endParaRPr sz="18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9"/>
          <p:cNvSpPr txBox="1"/>
          <p:nvPr>
            <p:ph type="ctrTitle"/>
          </p:nvPr>
        </p:nvSpPr>
        <p:spPr>
          <a:xfrm>
            <a:off x="685800" y="756450"/>
            <a:ext cx="7772400" cy="147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000000"/>
                </a:solidFill>
              </a:rPr>
              <a:t>Background</a:t>
            </a:r>
            <a:endParaRPr sz="4800">
              <a:solidFill>
                <a:srgbClr val="000000"/>
              </a:solidFill>
            </a:endParaRPr>
          </a:p>
        </p:txBody>
      </p:sp>
      <p:sp>
        <p:nvSpPr>
          <p:cNvPr id="53" name="Google Shape;53;p9"/>
          <p:cNvSpPr txBox="1"/>
          <p:nvPr>
            <p:ph idx="1" type="subTitle"/>
          </p:nvPr>
        </p:nvSpPr>
        <p:spPr>
          <a:xfrm>
            <a:off x="335825" y="2635425"/>
            <a:ext cx="8036100" cy="325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800">
                <a:solidFill>
                  <a:srgbClr val="666666"/>
                </a:solidFill>
              </a:rPr>
              <a:t>What is family health history ?</a:t>
            </a:r>
            <a:endParaRPr sz="1800">
              <a:solidFill>
                <a:srgbClr val="666666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800">
                <a:solidFill>
                  <a:srgbClr val="666666"/>
                </a:solidFill>
              </a:rPr>
              <a:t>Family history is not usable if it doesn't have all information.</a:t>
            </a:r>
            <a:endParaRPr sz="1800">
              <a:solidFill>
                <a:srgbClr val="666666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800">
                <a:solidFill>
                  <a:srgbClr val="666666"/>
                </a:solidFill>
              </a:rPr>
              <a:t>It is patient-generated health data.</a:t>
            </a:r>
            <a:endParaRPr sz="1800">
              <a:solidFill>
                <a:srgbClr val="666666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800">
                <a:solidFill>
                  <a:srgbClr val="666666"/>
                </a:solidFill>
              </a:rPr>
              <a:t>Challenge: get the users to fill data as accurately as possible.</a:t>
            </a:r>
            <a:endParaRPr sz="1800">
              <a:solidFill>
                <a:srgbClr val="666666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800">
                <a:solidFill>
                  <a:srgbClr val="666666"/>
                </a:solidFill>
              </a:rPr>
              <a:t>Beneficial to all: Insurance, care providers, patients</a:t>
            </a:r>
            <a:endParaRPr sz="18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"/>
          <p:cNvSpPr txBox="1"/>
          <p:nvPr>
            <p:ph type="ctrTitle"/>
          </p:nvPr>
        </p:nvSpPr>
        <p:spPr>
          <a:xfrm>
            <a:off x="685800" y="756450"/>
            <a:ext cx="7772400" cy="147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000000"/>
                </a:solidFill>
              </a:rPr>
              <a:t>Workflow</a:t>
            </a:r>
            <a:endParaRPr sz="4800">
              <a:solidFill>
                <a:srgbClr val="000000"/>
              </a:solidFill>
            </a:endParaRPr>
          </a:p>
        </p:txBody>
      </p:sp>
      <p:sp>
        <p:nvSpPr>
          <p:cNvPr id="59" name="Google Shape;59;p10"/>
          <p:cNvSpPr txBox="1"/>
          <p:nvPr>
            <p:ph idx="1" type="subTitle"/>
          </p:nvPr>
        </p:nvSpPr>
        <p:spPr>
          <a:xfrm>
            <a:off x="335825" y="2635425"/>
            <a:ext cx="8036100" cy="325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800">
                <a:solidFill>
                  <a:srgbClr val="666666"/>
                </a:solidFill>
              </a:rPr>
              <a:t>Patient encounter.</a:t>
            </a:r>
            <a:endParaRPr sz="1800">
              <a:solidFill>
                <a:srgbClr val="666666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800">
                <a:solidFill>
                  <a:srgbClr val="666666"/>
                </a:solidFill>
              </a:rPr>
              <a:t>Clinician provisions MeTree account.</a:t>
            </a:r>
            <a:endParaRPr sz="1800">
              <a:solidFill>
                <a:srgbClr val="666666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800">
                <a:solidFill>
                  <a:srgbClr val="666666"/>
                </a:solidFill>
              </a:rPr>
              <a:t>Patient accesses and fills out information.</a:t>
            </a:r>
            <a:endParaRPr sz="1800">
              <a:solidFill>
                <a:srgbClr val="666666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800">
                <a:solidFill>
                  <a:srgbClr val="666666"/>
                </a:solidFill>
              </a:rPr>
              <a:t>Generate a personalised risk profile and a corresponding family tree.</a:t>
            </a:r>
            <a:endParaRPr sz="1800">
              <a:solidFill>
                <a:srgbClr val="666666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800">
                <a:solidFill>
                  <a:srgbClr val="666666"/>
                </a:solidFill>
              </a:rPr>
              <a:t>Patient and clinician collaborate on patient's MeTree report</a:t>
            </a:r>
            <a:endParaRPr sz="18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6813" y="1628175"/>
            <a:ext cx="6810375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/>
          <p:nvPr>
            <p:ph type="title"/>
          </p:nvPr>
        </p:nvSpPr>
        <p:spPr>
          <a:xfrm>
            <a:off x="457200" y="900113"/>
            <a:ext cx="8229600" cy="106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000000"/>
                </a:solidFill>
              </a:rPr>
              <a:t>Invitation</a:t>
            </a:r>
            <a:endParaRPr sz="4800">
              <a:solidFill>
                <a:srgbClr val="000000"/>
              </a:solidFill>
            </a:endParaRPr>
          </a:p>
        </p:txBody>
      </p:sp>
      <p:sp>
        <p:nvSpPr>
          <p:cNvPr id="70" name="Google Shape;70;p12"/>
          <p:cNvSpPr txBox="1"/>
          <p:nvPr>
            <p:ph idx="1" type="body"/>
          </p:nvPr>
        </p:nvSpPr>
        <p:spPr>
          <a:xfrm>
            <a:off x="457200" y="1968500"/>
            <a:ext cx="2752800" cy="41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800">
                <a:solidFill>
                  <a:srgbClr val="666666"/>
                </a:solidFill>
              </a:rPr>
              <a:t>User receives an email from doctor to create an account on MeTree.</a:t>
            </a:r>
            <a:endParaRPr sz="1800">
              <a:solidFill>
                <a:srgbClr val="666666"/>
              </a:solidFill>
            </a:endParaRPr>
          </a:p>
        </p:txBody>
      </p:sp>
      <p:pic>
        <p:nvPicPr>
          <p:cNvPr id="71" name="Google Shape;71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3375" y="1968500"/>
            <a:ext cx="5133426" cy="415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 txBox="1"/>
          <p:nvPr>
            <p:ph type="title"/>
          </p:nvPr>
        </p:nvSpPr>
        <p:spPr>
          <a:xfrm>
            <a:off x="457200" y="900113"/>
            <a:ext cx="8229600" cy="106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000000"/>
                </a:solidFill>
              </a:rPr>
              <a:t>Signup</a:t>
            </a:r>
            <a:endParaRPr sz="4800">
              <a:solidFill>
                <a:srgbClr val="000000"/>
              </a:solidFill>
            </a:endParaRPr>
          </a:p>
        </p:txBody>
      </p:sp>
      <p:sp>
        <p:nvSpPr>
          <p:cNvPr id="77" name="Google Shape;77;p13"/>
          <p:cNvSpPr txBox="1"/>
          <p:nvPr>
            <p:ph idx="1" type="body"/>
          </p:nvPr>
        </p:nvSpPr>
        <p:spPr>
          <a:xfrm>
            <a:off x="457200" y="1968500"/>
            <a:ext cx="2752800" cy="41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800">
                <a:solidFill>
                  <a:srgbClr val="666666"/>
                </a:solidFill>
              </a:rPr>
              <a:t>Username is the email address of the user which is prefilled.</a:t>
            </a:r>
            <a:endParaRPr sz="1800">
              <a:solidFill>
                <a:srgbClr val="666666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800">
                <a:solidFill>
                  <a:srgbClr val="666666"/>
                </a:solidFill>
              </a:rPr>
              <a:t>User has to just choose password to create account.</a:t>
            </a:r>
            <a:endParaRPr sz="1800">
              <a:solidFill>
                <a:srgbClr val="666666"/>
              </a:solidFill>
            </a:endParaRPr>
          </a:p>
        </p:txBody>
      </p:sp>
      <p:pic>
        <p:nvPicPr>
          <p:cNvPr id="78" name="Google Shape;7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0000" y="2120825"/>
            <a:ext cx="5781600" cy="347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/>
          <p:nvPr>
            <p:ph type="title"/>
          </p:nvPr>
        </p:nvSpPr>
        <p:spPr>
          <a:xfrm>
            <a:off x="457200" y="900113"/>
            <a:ext cx="8229600" cy="106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000000"/>
                </a:solidFill>
              </a:rPr>
              <a:t>Basic Information</a:t>
            </a:r>
            <a:endParaRPr sz="4800">
              <a:solidFill>
                <a:srgbClr val="000000"/>
              </a:solidFill>
            </a:endParaRPr>
          </a:p>
        </p:txBody>
      </p:sp>
      <p:sp>
        <p:nvSpPr>
          <p:cNvPr id="84" name="Google Shape;84;p14"/>
          <p:cNvSpPr txBox="1"/>
          <p:nvPr>
            <p:ph idx="1" type="body"/>
          </p:nvPr>
        </p:nvSpPr>
        <p:spPr>
          <a:xfrm>
            <a:off x="457200" y="1968500"/>
            <a:ext cx="2752800" cy="41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800">
                <a:solidFill>
                  <a:srgbClr val="666666"/>
                </a:solidFill>
              </a:rPr>
              <a:t>The user fills out his/her basic and health related information.</a:t>
            </a:r>
            <a:endParaRPr sz="1800">
              <a:solidFill>
                <a:srgbClr val="666666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</a:endParaRPr>
          </a:p>
        </p:txBody>
      </p:sp>
      <p:sp>
        <p:nvSpPr>
          <p:cNvPr id="85" name="Google Shape;85;p14"/>
          <p:cNvSpPr/>
          <p:nvPr/>
        </p:nvSpPr>
        <p:spPr>
          <a:xfrm>
            <a:off x="3330025" y="2008350"/>
            <a:ext cx="5465400" cy="4283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6" name="Google Shape;8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32975" y="2128350"/>
            <a:ext cx="5253827" cy="3997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5"/>
          <p:cNvSpPr txBox="1"/>
          <p:nvPr>
            <p:ph type="title"/>
          </p:nvPr>
        </p:nvSpPr>
        <p:spPr>
          <a:xfrm>
            <a:off x="457200" y="900113"/>
            <a:ext cx="8229600" cy="106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000000"/>
                </a:solidFill>
              </a:rPr>
              <a:t>Family Information</a:t>
            </a:r>
            <a:endParaRPr sz="4800">
              <a:solidFill>
                <a:srgbClr val="000000"/>
              </a:solidFill>
            </a:endParaRPr>
          </a:p>
        </p:txBody>
      </p:sp>
      <p:sp>
        <p:nvSpPr>
          <p:cNvPr id="92" name="Google Shape;92;p15"/>
          <p:cNvSpPr txBox="1"/>
          <p:nvPr>
            <p:ph idx="1" type="body"/>
          </p:nvPr>
        </p:nvSpPr>
        <p:spPr>
          <a:xfrm>
            <a:off x="457200" y="1968500"/>
            <a:ext cx="2752800" cy="41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800">
                <a:solidFill>
                  <a:srgbClr val="666666"/>
                </a:solidFill>
              </a:rPr>
              <a:t>The user can view the status for each family member and select the family member whose information needs to be filled.</a:t>
            </a:r>
            <a:endParaRPr sz="1800">
              <a:solidFill>
                <a:srgbClr val="666666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</a:endParaRPr>
          </a:p>
        </p:txBody>
      </p:sp>
      <p:sp>
        <p:nvSpPr>
          <p:cNvPr id="93" name="Google Shape;93;p15"/>
          <p:cNvSpPr/>
          <p:nvPr/>
        </p:nvSpPr>
        <p:spPr>
          <a:xfrm>
            <a:off x="3382575" y="2128350"/>
            <a:ext cx="5622900" cy="454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7900" y="2230473"/>
            <a:ext cx="5412250" cy="43122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ncstate-ppt-template-horizontal-left-logo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CC110A"/>
      </a:accent1>
      <a:accent2>
        <a:srgbClr val="990200"/>
      </a:accent2>
      <a:accent3>
        <a:srgbClr val="BFBFBF"/>
      </a:accent3>
      <a:accent4>
        <a:srgbClr val="808080"/>
      </a:accent4>
      <a:accent5>
        <a:srgbClr val="5F5F5F"/>
      </a:accent5>
      <a:accent6>
        <a:srgbClr val="4D4D4D"/>
      </a:accent6>
      <a:hlink>
        <a:srgbClr val="1F2B5F"/>
      </a:hlink>
      <a:folHlink>
        <a:srgbClr val="77126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