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20" r:id="rId2"/>
    <p:sldId id="2576" r:id="rId3"/>
    <p:sldId id="2621" r:id="rId4"/>
    <p:sldId id="2622" r:id="rId5"/>
    <p:sldId id="2623" r:id="rId6"/>
    <p:sldId id="2625" r:id="rId7"/>
    <p:sldId id="276" r:id="rId8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4" userDrawn="1">
          <p15:clr>
            <a:srgbClr val="A4A3A4"/>
          </p15:clr>
        </p15:guide>
        <p15:guide id="2" pos="370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sy" initials="w" lastIdx="1" clrIdx="0"/>
  <p:cmAuthor id="1" name="谢 建宇" initials="谢" lastIdx="2" clrIdx="0"/>
  <p:cmAuthor id="2" name="作者" initials="作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0000"/>
    <a:srgbClr val="EAEFF7"/>
    <a:srgbClr val="D00000"/>
    <a:srgbClr val="850000"/>
    <a:srgbClr val="526893"/>
    <a:srgbClr val="00B0F0"/>
    <a:srgbClr val="282828"/>
    <a:srgbClr val="EA5858"/>
    <a:srgbClr val="FF0000"/>
    <a:srgbClr val="4BA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 autoAdjust="0"/>
    <p:restoredTop sz="92801" autoAdjust="0"/>
  </p:normalViewPr>
  <p:slideViewPr>
    <p:cSldViewPr showGuides="1">
      <p:cViewPr varScale="1">
        <p:scale>
          <a:sx n="111" d="100"/>
          <a:sy n="111" d="100"/>
        </p:scale>
        <p:origin x="522" y="102"/>
      </p:cViewPr>
      <p:guideLst>
        <p:guide orient="horz" pos="2134"/>
        <p:guide pos="37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1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BCC3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7693660" y="2012315"/>
            <a:ext cx="3807460" cy="686435"/>
            <a:chOff x="1122" y="3067"/>
            <a:chExt cx="5996" cy="1081"/>
          </a:xfrm>
        </p:grpSpPr>
        <p:pic>
          <p:nvPicPr>
            <p:cNvPr id="10" name="图片 9" descr="资源 3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122" y="3068"/>
              <a:ext cx="3344" cy="705"/>
            </a:xfrm>
            <a:prstGeom prst="rect">
              <a:avLst/>
            </a:prstGeom>
          </p:spPr>
        </p:pic>
        <p:sp>
          <p:nvSpPr>
            <p:cNvPr id="7" name="标题 1"/>
            <p:cNvSpPr>
              <a:spLocks noGrp="1"/>
            </p:cNvSpPr>
            <p:nvPr>
              <p:custDataLst>
                <p:tags r:id="rId1"/>
              </p:custDataLst>
            </p:nvPr>
          </p:nvSpPr>
          <p:spPr>
            <a:xfrm>
              <a:off x="4283" y="3067"/>
              <a:ext cx="2835" cy="706"/>
            </a:xfrm>
            <a:prstGeom prst="rect">
              <a:avLst/>
            </a:prstGeom>
          </p:spPr>
          <p:txBody>
            <a:bodyPr vert="horz" lIns="90000" tIns="46800" rIns="90000" bIns="46800" rtlCol="0" anchor="b" anchorCtr="0">
              <a:noAutofit/>
            </a:bodyPr>
            <a:lstStyle>
              <a:lvl1pPr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6000" b="1" u="none" strike="noStrike" kern="1200" cap="none" spc="300" normalizeH="0" baseline="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j-cs"/>
                </a:defRPr>
              </a:lvl1pPr>
            </a:lstStyle>
            <a:p>
              <a:pPr algn="l"/>
              <a:r>
                <a:rPr lang="zh-CN" altLang="en-US" sz="2000" b="0" spc="0" dirty="0">
                  <a:solidFill>
                    <a:srgbClr val="7B0100"/>
                  </a:solidFill>
                  <a:latin typeface="OPPOSans L" panose="00020600040101010101" charset="-122"/>
                  <a:ea typeface="OPPOSans L" panose="00020600040101010101" charset="-122"/>
                  <a:cs typeface="Arial Regular" panose="020B0604020202020204" charset="0"/>
                  <a:sym typeface="+mn-ea"/>
                </a:rPr>
                <a:t>（</a:t>
              </a:r>
              <a:r>
                <a:rPr lang="en-US" altLang="zh-CN" sz="2000" b="0" spc="0" dirty="0">
                  <a:solidFill>
                    <a:srgbClr val="7B0100"/>
                  </a:solidFill>
                  <a:latin typeface="OPPOSans L" panose="00020600040101010101" charset="-122"/>
                  <a:ea typeface="OPPOSans L" panose="00020600040101010101" charset="-122"/>
                  <a:cs typeface="Arial Regular" panose="020B0604020202020204" charset="0"/>
                  <a:sym typeface="+mn-ea"/>
                </a:rPr>
                <a:t>688141.SH</a:t>
              </a:r>
              <a:r>
                <a:rPr lang="zh-CN" altLang="en-US" sz="2000" b="0" spc="0" dirty="0">
                  <a:solidFill>
                    <a:srgbClr val="7B0100"/>
                  </a:solidFill>
                  <a:latin typeface="OPPOSans L" panose="00020600040101010101" charset="-122"/>
                  <a:ea typeface="OPPOSans L" panose="00020600040101010101" charset="-122"/>
                  <a:cs typeface="Arial Regular" panose="020B0604020202020204" charset="0"/>
                  <a:sym typeface="+mn-ea"/>
                </a:rPr>
                <a:t>）</a:t>
              </a:r>
              <a:endParaRPr lang="zh-CN" altLang="en-US" sz="2000" b="0" spc="0" dirty="0">
                <a:solidFill>
                  <a:srgbClr val="7B0100"/>
                </a:solidFill>
                <a:uFillTx/>
                <a:latin typeface="OPPOSans L" panose="00020600040101010101" charset="-122"/>
                <a:ea typeface="OPPOSans L" panose="00020600040101010101" charset="-122"/>
                <a:cs typeface="Arial Regular" panose="020B0604020202020204" charset="0"/>
                <a:sym typeface="+mn-ea"/>
              </a:endParaRPr>
            </a:p>
          </p:txBody>
        </p:sp>
        <p:sp>
          <p:nvSpPr>
            <p:cNvPr id="9" name="标题 1"/>
            <p:cNvSpPr>
              <a:spLocks noGrp="1"/>
            </p:cNvSpPr>
            <p:nvPr>
              <p:custDataLst>
                <p:tags r:id="rId2"/>
              </p:custDataLst>
            </p:nvPr>
          </p:nvSpPr>
          <p:spPr>
            <a:xfrm>
              <a:off x="2353" y="3773"/>
              <a:ext cx="4628" cy="375"/>
            </a:xfrm>
            <a:prstGeom prst="rect">
              <a:avLst/>
            </a:prstGeom>
          </p:spPr>
          <p:txBody>
            <a:bodyPr vert="horz" lIns="90000" tIns="46800" rIns="90000" bIns="46800" rtlCol="0" anchor="b" anchorCtr="0">
              <a:noAutofit/>
            </a:bodyPr>
            <a:lstStyle>
              <a:lvl1pPr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6000" b="1" u="none" strike="noStrike" kern="1200" cap="none" spc="300" normalizeH="0" baseline="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j-cs"/>
                </a:defRPr>
              </a:lvl1pPr>
            </a:lstStyle>
            <a:p>
              <a:pPr algn="dist"/>
              <a:r>
                <a:rPr sz="1200" b="0" spc="0" dirty="0">
                  <a:solidFill>
                    <a:srgbClr val="7B0100"/>
                  </a:solidFill>
                  <a:latin typeface="OPPOSans L" panose="00020600040101010101" charset="-122"/>
                  <a:ea typeface="OPPOSans L" panose="00020600040101010101" charset="-122"/>
                  <a:cs typeface="Arial Regular" panose="020B0604020202020204" charset="0"/>
                  <a:sym typeface="+mn-ea"/>
                </a:rPr>
                <a:t>JoulWatt Technology Co., Ltd.</a:t>
              </a: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-641985" y="31242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10139680" y="189083"/>
            <a:ext cx="1862632" cy="665830"/>
            <a:chOff x="1122" y="3068"/>
            <a:chExt cx="3816" cy="1364"/>
          </a:xfrm>
        </p:grpSpPr>
        <p:pic>
          <p:nvPicPr>
            <p:cNvPr id="10" name="图片 9" descr="资源 3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122" y="3068"/>
              <a:ext cx="3344" cy="705"/>
            </a:xfrm>
            <a:prstGeom prst="rect">
              <a:avLst/>
            </a:prstGeom>
          </p:spPr>
        </p:pic>
        <p:sp>
          <p:nvSpPr>
            <p:cNvPr id="9" name="标题 1"/>
            <p:cNvSpPr>
              <a:spLocks noGrp="1"/>
            </p:cNvSpPr>
            <p:nvPr>
              <p:custDataLst>
                <p:tags r:id="rId2"/>
              </p:custDataLst>
            </p:nvPr>
          </p:nvSpPr>
          <p:spPr>
            <a:xfrm>
              <a:off x="1739" y="3789"/>
              <a:ext cx="3199" cy="643"/>
            </a:xfrm>
            <a:prstGeom prst="rect">
              <a:avLst/>
            </a:prstGeom>
          </p:spPr>
          <p:txBody>
            <a:bodyPr vert="horz" lIns="90000" tIns="46800" rIns="90000" bIns="46800" rtlCol="0" anchor="b" anchorCtr="0">
              <a:noAutofit/>
            </a:bodyPr>
            <a:lstStyle>
              <a:lvl1pPr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6000" b="1" u="none" strike="noStrike" kern="1200" cap="none" spc="300" normalizeH="0" baseline="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j-cs"/>
                </a:defRPr>
              </a:lvl1pPr>
            </a:lstStyle>
            <a:p>
              <a:pPr algn="dist"/>
              <a:r>
                <a:rPr lang="zh-CN" altLang="en-US" sz="1400" b="0" spc="0" dirty="0">
                  <a:solidFill>
                    <a:srgbClr val="7B0100"/>
                  </a:solidFill>
                  <a:latin typeface="OPPOSans L" panose="00020600040101010101" charset="-122"/>
                  <a:ea typeface="OPPOSans L" panose="00020600040101010101" charset="-122"/>
                  <a:cs typeface="Arial Regular" panose="020B0604020202020204" charset="0"/>
                  <a:sym typeface="+mn-ea"/>
                </a:rPr>
                <a:t>（</a:t>
              </a:r>
              <a:r>
                <a:rPr lang="en-US" altLang="zh-CN" sz="1400" b="0" spc="0" dirty="0">
                  <a:solidFill>
                    <a:srgbClr val="7B0100"/>
                  </a:solidFill>
                  <a:latin typeface="OPPOSans L" panose="00020600040101010101" charset="-122"/>
                  <a:ea typeface="OPPOSans L" panose="00020600040101010101" charset="-122"/>
                  <a:cs typeface="Arial Regular" panose="020B0604020202020204" charset="0"/>
                  <a:sym typeface="+mn-ea"/>
                </a:rPr>
                <a:t>688141.SH</a:t>
              </a:r>
              <a:r>
                <a:rPr lang="zh-CN" altLang="en-US" sz="1400" b="0" spc="0" dirty="0">
                  <a:solidFill>
                    <a:srgbClr val="7B0100"/>
                  </a:solidFill>
                  <a:latin typeface="OPPOSans L" panose="00020600040101010101" charset="-122"/>
                  <a:ea typeface="OPPOSans L" panose="00020600040101010101" charset="-122"/>
                  <a:cs typeface="Arial Regular" panose="020B0604020202020204" charset="0"/>
                  <a:sym typeface="+mn-ea"/>
                </a:rPr>
                <a:t>）</a:t>
              </a:r>
              <a:endParaRPr lang="zh-CN" altLang="en-US" sz="1400" b="0" spc="0" dirty="0">
                <a:solidFill>
                  <a:srgbClr val="7B0100"/>
                </a:solidFill>
                <a:uFillTx/>
                <a:latin typeface="OPPOSans L" panose="00020600040101010101" charset="-122"/>
                <a:ea typeface="OPPOSans L" panose="00020600040101010101" charset="-122"/>
                <a:cs typeface="Arial Regular" panose="020B0604020202020204" charset="0"/>
                <a:sym typeface="+mn-ea"/>
              </a:endParaRPr>
            </a:p>
          </p:txBody>
        </p:sp>
      </p:grpSp>
      <p:sp>
        <p:nvSpPr>
          <p:cNvPr id="28" name="圆角矩形 27"/>
          <p:cNvSpPr/>
          <p:nvPr userDrawn="1">
            <p:custDataLst>
              <p:tags r:id="rId1"/>
            </p:custDataLst>
          </p:nvPr>
        </p:nvSpPr>
        <p:spPr>
          <a:xfrm>
            <a:off x="307975" y="836295"/>
            <a:ext cx="11576050" cy="5831840"/>
          </a:xfrm>
          <a:prstGeom prst="roundRect">
            <a:avLst>
              <a:gd name="adj" fmla="val 2115"/>
            </a:avLst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2023/12/14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C3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画板 1"/>
          <p:cNvPicPr>
            <a:picLocks noChangeAspect="1"/>
          </p:cNvPicPr>
          <p:nvPr userDrawn="1"/>
        </p:nvPicPr>
        <p:blipFill>
          <a:blip r:embed="rId14"/>
          <a:srcRect r="-158"/>
          <a:stretch>
            <a:fillRect/>
          </a:stretch>
        </p:blipFill>
        <p:spPr>
          <a:xfrm>
            <a:off x="-19050" y="-6985"/>
            <a:ext cx="12456160" cy="686498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4.wmf"/><Relationship Id="rId4" Type="http://schemas.openxmlformats.org/officeDocument/2006/relationships/package" Target="../embeddings/Microsoft_Word_Document.docx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844429" y="2492896"/>
            <a:ext cx="7490431" cy="1258570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algn="r"/>
            <a:r>
              <a:rPr lang="en-US" altLang="zh-CN" sz="3600" dirty="0" err="1">
                <a:solidFill>
                  <a:srgbClr val="7A0000"/>
                </a:solidFill>
                <a:latin typeface="OPPOSans B" panose="00020600040101010101" charset="-122"/>
                <a:ea typeface="OPPOSans B" panose="00020600040101010101" charset="-122"/>
                <a:sym typeface="+mn-ea"/>
              </a:rPr>
              <a:t>Jmanager</a:t>
            </a:r>
            <a:r>
              <a:rPr lang="zh-CN" altLang="en-US" sz="3600" dirty="0">
                <a:solidFill>
                  <a:srgbClr val="7A0000"/>
                </a:solidFill>
                <a:latin typeface="OPPOSans B" panose="00020600040101010101" charset="-122"/>
                <a:ea typeface="OPPOSans B" panose="00020600040101010101" charset="-122"/>
                <a:sym typeface="+mn-ea"/>
              </a:rPr>
              <a:t>介绍</a:t>
            </a:r>
            <a:endParaRPr lang="en-US" altLang="zh-CN" sz="3600" spc="0" dirty="0">
              <a:solidFill>
                <a:srgbClr val="7B0100"/>
              </a:solidFill>
              <a:uFillTx/>
              <a:latin typeface="OPPOSans L" panose="00020600040101010101" charset="-122"/>
              <a:ea typeface="OPPOSans L" panose="00020600040101010101" charset="-122"/>
              <a:cs typeface="+mn-cs"/>
              <a:sym typeface="+mn-ea"/>
            </a:endParaRPr>
          </a:p>
        </p:txBody>
      </p:sp>
      <p:sp>
        <p:nvSpPr>
          <p:cNvPr id="7" name="副标题 9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835650" y="5255895"/>
            <a:ext cx="5507990" cy="895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r" fontAlgn="base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990000"/>
                </a:solidFill>
                <a:latin typeface="OPPOSans L" panose="00020600040101010101" charset="-122"/>
                <a:ea typeface="OPPOSans L" panose="00020600040101010101" charset="-122"/>
                <a:cs typeface="Arial Regular" panose="020B0604020202020204" charset="0"/>
                <a:sym typeface="+mn-ea"/>
              </a:rPr>
              <a:t>2023/11</a:t>
            </a:r>
          </a:p>
          <a:p>
            <a:pPr marL="0" algn="r" fontAlgn="base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990000"/>
                </a:solidFill>
                <a:latin typeface="OPPOSans L" panose="00020600040101010101" charset="-122"/>
                <a:ea typeface="OPPOSans L" panose="00020600040101010101" charset="-122"/>
                <a:cs typeface="Arial Regular" panose="020B0604020202020204" charset="0"/>
                <a:sym typeface="+mn-ea"/>
              </a:rPr>
              <a:t>JoulWatt Confidential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標題 1"/>
          <p:cNvSpPr txBox="1"/>
          <p:nvPr>
            <p:custDataLst>
              <p:tags r:id="rId1"/>
            </p:custDataLst>
          </p:nvPr>
        </p:nvSpPr>
        <p:spPr>
          <a:xfrm>
            <a:off x="335280" y="135255"/>
            <a:ext cx="425894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2215">
                <a:solidFill>
                  <a:srgbClr val="932929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 sz="3200" b="1" dirty="0">
                <a:latin typeface="OPPOSans M" panose="00020600040101010101" charset="-122"/>
                <a:ea typeface="OPPOSans M" panose="00020600040101010101" charset="-122"/>
                <a:cs typeface="OPPOSans M" panose="00020600040101010101" charset="-122"/>
                <a:sym typeface="+mn-ea"/>
              </a:rPr>
              <a:t>01.Jmanager</a:t>
            </a:r>
            <a:r>
              <a:rPr lang="zh-CN" altLang="en-US" sz="3200" b="1" dirty="0">
                <a:latin typeface="OPPOSans M" panose="00020600040101010101" charset="-122"/>
                <a:ea typeface="OPPOSans M" panose="00020600040101010101" charset="-122"/>
                <a:cs typeface="OPPOSans M" panose="00020600040101010101" charset="-122"/>
                <a:sym typeface="+mn-ea"/>
              </a:rPr>
              <a:t>是什么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EC3162-53D0-FD8D-6F7A-1E5DFD0ED8BC}"/>
              </a:ext>
            </a:extLst>
          </p:cNvPr>
          <p:cNvSpPr txBox="1"/>
          <p:nvPr/>
        </p:nvSpPr>
        <p:spPr>
          <a:xfrm>
            <a:off x="727391" y="980728"/>
            <a:ext cx="374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0" i="0" dirty="0" err="1">
                <a:effectLst/>
                <a:latin typeface="Roboto" panose="020F0502020204030204" pitchFamily="2" charset="0"/>
              </a:rPr>
              <a:t>Joulwatt</a:t>
            </a:r>
            <a:r>
              <a:rPr lang="en-US" altLang="zh-CN" b="0" i="0" dirty="0">
                <a:effectLst/>
                <a:latin typeface="Roboto" panose="020F0502020204030204" pitchFamily="2" charset="0"/>
              </a:rPr>
              <a:t>  register Manager </a:t>
            </a:r>
            <a:endParaRPr lang="zh-CN" altLang="en-US" dirty="0">
              <a:ln>
                <a:noFill/>
              </a:ln>
              <a:effectLst/>
              <a:latin typeface="OPPOSans H" panose="00020600040101010101" charset="-122"/>
              <a:ea typeface="OPPOSans H" panose="00020600040101010101" charset="-122"/>
              <a:sym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48EDEFE-93EA-C298-DAF2-1F84D91A3EAE}"/>
              </a:ext>
            </a:extLst>
          </p:cNvPr>
          <p:cNvSpPr txBox="1"/>
          <p:nvPr/>
        </p:nvSpPr>
        <p:spPr>
          <a:xfrm>
            <a:off x="727391" y="1844824"/>
            <a:ext cx="9617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主要功能： 自动生成</a:t>
            </a:r>
            <a:r>
              <a:rPr lang="en-US" altLang="zh-CN" dirty="0"/>
              <a:t>Verilog </a:t>
            </a:r>
            <a:r>
              <a:rPr lang="zh-CN" altLang="en-US" dirty="0"/>
              <a:t>代码， </a:t>
            </a:r>
            <a:r>
              <a:rPr lang="en-US" altLang="zh-CN" dirty="0" err="1"/>
              <a:t>sv</a:t>
            </a:r>
            <a:r>
              <a:rPr lang="en-US" altLang="zh-CN" dirty="0"/>
              <a:t> </a:t>
            </a:r>
            <a:r>
              <a:rPr lang="zh-CN" altLang="en-US" dirty="0"/>
              <a:t>验证模型， </a:t>
            </a:r>
            <a:r>
              <a:rPr lang="en-US" altLang="zh-CN" dirty="0"/>
              <a:t>docx</a:t>
            </a:r>
            <a:r>
              <a:rPr lang="zh-CN" altLang="en-US" dirty="0"/>
              <a:t>文档，</a:t>
            </a:r>
            <a:r>
              <a:rPr lang="en-US" altLang="zh-CN" dirty="0"/>
              <a:t>python</a:t>
            </a:r>
            <a:r>
              <a:rPr lang="zh-CN" altLang="en-US" dirty="0"/>
              <a:t>测试脚本寄存器模型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9ED2E65-440C-D951-EF80-93014DB4D6EF}"/>
              </a:ext>
            </a:extLst>
          </p:cNvPr>
          <p:cNvSpPr txBox="1"/>
          <p:nvPr/>
        </p:nvSpPr>
        <p:spPr>
          <a:xfrm>
            <a:off x="727390" y="2708920"/>
            <a:ext cx="96170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ToDo</a:t>
            </a:r>
            <a:r>
              <a:rPr lang="en-US" altLang="zh-CN" dirty="0"/>
              <a:t>:  1. </a:t>
            </a:r>
            <a:r>
              <a:rPr lang="zh-CN" altLang="en-US" dirty="0"/>
              <a:t>输出文档类型添加</a:t>
            </a:r>
            <a:r>
              <a:rPr lang="en-US" altLang="zh-CN" dirty="0"/>
              <a:t>.h </a:t>
            </a:r>
            <a:r>
              <a:rPr lang="zh-CN" altLang="en-US" dirty="0"/>
              <a:t>文件，定义寄存器数据结构供软件直接调用；</a:t>
            </a:r>
            <a:endParaRPr lang="en-US" altLang="zh-CN" dirty="0"/>
          </a:p>
          <a:p>
            <a:r>
              <a:rPr lang="en-US" altLang="zh-CN" dirty="0"/>
              <a:t>            2. </a:t>
            </a:r>
            <a:r>
              <a:rPr lang="zh-CN" altLang="en-US" dirty="0"/>
              <a:t>根据数模接口列表自动生成寄存器表格（可以直接作为</a:t>
            </a:r>
            <a:r>
              <a:rPr lang="en-US" altLang="zh-CN" dirty="0"/>
              <a:t>FPGA</a:t>
            </a:r>
            <a:r>
              <a:rPr lang="zh-CN" altLang="en-US" dirty="0"/>
              <a:t>验证的代码）；</a:t>
            </a:r>
            <a:endParaRPr lang="en-US" altLang="zh-CN" dirty="0"/>
          </a:p>
          <a:p>
            <a:r>
              <a:rPr lang="en-US" altLang="zh-CN" dirty="0"/>
              <a:t>            3.  </a:t>
            </a:r>
            <a:r>
              <a:rPr lang="zh-CN" altLang="en-US" dirty="0"/>
              <a:t>待收集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BF7C18E-5EE6-F51D-E754-9F65F959D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664" y="1124744"/>
            <a:ext cx="8238892" cy="5288788"/>
          </a:xfrm>
          <a:prstGeom prst="rect">
            <a:avLst/>
          </a:prstGeom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id="{B742A8A6-9E4F-201A-DF5F-25BA5DC6356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35280" y="135255"/>
            <a:ext cx="425894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2215">
                <a:solidFill>
                  <a:srgbClr val="932929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 sz="3200" b="1" dirty="0">
                <a:latin typeface="OPPOSans M" panose="00020600040101010101" charset="-122"/>
                <a:ea typeface="OPPOSans M" panose="00020600040101010101" charset="-122"/>
                <a:cs typeface="OPPOSans M" panose="00020600040101010101" charset="-122"/>
                <a:sym typeface="+mn-ea"/>
              </a:rPr>
              <a:t>02.</a:t>
            </a:r>
            <a:r>
              <a:rPr lang="zh-CN" altLang="en-US" sz="3200" b="1" dirty="0">
                <a:latin typeface="OPPOSans M" panose="00020600040101010101" charset="-122"/>
                <a:ea typeface="OPPOSans M" panose="00020600040101010101" charset="-122"/>
                <a:cs typeface="OPPOSans M" panose="00020600040101010101" charset="-122"/>
                <a:sym typeface="+mn-ea"/>
              </a:rPr>
              <a:t>长这个样子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669DAAA3-2148-D68F-2A97-E1291985D9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3071141"/>
              </p:ext>
            </p:extLst>
          </p:nvPr>
        </p:nvGraphicFramePr>
        <p:xfrm>
          <a:off x="424244" y="4725144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4" imgW="914400" imgH="828720" progId="Word.Document.12">
                  <p:embed/>
                </p:oleObj>
              </mc:Choice>
              <mc:Fallback>
                <p:oleObj name="Document" showAsIcon="1" r:id="rId4" imgW="914400" imgH="8287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4244" y="4725144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808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FAF828-E4AB-AEC0-877C-56A4247872E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35280" y="135255"/>
            <a:ext cx="425894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2215">
                <a:solidFill>
                  <a:srgbClr val="932929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 sz="3200" b="1" dirty="0">
                <a:latin typeface="OPPOSans M" panose="00020600040101010101" charset="-122"/>
                <a:ea typeface="OPPOSans M" panose="00020600040101010101" charset="-122"/>
                <a:cs typeface="OPPOSans M" panose="00020600040101010101" charset="-122"/>
                <a:sym typeface="+mn-ea"/>
              </a:rPr>
              <a:t>03.</a:t>
            </a:r>
            <a:r>
              <a:rPr lang="zh-CN" altLang="en-US" sz="3200" b="1" dirty="0">
                <a:latin typeface="OPPOSans M" panose="00020600040101010101" charset="-122"/>
                <a:ea typeface="OPPOSans M" panose="00020600040101010101" charset="-122"/>
                <a:cs typeface="OPPOSans M" panose="00020600040101010101" charset="-122"/>
                <a:sym typeface="+mn-ea"/>
              </a:rPr>
              <a:t>为什么用它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B0388C7-D7B7-7E9C-AFBF-52F53FDB0E22}"/>
              </a:ext>
            </a:extLst>
          </p:cNvPr>
          <p:cNvSpPr/>
          <p:nvPr/>
        </p:nvSpPr>
        <p:spPr>
          <a:xfrm>
            <a:off x="1343472" y="2492896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寄存器列表</a:t>
            </a:r>
            <a:r>
              <a:rPr lang="en-US" altLang="zh-CN" dirty="0"/>
              <a:t>.</a:t>
            </a:r>
            <a:r>
              <a:rPr lang="en-US" altLang="zh-CN" dirty="0" err="1"/>
              <a:t>xls</a:t>
            </a:r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C9C89D70-6DCC-1386-04DB-725AE318090A}"/>
              </a:ext>
            </a:extLst>
          </p:cNvPr>
          <p:cNvCxnSpPr/>
          <p:nvPr/>
        </p:nvCxnSpPr>
        <p:spPr>
          <a:xfrm flipV="1">
            <a:off x="3143672" y="1700808"/>
            <a:ext cx="1450553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72EC95E-60B8-089C-2F10-7AB5BE22AF12}"/>
              </a:ext>
            </a:extLst>
          </p:cNvPr>
          <p:cNvCxnSpPr>
            <a:stCxn id="3" idx="3"/>
          </p:cNvCxnSpPr>
          <p:nvPr/>
        </p:nvCxnSpPr>
        <p:spPr>
          <a:xfrm>
            <a:off x="3071664" y="2852936"/>
            <a:ext cx="144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0C9ECE8-4C11-54D1-DDCE-707EEC628596}"/>
              </a:ext>
            </a:extLst>
          </p:cNvPr>
          <p:cNvCxnSpPr/>
          <p:nvPr/>
        </p:nvCxnSpPr>
        <p:spPr>
          <a:xfrm>
            <a:off x="3143672" y="3212976"/>
            <a:ext cx="1368152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5374281-3CE5-E3F7-87A3-5BBF2F49884B}"/>
              </a:ext>
            </a:extLst>
          </p:cNvPr>
          <p:cNvCxnSpPr/>
          <p:nvPr/>
        </p:nvCxnSpPr>
        <p:spPr>
          <a:xfrm>
            <a:off x="3071664" y="3392996"/>
            <a:ext cx="1522561" cy="82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4D51265-A55E-8635-C764-F39219E036AB}"/>
              </a:ext>
            </a:extLst>
          </p:cNvPr>
          <p:cNvCxnSpPr/>
          <p:nvPr/>
        </p:nvCxnSpPr>
        <p:spPr>
          <a:xfrm flipV="1">
            <a:off x="3143672" y="2204864"/>
            <a:ext cx="1450553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C86477C4-0234-6305-DC5E-55D8A0C0D9A7}"/>
              </a:ext>
            </a:extLst>
          </p:cNvPr>
          <p:cNvSpPr txBox="1"/>
          <p:nvPr/>
        </p:nvSpPr>
        <p:spPr>
          <a:xfrm>
            <a:off x="4655840" y="126876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设计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2CEC4C5-05A1-35E2-293F-C92BCAB0E54C}"/>
              </a:ext>
            </a:extLst>
          </p:cNvPr>
          <p:cNvSpPr txBox="1"/>
          <p:nvPr/>
        </p:nvSpPr>
        <p:spPr>
          <a:xfrm>
            <a:off x="4666233" y="194819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验证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26583B7-AC9C-2331-2221-1473DC9A010E}"/>
              </a:ext>
            </a:extLst>
          </p:cNvPr>
          <p:cNvSpPr txBox="1"/>
          <p:nvPr/>
        </p:nvSpPr>
        <p:spPr>
          <a:xfrm>
            <a:off x="4583832" y="266827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文档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9B10A1B-05DA-A42A-9AEC-7812AC16035A}"/>
              </a:ext>
            </a:extLst>
          </p:cNvPr>
          <p:cNvSpPr txBox="1"/>
          <p:nvPr/>
        </p:nvSpPr>
        <p:spPr>
          <a:xfrm>
            <a:off x="4570496" y="338835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8F80E59-96C8-2073-C284-AEF39EC19723}"/>
              </a:ext>
            </a:extLst>
          </p:cNvPr>
          <p:cNvSpPr txBox="1"/>
          <p:nvPr/>
        </p:nvSpPr>
        <p:spPr>
          <a:xfrm>
            <a:off x="4594225" y="403642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软件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43BB6C4-6D0B-80DB-816B-02CEFCCD5D8E}"/>
              </a:ext>
            </a:extLst>
          </p:cNvPr>
          <p:cNvSpPr txBox="1"/>
          <p:nvPr/>
        </p:nvSpPr>
        <p:spPr>
          <a:xfrm>
            <a:off x="6744072" y="1117193"/>
            <a:ext cx="46805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一个源头，版本维护，管理，迭代都统一到一个源头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3600" b="1" dirty="0">
                <a:solidFill>
                  <a:srgbClr val="FF0000"/>
                </a:solidFill>
              </a:rPr>
              <a:t>一个源头</a:t>
            </a:r>
            <a:endParaRPr lang="en-US" altLang="zh-CN" sz="3600" b="1" dirty="0">
              <a:solidFill>
                <a:srgbClr val="FF0000"/>
              </a:solidFill>
            </a:endParaRPr>
          </a:p>
          <a:p>
            <a:r>
              <a:rPr lang="zh-CN" altLang="en-US" sz="3600" b="1" dirty="0">
                <a:solidFill>
                  <a:srgbClr val="FF0000"/>
                </a:solidFill>
              </a:rPr>
              <a:t>一个源头</a:t>
            </a:r>
            <a:endParaRPr lang="en-US" altLang="zh-CN" sz="3600" b="1" dirty="0">
              <a:solidFill>
                <a:srgbClr val="FF0000"/>
              </a:solidFill>
            </a:endParaRPr>
          </a:p>
          <a:p>
            <a:r>
              <a:rPr lang="zh-CN" altLang="en-US" sz="3600" b="1" dirty="0">
                <a:solidFill>
                  <a:srgbClr val="FF0000"/>
                </a:solidFill>
              </a:rPr>
              <a:t>一个源头</a:t>
            </a:r>
          </a:p>
        </p:txBody>
      </p:sp>
    </p:spTree>
    <p:extLst>
      <p:ext uri="{BB962C8B-B14F-4D97-AF65-F5344CB8AC3E}">
        <p14:creationId xmlns:p14="http://schemas.microsoft.com/office/powerpoint/2010/main" val="133118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428FF2-259A-4217-C939-D8EF4529BC6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35280" y="135255"/>
            <a:ext cx="6912848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2215">
                <a:solidFill>
                  <a:srgbClr val="932929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 sz="3200" b="1" dirty="0">
                <a:latin typeface="OPPOSans M" panose="00020600040101010101" charset="-122"/>
                <a:ea typeface="OPPOSans M" panose="00020600040101010101" charset="-122"/>
                <a:cs typeface="OPPOSans M" panose="00020600040101010101" charset="-122"/>
                <a:sym typeface="+mn-ea"/>
              </a:rPr>
              <a:t>04.PYTHON</a:t>
            </a:r>
            <a:r>
              <a:rPr lang="zh-CN" altLang="en-US" sz="3200" b="1" dirty="0">
                <a:latin typeface="OPPOSans M" panose="00020600040101010101" charset="-122"/>
                <a:ea typeface="OPPOSans M" panose="00020600040101010101" charset="-122"/>
                <a:cs typeface="OPPOSans M" panose="00020600040101010101" charset="-122"/>
                <a:sym typeface="+mn-ea"/>
              </a:rPr>
              <a:t>寄存器模型的使用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5BB45FB-5272-E88B-7595-559B3EEFD225}"/>
              </a:ext>
            </a:extLst>
          </p:cNvPr>
          <p:cNvSpPr/>
          <p:nvPr/>
        </p:nvSpPr>
        <p:spPr>
          <a:xfrm>
            <a:off x="475791" y="1047934"/>
            <a:ext cx="1584176" cy="5847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Chip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2C211EB-C569-C882-CFB6-8E8ACBC87539}"/>
              </a:ext>
            </a:extLst>
          </p:cNvPr>
          <p:cNvSpPr/>
          <p:nvPr/>
        </p:nvSpPr>
        <p:spPr>
          <a:xfrm>
            <a:off x="2781007" y="788104"/>
            <a:ext cx="1584176" cy="5847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Reg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65923EE-276E-8249-4909-740E5F85D330}"/>
              </a:ext>
            </a:extLst>
          </p:cNvPr>
          <p:cNvSpPr txBox="1"/>
          <p:nvPr/>
        </p:nvSpPr>
        <p:spPr>
          <a:xfrm>
            <a:off x="1032170" y="1998989"/>
            <a:ext cx="65414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CHIP_REG.PMW_PULSE0.p0_pwm_w.set(0x3);</a:t>
            </a:r>
          </a:p>
          <a:p>
            <a:r>
              <a:rPr lang="en-US" altLang="zh-CN" dirty="0"/>
              <a:t>CHIP_REG.PMW_PULSE0.p0_pwm_w.set(0x1);</a:t>
            </a:r>
          </a:p>
          <a:p>
            <a:r>
              <a:rPr lang="en-US" altLang="zh-CN" dirty="0"/>
              <a:t>CHIP_REG.PMW_PULSE0.update();</a:t>
            </a:r>
          </a:p>
          <a:p>
            <a:endParaRPr lang="en-US" altLang="zh-CN" dirty="0"/>
          </a:p>
          <a:p>
            <a:r>
              <a:rPr lang="en-US" altLang="zh-CN" dirty="0"/>
              <a:t>CHIP_REG.PMW_PULSE1.write(42*2)</a:t>
            </a:r>
          </a:p>
          <a:p>
            <a:r>
              <a:rPr lang="en-US" altLang="zh-CN" dirty="0" err="1"/>
              <a:t>CHIP_REG.TRI_EN.reads</a:t>
            </a:r>
            <a:r>
              <a:rPr lang="en-US" altLang="zh-CN" dirty="0"/>
              <a:t>()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DA08156-2821-9EC0-3F11-9C790071B154}"/>
              </a:ext>
            </a:extLst>
          </p:cNvPr>
          <p:cNvSpPr/>
          <p:nvPr/>
        </p:nvSpPr>
        <p:spPr>
          <a:xfrm>
            <a:off x="5668298" y="1029178"/>
            <a:ext cx="1584176" cy="5847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field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C052440-1988-A66B-23A3-B450A394BAF9}"/>
              </a:ext>
            </a:extLst>
          </p:cNvPr>
          <p:cNvSpPr txBox="1"/>
          <p:nvPr/>
        </p:nvSpPr>
        <p:spPr>
          <a:xfrm>
            <a:off x="8184232" y="105273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分层数据结构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4226268-6C21-81B3-07FE-CB4877622546}"/>
              </a:ext>
            </a:extLst>
          </p:cNvPr>
          <p:cNvSpPr txBox="1"/>
          <p:nvPr/>
        </p:nvSpPr>
        <p:spPr>
          <a:xfrm>
            <a:off x="5993950" y="213285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面向对象的操作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5EFEE07-A955-D65D-B477-DC60E9F1E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742" y="3882010"/>
            <a:ext cx="7224980" cy="2442661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DB2A60F4-2AE4-81F1-C6C2-C27F46304C28}"/>
              </a:ext>
            </a:extLst>
          </p:cNvPr>
          <p:cNvSpPr txBox="1"/>
          <p:nvPr/>
        </p:nvSpPr>
        <p:spPr>
          <a:xfrm>
            <a:off x="7752184" y="3461751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完整的寄存器描述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6AB1BC4-5670-F49C-E97E-9BD376E087B4}"/>
              </a:ext>
            </a:extLst>
          </p:cNvPr>
          <p:cNvSpPr/>
          <p:nvPr/>
        </p:nvSpPr>
        <p:spPr>
          <a:xfrm>
            <a:off x="2968866" y="928677"/>
            <a:ext cx="1584176" cy="5847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Reg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408E1FD-0702-5E00-C9D6-79E8A277FC65}"/>
              </a:ext>
            </a:extLst>
          </p:cNvPr>
          <p:cNvSpPr/>
          <p:nvPr/>
        </p:nvSpPr>
        <p:spPr>
          <a:xfrm>
            <a:off x="3125901" y="1129680"/>
            <a:ext cx="1584176" cy="5847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Reg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1191EFB-584E-65D6-7B18-862C63DC676A}"/>
              </a:ext>
            </a:extLst>
          </p:cNvPr>
          <p:cNvSpPr/>
          <p:nvPr/>
        </p:nvSpPr>
        <p:spPr>
          <a:xfrm>
            <a:off x="3298116" y="1321566"/>
            <a:ext cx="1584176" cy="5847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Reg</a:t>
            </a:r>
            <a:endParaRPr lang="zh-CN" altLang="en-US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6AABC39D-168A-EED9-091F-0B7C7A7C18B3}"/>
              </a:ext>
            </a:extLst>
          </p:cNvPr>
          <p:cNvSpPr/>
          <p:nvPr/>
        </p:nvSpPr>
        <p:spPr>
          <a:xfrm>
            <a:off x="2090671" y="1221064"/>
            <a:ext cx="604937" cy="1005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23D0B187-90AA-41A0-B50F-CBE96CE49BBF}"/>
              </a:ext>
            </a:extLst>
          </p:cNvPr>
          <p:cNvSpPr/>
          <p:nvPr/>
        </p:nvSpPr>
        <p:spPr>
          <a:xfrm>
            <a:off x="4881078" y="1463201"/>
            <a:ext cx="787220" cy="502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E1A0F10-DF1F-57B5-B790-E6C2130AF581}"/>
              </a:ext>
            </a:extLst>
          </p:cNvPr>
          <p:cNvSpPr/>
          <p:nvPr/>
        </p:nvSpPr>
        <p:spPr>
          <a:xfrm>
            <a:off x="5951984" y="1201680"/>
            <a:ext cx="1584176" cy="5847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field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851067E-D8F4-BE5A-201A-098E0A8E8F20}"/>
              </a:ext>
            </a:extLst>
          </p:cNvPr>
          <p:cNvSpPr/>
          <p:nvPr/>
        </p:nvSpPr>
        <p:spPr>
          <a:xfrm>
            <a:off x="6135336" y="1374182"/>
            <a:ext cx="1584176" cy="5847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field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A728773-D1DC-C8D8-95D2-FF75F4C78428}"/>
              </a:ext>
            </a:extLst>
          </p:cNvPr>
          <p:cNvSpPr/>
          <p:nvPr/>
        </p:nvSpPr>
        <p:spPr>
          <a:xfrm>
            <a:off x="6353990" y="1486214"/>
            <a:ext cx="1584176" cy="5847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field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4688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F61540-3218-28D8-3B97-FEA7FC31EFF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35280" y="135255"/>
            <a:ext cx="6912848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2215">
                <a:solidFill>
                  <a:srgbClr val="932929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 sz="3200" b="1" dirty="0">
                <a:latin typeface="OPPOSans M" panose="00020600040101010101" charset="-122"/>
                <a:ea typeface="OPPOSans M" panose="00020600040101010101" charset="-122"/>
                <a:cs typeface="OPPOSans M" panose="00020600040101010101" charset="-122"/>
                <a:sym typeface="+mn-ea"/>
              </a:rPr>
              <a:t>05.PYTHON</a:t>
            </a:r>
            <a:r>
              <a:rPr lang="zh-CN" altLang="en-US" sz="3200" b="1" dirty="0">
                <a:latin typeface="OPPOSans M" panose="00020600040101010101" charset="-122"/>
                <a:ea typeface="OPPOSans M" panose="00020600040101010101" charset="-122"/>
                <a:cs typeface="OPPOSans M" panose="00020600040101010101" charset="-122"/>
                <a:sym typeface="+mn-ea"/>
              </a:rPr>
              <a:t>寄存器模型的使用指南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51E8BE5-E112-E688-F766-F8B2CDF9BA1A}"/>
              </a:ext>
            </a:extLst>
          </p:cNvPr>
          <p:cNvSpPr txBox="1"/>
          <p:nvPr/>
        </p:nvSpPr>
        <p:spPr>
          <a:xfrm>
            <a:off x="551384" y="908720"/>
            <a:ext cx="8064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err="1"/>
              <a:t>Jmanager</a:t>
            </a:r>
            <a:r>
              <a:rPr lang="zh-CN" altLang="en-US" dirty="0"/>
              <a:t>生成模型文件</a:t>
            </a:r>
            <a:r>
              <a:rPr lang="en-US" altLang="zh-CN" dirty="0"/>
              <a:t>.</a:t>
            </a:r>
            <a:r>
              <a:rPr lang="en-US" altLang="zh-CN" dirty="0" err="1"/>
              <a:t>py</a:t>
            </a:r>
            <a:r>
              <a:rPr lang="en-US" altLang="zh-CN" dirty="0"/>
              <a:t>; </a:t>
            </a:r>
          </a:p>
          <a:p>
            <a:pPr marL="342900" indent="-342900">
              <a:buAutoNum type="arabicPeriod"/>
            </a:pPr>
            <a:r>
              <a:rPr lang="zh-CN" altLang="en-US" dirty="0"/>
              <a:t>加载</a:t>
            </a:r>
            <a:r>
              <a:rPr lang="en-US" altLang="zh-CN" dirty="0"/>
              <a:t>base_pyt_reg_definition.py </a:t>
            </a:r>
            <a:r>
              <a:rPr lang="zh-CN" altLang="en-US" dirty="0"/>
              <a:t>基本类定义文件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构造访问接口，如图可；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将访问句柄送给芯片模型类：实现</a:t>
            </a:r>
            <a:r>
              <a:rPr lang="en-US" altLang="zh-CN" dirty="0"/>
              <a:t>write, read</a:t>
            </a:r>
            <a:r>
              <a:rPr lang="zh-CN" altLang="en-US" dirty="0"/>
              <a:t>函数即</a:t>
            </a:r>
            <a:endParaRPr lang="en-US" altLang="zh-CN" dirty="0"/>
          </a:p>
          <a:p>
            <a:r>
              <a:rPr lang="sv-SE" altLang="zh-CN" dirty="0"/>
              <a:t>	tmp_ana_hd  =  FACE_FPGA_ANA_TOP(hd_i3c_ch341a);</a:t>
            </a:r>
          </a:p>
          <a:p>
            <a:r>
              <a:rPr lang="sv-SE" altLang="zh-CN" dirty="0"/>
              <a:t>                  CHIP_REG_INST = CHIP_REGS(tmp_ana_hd);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2CC9609-F22C-6FC2-BF8E-E64981BD8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936" y="2636912"/>
            <a:ext cx="6309676" cy="37742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53C0147-2C81-5296-E122-3551829283EC}"/>
              </a:ext>
            </a:extLst>
          </p:cNvPr>
          <p:cNvSpPr/>
          <p:nvPr/>
        </p:nvSpPr>
        <p:spPr>
          <a:xfrm>
            <a:off x="551384" y="3140968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CH341A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2CBBB60-2D9D-D48F-F683-E6FFE2A0185E}"/>
              </a:ext>
            </a:extLst>
          </p:cNvPr>
          <p:cNvSpPr/>
          <p:nvPr/>
        </p:nvSpPr>
        <p:spPr>
          <a:xfrm>
            <a:off x="335280" y="4077072"/>
            <a:ext cx="2304336" cy="5847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FACE_FPGA_ANA_TOP</a:t>
            </a:r>
            <a:endParaRPr lang="zh-CN" altLang="en-US" dirty="0"/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76D8047D-907F-42F7-7985-35F546929E6D}"/>
              </a:ext>
            </a:extLst>
          </p:cNvPr>
          <p:cNvSpPr/>
          <p:nvPr/>
        </p:nvSpPr>
        <p:spPr>
          <a:xfrm>
            <a:off x="1055440" y="3573016"/>
            <a:ext cx="72008" cy="50405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138CCE4F-DBE9-79D7-A1B4-432459461861}"/>
              </a:ext>
            </a:extLst>
          </p:cNvPr>
          <p:cNvSpPr/>
          <p:nvPr/>
        </p:nvSpPr>
        <p:spPr>
          <a:xfrm>
            <a:off x="1032578" y="4661847"/>
            <a:ext cx="72008" cy="50405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7E7ED74-BC6B-F872-98E9-F55B5FADA160}"/>
              </a:ext>
            </a:extLst>
          </p:cNvPr>
          <p:cNvSpPr/>
          <p:nvPr/>
        </p:nvSpPr>
        <p:spPr>
          <a:xfrm>
            <a:off x="362388" y="5165903"/>
            <a:ext cx="1656184" cy="5847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CHIP_REGS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6B888C7-BC93-9B19-6FB4-002A33B07F8B}"/>
              </a:ext>
            </a:extLst>
          </p:cNvPr>
          <p:cNvCxnSpPr/>
          <p:nvPr/>
        </p:nvCxnSpPr>
        <p:spPr>
          <a:xfrm flipV="1">
            <a:off x="1631504" y="4661847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64BE8E7-C9E3-51E1-18F6-DE93E53BF124}"/>
              </a:ext>
            </a:extLst>
          </p:cNvPr>
          <p:cNvCxnSpPr>
            <a:stCxn id="7" idx="0"/>
          </p:cNvCxnSpPr>
          <p:nvPr/>
        </p:nvCxnSpPr>
        <p:spPr>
          <a:xfrm flipV="1">
            <a:off x="1487448" y="3573016"/>
            <a:ext cx="4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135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35955" y="2644775"/>
            <a:ext cx="548767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600" b="1">
                <a:solidFill>
                  <a:srgbClr val="7A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POSans H" panose="00020600040101010101" charset="-122"/>
                <a:ea typeface="OPPOSans H" panose="00020600040101010101" charset="-122"/>
              </a:rPr>
              <a:t>Thanks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290378" y="6381115"/>
            <a:ext cx="360045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>
                <a:solidFill>
                  <a:srgbClr val="7B140F"/>
                </a:solidFill>
                <a:latin typeface="OPPOSans R" panose="00020600040101010101" charset="-122"/>
                <a:ea typeface="OPPOSans R" panose="00020600040101010101" charset="-122"/>
                <a:sym typeface="+mn-ea"/>
              </a:rPr>
              <a:t>JOULWATT TECHNOLOGY CO.,LTD.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59703" y="6525260"/>
            <a:ext cx="11861800" cy="0"/>
            <a:chOff x="415" y="10246"/>
            <a:chExt cx="18680" cy="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1981" y="10246"/>
              <a:ext cx="711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7B140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直接连接符 8"/>
            <p:cNvCxnSpPr/>
            <p:nvPr/>
          </p:nvCxnSpPr>
          <p:spPr>
            <a:xfrm>
              <a:off x="415" y="10246"/>
              <a:ext cx="711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7B140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" name="组合 4"/>
          <p:cNvGrpSpPr/>
          <p:nvPr userDrawn="1"/>
        </p:nvGrpSpPr>
        <p:grpSpPr>
          <a:xfrm>
            <a:off x="7752080" y="1412875"/>
            <a:ext cx="3807460" cy="686435"/>
            <a:chOff x="1122" y="3067"/>
            <a:chExt cx="5996" cy="1081"/>
          </a:xfrm>
        </p:grpSpPr>
        <p:pic>
          <p:nvPicPr>
            <p:cNvPr id="12" name="图片 11" descr="资源 3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122" y="3068"/>
              <a:ext cx="3344" cy="705"/>
            </a:xfrm>
            <a:prstGeom prst="rect">
              <a:avLst/>
            </a:prstGeom>
          </p:spPr>
        </p:pic>
        <p:sp>
          <p:nvSpPr>
            <p:cNvPr id="13" name="标题 1"/>
            <p:cNvSpPr>
              <a:spLocks noGrp="1"/>
            </p:cNvSpPr>
            <p:nvPr>
              <p:custDataLst>
                <p:tags r:id="rId1"/>
              </p:custDataLst>
            </p:nvPr>
          </p:nvSpPr>
          <p:spPr>
            <a:xfrm>
              <a:off x="4283" y="3067"/>
              <a:ext cx="2835" cy="706"/>
            </a:xfrm>
            <a:prstGeom prst="rect">
              <a:avLst/>
            </a:prstGeom>
          </p:spPr>
          <p:txBody>
            <a:bodyPr vert="horz" lIns="90000" tIns="46800" rIns="90000" bIns="46800" rtlCol="0" anchor="b" anchorCtr="0">
              <a:noAutofit/>
            </a:bodyPr>
            <a:lstStyle>
              <a:lvl1pPr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6000" b="1" u="none" strike="noStrike" kern="1200" cap="none" spc="300" normalizeH="0" baseline="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j-cs"/>
                </a:defRPr>
              </a:lvl1pPr>
            </a:lstStyle>
            <a:p>
              <a:pPr algn="l"/>
              <a:r>
                <a:rPr lang="zh-CN" altLang="en-US" sz="2000" b="0" spc="0" dirty="0">
                  <a:solidFill>
                    <a:srgbClr val="7B0100"/>
                  </a:solidFill>
                  <a:latin typeface="OPPOSans L" panose="00020600040101010101" charset="-122"/>
                  <a:ea typeface="OPPOSans L" panose="00020600040101010101" charset="-122"/>
                  <a:cs typeface="Arial Regular" panose="020B0604020202020204" charset="0"/>
                  <a:sym typeface="+mn-ea"/>
                </a:rPr>
                <a:t>（</a:t>
              </a:r>
              <a:r>
                <a:rPr lang="en-US" altLang="zh-CN" sz="2000" b="0" spc="0" dirty="0">
                  <a:solidFill>
                    <a:srgbClr val="7B0100"/>
                  </a:solidFill>
                  <a:latin typeface="OPPOSans L" panose="00020600040101010101" charset="-122"/>
                  <a:ea typeface="OPPOSans L" panose="00020600040101010101" charset="-122"/>
                  <a:cs typeface="Arial Regular" panose="020B0604020202020204" charset="0"/>
                  <a:sym typeface="+mn-ea"/>
                </a:rPr>
                <a:t>688141.SH</a:t>
              </a:r>
              <a:r>
                <a:rPr lang="zh-CN" altLang="en-US" sz="2000" b="0" spc="0" dirty="0">
                  <a:solidFill>
                    <a:srgbClr val="7B0100"/>
                  </a:solidFill>
                  <a:latin typeface="OPPOSans L" panose="00020600040101010101" charset="-122"/>
                  <a:ea typeface="OPPOSans L" panose="00020600040101010101" charset="-122"/>
                  <a:cs typeface="Arial Regular" panose="020B0604020202020204" charset="0"/>
                  <a:sym typeface="+mn-ea"/>
                </a:rPr>
                <a:t>）</a:t>
              </a:r>
              <a:endParaRPr lang="zh-CN" altLang="en-US" sz="2000" b="0" spc="0" dirty="0">
                <a:solidFill>
                  <a:srgbClr val="7B0100"/>
                </a:solidFill>
                <a:uFillTx/>
                <a:latin typeface="OPPOSans L" panose="00020600040101010101" charset="-122"/>
                <a:ea typeface="OPPOSans L" panose="00020600040101010101" charset="-122"/>
                <a:cs typeface="Arial Regular" panose="020B0604020202020204" charset="0"/>
                <a:sym typeface="+mn-ea"/>
              </a:endParaRPr>
            </a:p>
          </p:txBody>
        </p:sp>
        <p:sp>
          <p:nvSpPr>
            <p:cNvPr id="14" name="标题 1"/>
            <p:cNvSpPr>
              <a:spLocks noGrp="1"/>
            </p:cNvSpPr>
            <p:nvPr>
              <p:custDataLst>
                <p:tags r:id="rId2"/>
              </p:custDataLst>
            </p:nvPr>
          </p:nvSpPr>
          <p:spPr>
            <a:xfrm>
              <a:off x="2353" y="3773"/>
              <a:ext cx="4628" cy="375"/>
            </a:xfrm>
            <a:prstGeom prst="rect">
              <a:avLst/>
            </a:prstGeom>
          </p:spPr>
          <p:txBody>
            <a:bodyPr vert="horz" lIns="90000" tIns="46800" rIns="90000" bIns="46800" rtlCol="0" anchor="b" anchorCtr="0">
              <a:noAutofit/>
            </a:bodyPr>
            <a:lstStyle>
              <a:lvl1pPr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6000" b="1" u="none" strike="noStrike" kern="1200" cap="none" spc="300" normalizeH="0" baseline="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j-cs"/>
                </a:defRPr>
              </a:lvl1pPr>
            </a:lstStyle>
            <a:p>
              <a:pPr algn="dist"/>
              <a:r>
                <a:rPr sz="1200" b="0" spc="0" dirty="0">
                  <a:solidFill>
                    <a:srgbClr val="7B0100"/>
                  </a:solidFill>
                  <a:latin typeface="OPPOSans L" panose="00020600040101010101" charset="-122"/>
                  <a:ea typeface="OPPOSans L" panose="00020600040101010101" charset="-122"/>
                  <a:cs typeface="Arial Regular" panose="020B0604020202020204" charset="0"/>
                  <a:sym typeface="+mn-ea"/>
                </a:rPr>
                <a:t>JoulWatt Technology Co., Ltd.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c5d0075a-72fc-4c09-8fb6-58fe541b9b6e"/>
  <p:tag name="COMMONDATA" val="eyJoZGlkIjoiYzE1MDEwZTcwYzk4OGFjZjU1M2U0NDczNmEzN2MyMG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1466</TotalTime>
  <Words>337</Words>
  <Application>Microsoft Office PowerPoint</Application>
  <PresentationFormat>宽屏</PresentationFormat>
  <Paragraphs>56</Paragraphs>
  <Slides>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OPPOSans B</vt:lpstr>
      <vt:lpstr>OPPOSans H</vt:lpstr>
      <vt:lpstr>OPPOSans L</vt:lpstr>
      <vt:lpstr>OPPOSans M</vt:lpstr>
      <vt:lpstr>OPPOSans R</vt:lpstr>
      <vt:lpstr>Arial</vt:lpstr>
      <vt:lpstr>Calibri</vt:lpstr>
      <vt:lpstr>Roboto</vt:lpstr>
      <vt:lpstr>1_Office 主题​​</vt:lpstr>
      <vt:lpstr>Microsoft Word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 Bleeder Design</dc:title>
  <dc:creator>156</dc:creator>
  <cp:lastModifiedBy>Jize JIANG</cp:lastModifiedBy>
  <cp:revision>816</cp:revision>
  <dcterms:created xsi:type="dcterms:W3CDTF">2023-07-17T16:04:00Z</dcterms:created>
  <dcterms:modified xsi:type="dcterms:W3CDTF">2023-12-14T10:36:49Z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2052-12.1.0.15120</vt:lpwstr>
  </property>
  <property fmtid="{D5CDD505-2E9C-101B-9397-08002B2CF9AE}" pid="3" name="ICV">
    <vt:lpwstr>0D2F6369E0F50D44B7ADAE649DDEA60B_43</vt:lpwstr>
  </property>
</Properties>
</file>