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0" r:id="rId2"/>
    <p:sldId id="2576" r:id="rId3"/>
    <p:sldId id="2621" r:id="rId4"/>
    <p:sldId id="2622" r:id="rId5"/>
    <p:sldId id="2623" r:id="rId6"/>
    <p:sldId id="2624" r:id="rId7"/>
    <p:sldId id="2625" r:id="rId8"/>
    <p:sldId id="2626" r:id="rId9"/>
    <p:sldId id="2627" r:id="rId10"/>
    <p:sldId id="276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y" initials="w" lastIdx="1" clrIdx="0"/>
  <p:cmAuthor id="1" name="谢 建宇" initials="谢" lastIdx="2" clrIdx="0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EAEFF7"/>
    <a:srgbClr val="D00000"/>
    <a:srgbClr val="850000"/>
    <a:srgbClr val="526893"/>
    <a:srgbClr val="00B0F0"/>
    <a:srgbClr val="282828"/>
    <a:srgbClr val="EA5858"/>
    <a:srgbClr val="FF000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2801" autoAdjust="0"/>
  </p:normalViewPr>
  <p:slideViewPr>
    <p:cSldViewPr showGuides="1">
      <p:cViewPr varScale="1">
        <p:scale>
          <a:sx n="111" d="100"/>
          <a:sy n="111" d="100"/>
        </p:scale>
        <p:origin x="522" y="102"/>
      </p:cViewPr>
      <p:guideLst>
        <p:guide orient="horz" pos="2134"/>
        <p:guide pos="3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ze JIANG" userId="806c420103600cc5" providerId="LiveId" clId="{9CDF6E3F-4E38-48EE-878B-BF6526799E24}"/>
    <pc:docChg chg="modSld">
      <pc:chgData name="Jize JIANG" userId="806c420103600cc5" providerId="LiveId" clId="{9CDF6E3F-4E38-48EE-878B-BF6526799E24}" dt="2023-12-17T00:57:19.105" v="0" actId="6549"/>
      <pc:docMkLst>
        <pc:docMk/>
      </pc:docMkLst>
      <pc:sldChg chg="modSp mod">
        <pc:chgData name="Jize JIANG" userId="806c420103600cc5" providerId="LiveId" clId="{9CDF6E3F-4E38-48EE-878B-BF6526799E24}" dt="2023-12-17T00:57:19.105" v="0" actId="6549"/>
        <pc:sldMkLst>
          <pc:docMk/>
          <pc:sldMk cId="2701767253" sldId="2625"/>
        </pc:sldMkLst>
        <pc:spChg chg="mod">
          <ac:chgData name="Jize JIANG" userId="806c420103600cc5" providerId="LiveId" clId="{9CDF6E3F-4E38-48EE-878B-BF6526799E24}" dt="2023-12-17T00:57:19.105" v="0" actId="6549"/>
          <ac:spMkLst>
            <pc:docMk/>
            <pc:sldMk cId="2701767253" sldId="2625"/>
            <ac:spMk id="4" creationId="{EAED2E8E-E797-F057-209B-3EA0A23E8FA1}"/>
          </ac:spMkLst>
        </pc:spChg>
      </pc:sldChg>
    </pc:docChg>
  </pc:docChgLst>
  <pc:docChgLst>
    <pc:chgData name="Jize JIANG" userId="806c420103600cc5" providerId="LiveId" clId="{888F6954-6A47-4D7C-9D90-C33DF0E68256}"/>
    <pc:docChg chg="modSld">
      <pc:chgData name="Jize JIANG" userId="806c420103600cc5" providerId="LiveId" clId="{888F6954-6A47-4D7C-9D90-C33DF0E68256}" dt="2023-12-18T01:17:21.171" v="192" actId="20577"/>
      <pc:docMkLst>
        <pc:docMk/>
      </pc:docMkLst>
      <pc:sldChg chg="modSp mod">
        <pc:chgData name="Jize JIANG" userId="806c420103600cc5" providerId="LiveId" clId="{888F6954-6A47-4D7C-9D90-C33DF0E68256}" dt="2023-12-18T01:17:21.171" v="192" actId="20577"/>
        <pc:sldMkLst>
          <pc:docMk/>
          <pc:sldMk cId="2701767253" sldId="2625"/>
        </pc:sldMkLst>
        <pc:spChg chg="mod">
          <ac:chgData name="Jize JIANG" userId="806c420103600cc5" providerId="LiveId" clId="{888F6954-6A47-4D7C-9D90-C33DF0E68256}" dt="2023-12-18T01:17:21.171" v="192" actId="20577"/>
          <ac:spMkLst>
            <pc:docMk/>
            <pc:sldMk cId="2701767253" sldId="2625"/>
            <ac:spMk id="4" creationId="{EAED2E8E-E797-F057-209B-3EA0A23E8FA1}"/>
          </ac:spMkLst>
        </pc:spChg>
        <pc:spChg chg="mod">
          <ac:chgData name="Jize JIANG" userId="806c420103600cc5" providerId="LiveId" clId="{888F6954-6A47-4D7C-9D90-C33DF0E68256}" dt="2023-12-13T03:07:04.478" v="183" actId="6549"/>
          <ac:spMkLst>
            <pc:docMk/>
            <pc:sldMk cId="2701767253" sldId="2625"/>
            <ac:spMk id="5" creationId="{EB13259D-146C-3F27-E2DB-89C900FF8F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BCC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93660" y="2012315"/>
            <a:ext cx="3807460" cy="686435"/>
            <a:chOff x="1122" y="3067"/>
            <a:chExt cx="5996" cy="1081"/>
          </a:xfrm>
        </p:grpSpPr>
        <p:pic>
          <p:nvPicPr>
            <p:cNvPr id="10" name="图片 9" descr="资源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22" y="3068"/>
              <a:ext cx="3344" cy="705"/>
            </a:xfrm>
            <a:prstGeom prst="rect">
              <a:avLst/>
            </a:prstGeom>
          </p:spPr>
        </p:pic>
        <p:sp>
          <p:nvSpPr>
            <p:cNvPr id="7" name="标题 1"/>
            <p:cNvSpPr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4283" y="3067"/>
              <a:ext cx="2835" cy="706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/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（</a:t>
              </a:r>
              <a:r>
                <a:rPr lang="en-US" altLang="zh-CN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688141.SH</a:t>
              </a:r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）</a:t>
              </a:r>
              <a:endParaRPr lang="zh-CN" altLang="en-US" sz="2000" b="0" spc="0" dirty="0">
                <a:solidFill>
                  <a:srgbClr val="7B0100"/>
                </a:solidFill>
                <a:uFillTx/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endParaRPr>
            </a:p>
          </p:txBody>
        </p:sp>
        <p:sp>
          <p:nvSpPr>
            <p:cNvPr id="9" name="标题 1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2353" y="3773"/>
              <a:ext cx="4628" cy="375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/>
              <a:r>
                <a:rPr sz="12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JoulWatt Technology Co., Ltd.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641985" y="312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139680" y="189083"/>
            <a:ext cx="1862632" cy="665830"/>
            <a:chOff x="1122" y="3068"/>
            <a:chExt cx="3816" cy="1364"/>
          </a:xfrm>
        </p:grpSpPr>
        <p:pic>
          <p:nvPicPr>
            <p:cNvPr id="10" name="图片 9" descr="资源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22" y="3068"/>
              <a:ext cx="3344" cy="705"/>
            </a:xfrm>
            <a:prstGeom prst="rect">
              <a:avLst/>
            </a:prstGeom>
          </p:spPr>
        </p:pic>
        <p:sp>
          <p:nvSpPr>
            <p:cNvPr id="9" name="标题 1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1739" y="3789"/>
              <a:ext cx="3199" cy="643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/>
              <a:r>
                <a:rPr lang="zh-CN" altLang="en-US" sz="14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（</a:t>
              </a:r>
              <a:r>
                <a:rPr lang="en-US" altLang="zh-CN" sz="14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688141.SH</a:t>
              </a:r>
              <a:r>
                <a:rPr lang="zh-CN" altLang="en-US" sz="14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）</a:t>
              </a:r>
              <a:endParaRPr lang="zh-CN" altLang="en-US" sz="1400" b="0" spc="0" dirty="0">
                <a:solidFill>
                  <a:srgbClr val="7B0100"/>
                </a:solidFill>
                <a:uFillTx/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endParaRPr>
            </a:p>
          </p:txBody>
        </p:sp>
      </p:grpSp>
      <p:sp>
        <p:nvSpPr>
          <p:cNvPr id="28" name="圆角矩形 27"/>
          <p:cNvSpPr/>
          <p:nvPr userDrawn="1">
            <p:custDataLst>
              <p:tags r:id="rId1"/>
            </p:custDataLst>
          </p:nvPr>
        </p:nvSpPr>
        <p:spPr>
          <a:xfrm>
            <a:off x="307975" y="836295"/>
            <a:ext cx="11576050" cy="5831840"/>
          </a:xfrm>
          <a:prstGeom prst="roundRect">
            <a:avLst>
              <a:gd name="adj" fmla="val 2115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C3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画板 1"/>
          <p:cNvPicPr>
            <a:picLocks noChangeAspect="1"/>
          </p:cNvPicPr>
          <p:nvPr userDrawn="1"/>
        </p:nvPicPr>
        <p:blipFill>
          <a:blip r:embed="rId14"/>
          <a:srcRect r="-158"/>
          <a:stretch>
            <a:fillRect/>
          </a:stretch>
        </p:blipFill>
        <p:spPr>
          <a:xfrm>
            <a:off x="-19050" y="-6985"/>
            <a:ext cx="12456160" cy="6864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zhuanlan.zhihu.com/p/4274870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44429" y="2492896"/>
            <a:ext cx="7490431" cy="12585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altLang="zh-CN" sz="3600" dirty="0">
                <a:solidFill>
                  <a:srgbClr val="7A0000"/>
                </a:solidFill>
                <a:latin typeface="OPPOSans B" panose="00020600040101010101" charset="-122"/>
                <a:ea typeface="OPPOSans B" panose="00020600040101010101" charset="-122"/>
                <a:sym typeface="+mn-ea"/>
              </a:rPr>
              <a:t>VCS+XA</a:t>
            </a:r>
            <a:r>
              <a:rPr lang="zh-CN" altLang="en-US" sz="3600" dirty="0">
                <a:solidFill>
                  <a:srgbClr val="7A0000"/>
                </a:solidFill>
                <a:latin typeface="OPPOSans B" panose="00020600040101010101" charset="-122"/>
                <a:ea typeface="OPPOSans B" panose="00020600040101010101" charset="-122"/>
                <a:sym typeface="+mn-ea"/>
              </a:rPr>
              <a:t>混合验证基本流程介绍</a:t>
            </a:r>
            <a:endParaRPr lang="en-US" altLang="zh-CN" sz="3600" spc="0" dirty="0">
              <a:solidFill>
                <a:srgbClr val="7B0100"/>
              </a:solidFill>
              <a:uFillTx/>
              <a:latin typeface="OPPOSans L" panose="00020600040101010101" charset="-122"/>
              <a:ea typeface="OPPOSans L" panose="00020600040101010101" charset="-122"/>
              <a:cs typeface="+mn-cs"/>
              <a:sym typeface="+mn-ea"/>
            </a:endParaRPr>
          </a:p>
        </p:txBody>
      </p:sp>
      <p:sp>
        <p:nvSpPr>
          <p:cNvPr id="7" name="副标题 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35650" y="5255895"/>
            <a:ext cx="5507990" cy="89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fontAlgn="base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rPr>
              <a:t>2023/11</a:t>
            </a:r>
          </a:p>
          <a:p>
            <a:pPr marL="0" algn="r" fontAlgn="base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rPr>
              <a:t>JoulWatt Confidential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35955" y="2644775"/>
            <a:ext cx="5487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>
                <a:solidFill>
                  <a:srgbClr val="7A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POSans H" panose="00020600040101010101" charset="-122"/>
                <a:ea typeface="OPPOSans H" panose="00020600040101010101" charset="-122"/>
              </a:rPr>
              <a:t>Thanks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0378" y="6381115"/>
            <a:ext cx="36004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solidFill>
                  <a:srgbClr val="7B140F"/>
                </a:solidFill>
                <a:latin typeface="OPPOSans R" panose="00020600040101010101" charset="-122"/>
                <a:ea typeface="OPPOSans R" panose="00020600040101010101" charset="-122"/>
                <a:sym typeface="+mn-ea"/>
              </a:rPr>
              <a:t>JOULWATT TECHNOLOGY CO.,LTD.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703" y="6525260"/>
            <a:ext cx="11861800" cy="0"/>
            <a:chOff x="415" y="10246"/>
            <a:chExt cx="18680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981" y="10246"/>
              <a:ext cx="71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B140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直接连接符 8"/>
            <p:cNvCxnSpPr/>
            <p:nvPr/>
          </p:nvCxnSpPr>
          <p:spPr>
            <a:xfrm>
              <a:off x="415" y="10246"/>
              <a:ext cx="71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B140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组合 4"/>
          <p:cNvGrpSpPr/>
          <p:nvPr userDrawn="1"/>
        </p:nvGrpSpPr>
        <p:grpSpPr>
          <a:xfrm>
            <a:off x="7752080" y="1412875"/>
            <a:ext cx="3807460" cy="686435"/>
            <a:chOff x="1122" y="3067"/>
            <a:chExt cx="5996" cy="1081"/>
          </a:xfrm>
        </p:grpSpPr>
        <p:pic>
          <p:nvPicPr>
            <p:cNvPr id="12" name="图片 11" descr="资源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22" y="3068"/>
              <a:ext cx="3344" cy="705"/>
            </a:xfrm>
            <a:prstGeom prst="rect">
              <a:avLst/>
            </a:prstGeom>
          </p:spPr>
        </p:pic>
        <p:sp>
          <p:nvSpPr>
            <p:cNvPr id="13" name="标题 1"/>
            <p:cNvSpPr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4283" y="3067"/>
              <a:ext cx="2835" cy="706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l"/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（</a:t>
              </a:r>
              <a:r>
                <a:rPr lang="en-US" altLang="zh-CN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688141.SH</a:t>
              </a:r>
              <a:r>
                <a:rPr lang="zh-CN" altLang="en-US" sz="20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）</a:t>
              </a:r>
              <a:endParaRPr lang="zh-CN" altLang="en-US" sz="2000" b="0" spc="0" dirty="0">
                <a:solidFill>
                  <a:srgbClr val="7B0100"/>
                </a:solidFill>
                <a:uFillTx/>
                <a:latin typeface="OPPOSans L" panose="00020600040101010101" charset="-122"/>
                <a:ea typeface="OPPOSans L" panose="00020600040101010101" charset="-122"/>
                <a:cs typeface="Arial Regular" panose="020B0604020202020204" charset="0"/>
                <a:sym typeface="+mn-ea"/>
              </a:endParaRPr>
            </a:p>
          </p:txBody>
        </p:sp>
        <p:sp>
          <p:nvSpPr>
            <p:cNvPr id="14" name="标题 1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2353" y="3773"/>
              <a:ext cx="4628" cy="375"/>
            </a:xfrm>
            <a:prstGeom prst="rect">
              <a:avLst/>
            </a:prstGeom>
          </p:spPr>
          <p:txBody>
            <a:bodyPr vert="horz" lIns="90000" tIns="46800" rIns="90000" bIns="46800" rtlCol="0" anchor="b" anchorCtr="0">
              <a:noAutofit/>
            </a:bodyPr>
            <a:lstStyle>
              <a:lvl1pPr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6000" b="1" u="none" strike="noStrike" kern="1200" cap="none" spc="300" normalizeH="0" baseline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/>
              <a:r>
                <a:rPr sz="1200" b="0" spc="0" dirty="0">
                  <a:solidFill>
                    <a:srgbClr val="7B0100"/>
                  </a:solidFill>
                  <a:latin typeface="OPPOSans L" panose="00020600040101010101" charset="-122"/>
                  <a:ea typeface="OPPOSans L" panose="00020600040101010101" charset="-122"/>
                  <a:cs typeface="Arial Regular" panose="020B0604020202020204" charset="0"/>
                  <a:sym typeface="+mn-ea"/>
                </a:rPr>
                <a:t>JoulWatt Technology Co., Ltd.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標題 1"/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01.XA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是什么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C3162-53D0-FD8D-6F7A-1E5DFD0ED8BC}"/>
              </a:ext>
            </a:extLst>
          </p:cNvPr>
          <p:cNvSpPr txBox="1"/>
          <p:nvPr/>
        </p:nvSpPr>
        <p:spPr>
          <a:xfrm>
            <a:off x="335280" y="13407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zh-CN" b="0" i="0" dirty="0">
                <a:effectLst/>
                <a:latin typeface="Roboto" panose="020F0502020204030204" pitchFamily="2" charset="0"/>
              </a:rPr>
              <a:t>CustomSim™ </a:t>
            </a:r>
            <a:r>
              <a:rPr lang="zh-CN" altLang="en-US" b="0" i="0" dirty="0">
                <a:effectLst/>
                <a:latin typeface="Roboto" panose="020F0502020204030204" pitchFamily="2" charset="0"/>
              </a:rPr>
              <a:t>就是</a:t>
            </a:r>
            <a:r>
              <a:rPr lang="en-US" altLang="zh-CN" b="0" i="0" dirty="0">
                <a:effectLst/>
                <a:latin typeface="Roboto" panose="020F0502020204030204" pitchFamily="2" charset="0"/>
              </a:rPr>
              <a:t>XA</a:t>
            </a:r>
            <a:r>
              <a:rPr lang="zh-CN" altLang="en-US" b="0" i="0" dirty="0">
                <a:effectLst/>
                <a:latin typeface="Roboto" panose="020F0502020204030204" pitchFamily="2" charset="0"/>
              </a:rPr>
              <a:t>了，它是</a:t>
            </a:r>
            <a:r>
              <a:rPr lang="en-US" altLang="zh-CN" dirty="0">
                <a:latin typeface="Roboto" panose="020F0502020204030204" pitchFamily="2" charset="0"/>
              </a:rPr>
              <a:t>s</a:t>
            </a:r>
            <a:r>
              <a:rPr lang="zh-CN" altLang="en-US" dirty="0">
                <a:latin typeface="Roboto" panose="020F0502020204030204" pitchFamily="2" charset="0"/>
              </a:rPr>
              <a:t>公司推出的模拟电路仿真引擎</a:t>
            </a:r>
            <a:endParaRPr lang="en-US" altLang="zh-CN" dirty="0">
              <a:latin typeface="Roboto" panose="020F0502020204030204" pitchFamily="2" charset="0"/>
            </a:endParaRPr>
          </a:p>
          <a:p>
            <a:pPr algn="r"/>
            <a:endParaRPr lang="zh-CN" altLang="en-US" dirty="0">
              <a:ln>
                <a:noFill/>
              </a:ln>
              <a:effectLst/>
              <a:latin typeface="OPPOSans H" panose="00020600040101010101" charset="-122"/>
              <a:ea typeface="OPPOSans H" panose="00020600040101010101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41416F-4FFF-0938-6452-BFF38D1871AE}"/>
              </a:ext>
            </a:extLst>
          </p:cNvPr>
          <p:cNvSpPr txBox="1"/>
          <p:nvPr/>
        </p:nvSpPr>
        <p:spPr>
          <a:xfrm>
            <a:off x="9372444" y="2204864"/>
            <a:ext cx="25202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/>
              <a:t>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DBAF73-D74B-C593-89E1-8BE0BC1A9FD3}"/>
              </a:ext>
            </a:extLst>
          </p:cNvPr>
          <p:cNvSpPr txBox="1"/>
          <p:nvPr/>
        </p:nvSpPr>
        <p:spPr>
          <a:xfrm>
            <a:off x="695400" y="2609047"/>
            <a:ext cx="654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模数混合仿真教程</a:t>
            </a:r>
            <a:r>
              <a:rPr lang="en-US" altLang="zh-CN" dirty="0">
                <a:hlinkClick r:id="rId4"/>
              </a:rPr>
              <a:t>VCS-XA 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2D899-9BD4-0317-0B10-CC7A6452D6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02.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环境搭建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C6C0C3-C1AF-5A30-F834-085ED750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66" y="1124744"/>
            <a:ext cx="5405000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1BEA7D-01B4-AA1E-8C2E-C3272CB59864}"/>
              </a:ext>
            </a:extLst>
          </p:cNvPr>
          <p:cNvSpPr txBox="1"/>
          <p:nvPr/>
        </p:nvSpPr>
        <p:spPr>
          <a:xfrm>
            <a:off x="684912" y="1105645"/>
            <a:ext cx="404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常规操作，数字包模拟，数字激励</a:t>
            </a:r>
          </a:p>
        </p:txBody>
      </p:sp>
    </p:spTree>
    <p:extLst>
      <p:ext uri="{BB962C8B-B14F-4D97-AF65-F5344CB8AC3E}">
        <p14:creationId xmlns:p14="http://schemas.microsoft.com/office/powerpoint/2010/main" val="20284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4A315-ABF6-0C6E-34A8-3EFF33AC38F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03.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准备工作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181FF8-03B5-2211-D33F-374DE78FA2A4}"/>
              </a:ext>
            </a:extLst>
          </p:cNvPr>
          <p:cNvSpPr txBox="1"/>
          <p:nvPr/>
        </p:nvSpPr>
        <p:spPr>
          <a:xfrm>
            <a:off x="684912" y="1105645"/>
            <a:ext cx="519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完整的可以正常跑的数字包模拟验证环境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896F03-CF39-E37F-7011-DE83D8CB88D2}"/>
              </a:ext>
            </a:extLst>
          </p:cNvPr>
          <p:cNvSpPr txBox="1"/>
          <p:nvPr/>
        </p:nvSpPr>
        <p:spPr>
          <a:xfrm>
            <a:off x="666568" y="1677136"/>
            <a:ext cx="888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软件版本：</a:t>
            </a:r>
            <a:r>
              <a:rPr lang="en-US" altLang="zh-CN" sz="2000" b="1" dirty="0">
                <a:solidFill>
                  <a:srgbClr val="FF0000"/>
                </a:solidFill>
              </a:rPr>
              <a:t>xa_K-2015.06, vcs-mx_vL-2016.06,  Verdi N-2017.12-SP2</a:t>
            </a:r>
            <a:r>
              <a:rPr lang="en-US" altLang="zh-CN" dirty="0"/>
              <a:t>     (which</a:t>
            </a:r>
            <a:r>
              <a:rPr lang="zh-CN" altLang="en-US" dirty="0"/>
              <a:t>确认）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2D1F5-9320-FDE9-D116-4CD04DEB0901}"/>
              </a:ext>
            </a:extLst>
          </p:cNvPr>
          <p:cNvSpPr txBox="1"/>
          <p:nvPr/>
        </p:nvSpPr>
        <p:spPr>
          <a:xfrm>
            <a:off x="666568" y="2248627"/>
            <a:ext cx="888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准备可以跑的</a:t>
            </a:r>
            <a:r>
              <a:rPr lang="en-US" altLang="zh-CN" dirty="0"/>
              <a:t>spice</a:t>
            </a:r>
            <a:r>
              <a:rPr lang="zh-CN" altLang="en-US" dirty="0"/>
              <a:t>网表（添加好电源外围的</a:t>
            </a:r>
            <a:r>
              <a:rPr lang="en-US" altLang="zh-CN" dirty="0"/>
              <a:t>spice</a:t>
            </a:r>
            <a:r>
              <a:rPr lang="zh-CN" altLang="en-US" dirty="0"/>
              <a:t>网表，顶层为数模接口）；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可选</a:t>
            </a:r>
            <a:r>
              <a:rPr lang="en-US" altLang="zh-CN" dirty="0"/>
              <a:t>—</a:t>
            </a:r>
            <a:r>
              <a:rPr lang="zh-CN" altLang="en-US" dirty="0"/>
              <a:t>添加</a:t>
            </a:r>
            <a:r>
              <a:rPr lang="en-US" altLang="zh-CN" dirty="0"/>
              <a:t>define</a:t>
            </a:r>
            <a:r>
              <a:rPr lang="zh-CN" altLang="en-US" dirty="0"/>
              <a:t>区分仿真模式，切换模拟模型；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准备一个</a:t>
            </a:r>
            <a:r>
              <a:rPr lang="en-US" altLang="zh-CN" dirty="0" err="1"/>
              <a:t>vcsAD.init</a:t>
            </a:r>
            <a:r>
              <a:rPr lang="zh-CN" altLang="en-US" dirty="0"/>
              <a:t>文件，以及</a:t>
            </a:r>
            <a:r>
              <a:rPr lang="en-US" altLang="zh-CN" dirty="0" err="1"/>
              <a:t>xa.cfg</a:t>
            </a:r>
            <a:r>
              <a:rPr lang="en-US" altLang="zh-CN" dirty="0"/>
              <a:t> </a:t>
            </a:r>
            <a:r>
              <a:rPr lang="zh-CN" altLang="en-US" dirty="0"/>
              <a:t>文件（下文详解）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5AACB7-16EF-13C9-669E-ED51528217B6}"/>
              </a:ext>
            </a:extLst>
          </p:cNvPr>
          <p:cNvSpPr/>
          <p:nvPr/>
        </p:nvSpPr>
        <p:spPr>
          <a:xfrm>
            <a:off x="6600056" y="3486582"/>
            <a:ext cx="2808312" cy="24283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A042F2-4E80-AB11-D1D5-F59A7187832B}"/>
              </a:ext>
            </a:extLst>
          </p:cNvPr>
          <p:cNvSpPr/>
          <p:nvPr/>
        </p:nvSpPr>
        <p:spPr>
          <a:xfrm>
            <a:off x="7608168" y="3885345"/>
            <a:ext cx="1368152" cy="1368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ANA_CORE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0EEA94-6B4B-82AB-7990-7CA1DCA0BD5A}"/>
              </a:ext>
            </a:extLst>
          </p:cNvPr>
          <p:cNvSpPr/>
          <p:nvPr/>
        </p:nvSpPr>
        <p:spPr>
          <a:xfrm>
            <a:off x="6708068" y="4017397"/>
            <a:ext cx="792088" cy="4555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E344591-991E-4CEF-F594-5D0A21CB0EF1}"/>
              </a:ext>
            </a:extLst>
          </p:cNvPr>
          <p:cNvSpPr/>
          <p:nvPr/>
        </p:nvSpPr>
        <p:spPr>
          <a:xfrm>
            <a:off x="6685219" y="4738366"/>
            <a:ext cx="792088" cy="4555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外围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28429E36-A43F-EE25-ED07-FF13416206A1}"/>
              </a:ext>
            </a:extLst>
          </p:cNvPr>
          <p:cNvSpPr/>
          <p:nvPr/>
        </p:nvSpPr>
        <p:spPr>
          <a:xfrm>
            <a:off x="9408368" y="4330722"/>
            <a:ext cx="1656184" cy="79208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数模接口</a:t>
            </a:r>
          </a:p>
        </p:txBody>
      </p:sp>
    </p:spTree>
    <p:extLst>
      <p:ext uri="{BB962C8B-B14F-4D97-AF65-F5344CB8AC3E}">
        <p14:creationId xmlns:p14="http://schemas.microsoft.com/office/powerpoint/2010/main" val="26217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CC76F-E143-8972-115D-A5D21AEF35E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280" y="135255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04.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准备工作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A518DB-B6FC-52C8-3897-3EED2929F40F}"/>
              </a:ext>
            </a:extLst>
          </p:cNvPr>
          <p:cNvSpPr txBox="1"/>
          <p:nvPr/>
        </p:nvSpPr>
        <p:spPr>
          <a:xfrm>
            <a:off x="551384" y="836712"/>
            <a:ext cx="654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vcsAD.init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479BAF-8470-AE95-8C1C-B9D22153A508}"/>
              </a:ext>
            </a:extLst>
          </p:cNvPr>
          <p:cNvSpPr txBox="1"/>
          <p:nvPr/>
        </p:nvSpPr>
        <p:spPr>
          <a:xfrm>
            <a:off x="695400" y="1289749"/>
            <a:ext cx="11089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spice -cell </a:t>
            </a:r>
            <a:r>
              <a:rPr lang="en-US" altLang="zh-CN" dirty="0" err="1"/>
              <a:t>pmic_ana_top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bus format &lt;*d&gt; </a:t>
            </a:r>
            <a:r>
              <a:rPr lang="zh-CN" altLang="en-US"/>
              <a:t>；</a:t>
            </a:r>
            <a:endParaRPr lang="en-US" altLang="zh-CN" dirty="0"/>
          </a:p>
          <a:p>
            <a:r>
              <a:rPr lang="en-US" altLang="zh-CN" dirty="0"/>
              <a:t>a2d loth=0.4 </a:t>
            </a:r>
            <a:r>
              <a:rPr lang="en-US" altLang="zh-CN" dirty="0" err="1"/>
              <a:t>hith</a:t>
            </a:r>
            <a:r>
              <a:rPr lang="en-US" altLang="zh-CN" dirty="0"/>
              <a:t>=1.5  node=*</a:t>
            </a:r>
          </a:p>
          <a:p>
            <a:r>
              <a:rPr lang="en-US" altLang="zh-CN" dirty="0"/>
              <a:t>a2d loth=0.2 </a:t>
            </a:r>
            <a:r>
              <a:rPr lang="en-US" altLang="zh-CN" dirty="0" err="1"/>
              <a:t>hith</a:t>
            </a:r>
            <a:r>
              <a:rPr lang="en-US" altLang="zh-CN" dirty="0"/>
              <a:t>=0.7  node=*</a:t>
            </a:r>
            <a:r>
              <a:rPr lang="en-US" altLang="zh-CN" dirty="0" err="1"/>
              <a:t>sda</a:t>
            </a:r>
            <a:r>
              <a:rPr lang="en-US" altLang="zh-CN" dirty="0"/>
              <a:t>* </a:t>
            </a:r>
          </a:p>
          <a:p>
            <a:r>
              <a:rPr lang="en-US" altLang="zh-CN" dirty="0"/>
              <a:t>d2a </a:t>
            </a:r>
            <a:r>
              <a:rPr lang="en-US" altLang="zh-CN" dirty="0" err="1"/>
              <a:t>lov</a:t>
            </a:r>
            <a:r>
              <a:rPr lang="en-US" altLang="zh-CN" dirty="0"/>
              <a:t>=0.1 </a:t>
            </a:r>
            <a:r>
              <a:rPr lang="en-US" altLang="zh-CN" dirty="0" err="1"/>
              <a:t>hiv</a:t>
            </a:r>
            <a:r>
              <a:rPr lang="en-US" altLang="zh-CN" dirty="0"/>
              <a:t>=1.8 node=* </a:t>
            </a:r>
          </a:p>
          <a:p>
            <a:r>
              <a:rPr lang="en-US" altLang="zh-CN" dirty="0"/>
              <a:t>d2a </a:t>
            </a:r>
            <a:r>
              <a:rPr lang="en-US" altLang="zh-CN" dirty="0" err="1"/>
              <a:t>lov</a:t>
            </a:r>
            <a:r>
              <a:rPr lang="en-US" altLang="zh-CN" dirty="0"/>
              <a:t>=0.1 </a:t>
            </a:r>
            <a:r>
              <a:rPr lang="en-US" altLang="zh-CN" dirty="0" err="1"/>
              <a:t>hiv</a:t>
            </a:r>
            <a:r>
              <a:rPr lang="en-US" altLang="zh-CN" dirty="0"/>
              <a:t>=0.9     node=*</a:t>
            </a:r>
            <a:r>
              <a:rPr lang="en-US" altLang="zh-CN" dirty="0" err="1"/>
              <a:t>sda</a:t>
            </a:r>
            <a:r>
              <a:rPr lang="en-US" altLang="zh-CN" dirty="0"/>
              <a:t>* </a:t>
            </a:r>
          </a:p>
          <a:p>
            <a:r>
              <a:rPr lang="en-US" altLang="zh-CN" dirty="0"/>
              <a:t>choose xa -n   ./</a:t>
            </a:r>
            <a:r>
              <a:rPr lang="en-US" altLang="zh-CN" dirty="0" err="1"/>
              <a:t>xxxx</a:t>
            </a:r>
            <a:r>
              <a:rPr lang="en-US" altLang="zh-CN" dirty="0"/>
              <a:t>/</a:t>
            </a:r>
            <a:r>
              <a:rPr lang="en-US" altLang="zh-CN" dirty="0" err="1"/>
              <a:t>pmic</a:t>
            </a:r>
            <a:r>
              <a:rPr lang="en-US" altLang="zh-CN" dirty="0"/>
              <a:t> ana top for </a:t>
            </a:r>
            <a:r>
              <a:rPr lang="en-US" altLang="zh-CN" dirty="0" err="1"/>
              <a:t>cosim.spi</a:t>
            </a:r>
            <a:r>
              <a:rPr lang="en-US" altLang="zh-CN" dirty="0"/>
              <a:t> -c    ./</a:t>
            </a:r>
            <a:r>
              <a:rPr lang="en-US" altLang="zh-CN" dirty="0" err="1"/>
              <a:t>pathxxx</a:t>
            </a:r>
            <a:r>
              <a:rPr lang="en-US" altLang="zh-CN" dirty="0"/>
              <a:t>/</a:t>
            </a:r>
            <a:r>
              <a:rPr lang="en-US" altLang="zh-CN" dirty="0" err="1"/>
              <a:t>xa.cfg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DBA8D0-05DA-1116-1CE8-D6C8F4C80096}"/>
              </a:ext>
            </a:extLst>
          </p:cNvPr>
          <p:cNvCxnSpPr/>
          <p:nvPr/>
        </p:nvCxnSpPr>
        <p:spPr>
          <a:xfrm flipH="1">
            <a:off x="3647728" y="1289749"/>
            <a:ext cx="1656184" cy="19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B3C2350-CCEC-D69A-F6BB-33F5C68B46E6}"/>
              </a:ext>
            </a:extLst>
          </p:cNvPr>
          <p:cNvSpPr txBox="1"/>
          <p:nvPr/>
        </p:nvSpPr>
        <p:spPr>
          <a:xfrm>
            <a:off x="5303912" y="90872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指定模拟网表中的</a:t>
            </a:r>
            <a:r>
              <a:rPr lang="en-US" altLang="zh-CN" dirty="0" err="1">
                <a:solidFill>
                  <a:srgbClr val="FF0000"/>
                </a:solidFill>
              </a:rPr>
              <a:t>subckt</a:t>
            </a:r>
            <a:r>
              <a:rPr lang="zh-CN" altLang="en-US" dirty="0">
                <a:solidFill>
                  <a:srgbClr val="FF0000"/>
                </a:solidFill>
              </a:rPr>
              <a:t>作为数字的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3327BD-096A-28DA-D7D4-79C4065FA182}"/>
              </a:ext>
            </a:extLst>
          </p:cNvPr>
          <p:cNvSpPr txBox="1"/>
          <p:nvPr/>
        </p:nvSpPr>
        <p:spPr>
          <a:xfrm>
            <a:off x="5987127" y="177281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指定数模接口电平，可以覆盖，可以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，最后有效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D014D53-9555-1816-6880-BBDBB061DE8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74492" y="1957482"/>
            <a:ext cx="2112635" cy="16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4100CA1-32AF-5D63-7C0E-2A69E581B090}"/>
              </a:ext>
            </a:extLst>
          </p:cNvPr>
          <p:cNvSpPr txBox="1"/>
          <p:nvPr/>
        </p:nvSpPr>
        <p:spPr>
          <a:xfrm>
            <a:off x="1199456" y="3550185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指定仿真器</a:t>
            </a:r>
            <a:r>
              <a:rPr lang="en-US" altLang="zh-CN" dirty="0">
                <a:solidFill>
                  <a:srgbClr val="FF0000"/>
                </a:solidFill>
              </a:rPr>
              <a:t>xa,  </a:t>
            </a:r>
            <a:r>
              <a:rPr lang="zh-CN" altLang="en-US" dirty="0">
                <a:solidFill>
                  <a:srgbClr val="FF0000"/>
                </a:solidFill>
              </a:rPr>
              <a:t>指定网表， 指定配置文件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7E0D9D-CE91-957E-F46E-BA486E91FEB8}"/>
              </a:ext>
            </a:extLst>
          </p:cNvPr>
          <p:cNvCxnSpPr>
            <a:cxnSpLocks/>
          </p:cNvCxnSpPr>
          <p:nvPr/>
        </p:nvCxnSpPr>
        <p:spPr>
          <a:xfrm flipH="1" flipV="1">
            <a:off x="1631504" y="3307815"/>
            <a:ext cx="432048" cy="2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7342-91B2-6B83-49B6-54F67B5D70EC}"/>
              </a:ext>
            </a:extLst>
          </p:cNvPr>
          <p:cNvCxnSpPr>
            <a:cxnSpLocks/>
          </p:cNvCxnSpPr>
          <p:nvPr/>
        </p:nvCxnSpPr>
        <p:spPr>
          <a:xfrm flipH="1" flipV="1">
            <a:off x="3071664" y="3281299"/>
            <a:ext cx="216024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987033-1A3C-3843-9679-0C08FA9DFE82}"/>
              </a:ext>
            </a:extLst>
          </p:cNvPr>
          <p:cNvCxnSpPr>
            <a:cxnSpLocks/>
          </p:cNvCxnSpPr>
          <p:nvPr/>
        </p:nvCxnSpPr>
        <p:spPr>
          <a:xfrm flipV="1">
            <a:off x="5038821" y="3268041"/>
            <a:ext cx="1057179" cy="26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3585FDE-7E20-D895-63B8-94298A186DEA}"/>
              </a:ext>
            </a:extLst>
          </p:cNvPr>
          <p:cNvSpPr txBox="1"/>
          <p:nvPr/>
        </p:nvSpPr>
        <p:spPr>
          <a:xfrm>
            <a:off x="622531" y="466282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vcsAD.init</a:t>
            </a:r>
            <a:r>
              <a:rPr lang="zh-CN" altLang="en-US" dirty="0"/>
              <a:t>文件，需要加到</a:t>
            </a:r>
            <a:r>
              <a:rPr lang="en-US" altLang="zh-CN" dirty="0" err="1"/>
              <a:t>vcs</a:t>
            </a:r>
            <a:r>
              <a:rPr lang="en-US" altLang="zh-CN" dirty="0"/>
              <a:t> </a:t>
            </a:r>
            <a:r>
              <a:rPr lang="zh-CN" altLang="en-US" dirty="0"/>
              <a:t>编译命令中。 格式：   </a:t>
            </a:r>
            <a:r>
              <a:rPr lang="en-US" altLang="zh-CN" dirty="0" err="1"/>
              <a:t>vcs</a:t>
            </a:r>
            <a:r>
              <a:rPr lang="en-US" altLang="zh-CN" dirty="0"/>
              <a:t>   –ad=./</a:t>
            </a:r>
            <a:r>
              <a:rPr lang="en-US" altLang="zh-CN" dirty="0" err="1"/>
              <a:t>vcsAD.init</a:t>
            </a:r>
            <a:r>
              <a:rPr lang="en-US" altLang="zh-CN" dirty="0"/>
              <a:t>        (</a:t>
            </a:r>
            <a:r>
              <a:rPr lang="zh-CN" altLang="en-US" dirty="0"/>
              <a:t>其他选项原环境不变）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55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0CE3B-B97B-F742-DBAC-61981B1793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1344" y="116632"/>
            <a:ext cx="4258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05.XA </a:t>
            </a:r>
            <a:r>
              <a:rPr lang="en-US" altLang="zh-CN" sz="3200" b="1" dirty="0" err="1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cfg</a:t>
            </a:r>
            <a:endParaRPr lang="zh-CN" altLang="en-US" sz="3200" b="1" dirty="0">
              <a:latin typeface="OPPOSans M" panose="00020600040101010101" charset="-122"/>
              <a:ea typeface="OPPOSans M" panose="00020600040101010101" charset="-122"/>
              <a:cs typeface="OPPOSans M" panose="00020600040101010101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803BD-EE08-C1C9-0D4C-D0DC1A4795AF}"/>
              </a:ext>
            </a:extLst>
          </p:cNvPr>
          <p:cNvSpPr txBox="1"/>
          <p:nvPr/>
        </p:nvSpPr>
        <p:spPr>
          <a:xfrm>
            <a:off x="551384" y="836712"/>
            <a:ext cx="654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xa.cfg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FB5117-FA8F-3585-F795-2E0BC8522D68}"/>
              </a:ext>
            </a:extLst>
          </p:cNvPr>
          <p:cNvSpPr txBox="1"/>
          <p:nvPr/>
        </p:nvSpPr>
        <p:spPr>
          <a:xfrm>
            <a:off x="623392" y="1315051"/>
            <a:ext cx="6541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set multi core -core 8    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多核                            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set sim level </a:t>
            </a:r>
            <a:r>
              <a:rPr lang="en-US" altLang="zh-CN" dirty="0"/>
              <a:t>3               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仿真精度</a:t>
            </a:r>
            <a:r>
              <a:rPr lang="en-US" altLang="zh-CN" dirty="0">
                <a:solidFill>
                  <a:srgbClr val="FF0000"/>
                </a:solidFill>
              </a:rPr>
              <a:t>3~7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endParaRPr lang="en-US" altLang="zh-CN" dirty="0"/>
          </a:p>
          <a:p>
            <a:r>
              <a:rPr lang="zh-CN" altLang="en-US" dirty="0"/>
              <a:t>set message option -limit 100  </a:t>
            </a:r>
            <a:r>
              <a:rPr lang="en-US" altLang="zh-CN" dirty="0">
                <a:solidFill>
                  <a:srgbClr val="FF0000"/>
                </a:solidFill>
              </a:rPr>
              <a:t>#Warning</a:t>
            </a:r>
            <a:r>
              <a:rPr lang="zh-CN" altLang="en-US" dirty="0">
                <a:solidFill>
                  <a:srgbClr val="FF0000"/>
                </a:solidFill>
              </a:rPr>
              <a:t>条数限制</a:t>
            </a:r>
            <a:endParaRPr lang="en-US" altLang="zh-CN" dirty="0"/>
          </a:p>
          <a:p>
            <a:r>
              <a:rPr lang="zh-CN" altLang="en-US" dirty="0"/>
              <a:t>set sim case -case sensitive 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网表大小写敏感</a:t>
            </a:r>
            <a:endParaRPr lang="en-US" altLang="zh-CN" dirty="0"/>
          </a:p>
          <a:p>
            <a:r>
              <a:rPr lang="zh-CN" altLang="en-US" dirty="0"/>
              <a:t>set waveform option -format fsdb </a:t>
            </a:r>
            <a:r>
              <a:rPr lang="en-US" altLang="zh-CN" dirty="0">
                <a:solidFill>
                  <a:srgbClr val="FF0000"/>
                </a:solidFill>
              </a:rPr>
              <a:t>#fsdb </a:t>
            </a:r>
            <a:r>
              <a:rPr lang="zh-CN" altLang="en-US" dirty="0">
                <a:solidFill>
                  <a:srgbClr val="FF0000"/>
                </a:solidFill>
              </a:rPr>
              <a:t>波形</a:t>
            </a:r>
            <a:endParaRPr lang="en-US" altLang="zh-CN" dirty="0"/>
          </a:p>
          <a:p>
            <a:r>
              <a:rPr lang="zh-CN" altLang="en-US" dirty="0"/>
              <a:t>probe waveform voltage * -limit 4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波形</a:t>
            </a:r>
            <a:r>
              <a:rPr lang="en-US" altLang="zh-CN" dirty="0">
                <a:solidFill>
                  <a:srgbClr val="FF0000"/>
                </a:solidFill>
              </a:rPr>
              <a:t>dump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表示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1EBAD6-E776-B2B9-E172-8244734D1FA0}"/>
              </a:ext>
            </a:extLst>
          </p:cNvPr>
          <p:cNvSpPr txBox="1"/>
          <p:nvPr/>
        </p:nvSpPr>
        <p:spPr>
          <a:xfrm>
            <a:off x="623392" y="4005064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Vcs</a:t>
            </a: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/>
              <a:t>-ad </a:t>
            </a:r>
            <a:r>
              <a:rPr lang="en-US" altLang="zh-CN" dirty="0" err="1"/>
              <a:t>vcsAD.init</a:t>
            </a:r>
            <a:r>
              <a:rPr lang="zh-CN" altLang="en-US" dirty="0"/>
              <a:t>文件获知模拟仿真的引擎以及网表，</a:t>
            </a:r>
            <a:r>
              <a:rPr lang="en-US" altLang="zh-CN" dirty="0"/>
              <a:t>xa</a:t>
            </a:r>
            <a:r>
              <a:rPr lang="zh-CN" altLang="en-US" dirty="0"/>
              <a:t>启动后，读取</a:t>
            </a:r>
            <a:r>
              <a:rPr lang="en-US" altLang="zh-CN" dirty="0" err="1"/>
              <a:t>xa.cfg</a:t>
            </a:r>
            <a:r>
              <a:rPr lang="en-US" altLang="zh-CN" dirty="0"/>
              <a:t> </a:t>
            </a:r>
            <a:r>
              <a:rPr lang="zh-CN" altLang="en-US" dirty="0"/>
              <a:t>跑模拟的网表仿真。</a:t>
            </a:r>
            <a:endParaRPr lang="en-US" altLang="zh-CN" dirty="0"/>
          </a:p>
          <a:p>
            <a:r>
              <a:rPr lang="zh-CN" altLang="en-US" dirty="0"/>
              <a:t>然后，就等着验证跑完。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37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879AB-B117-6A86-5B51-C2E4158FD3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1344" y="116632"/>
            <a:ext cx="568863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06.  PMIC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项目碰到的问题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6E5E83-B308-C6BF-A8B6-911D99CDC297}"/>
              </a:ext>
            </a:extLst>
          </p:cNvPr>
          <p:cNvSpPr txBox="1"/>
          <p:nvPr/>
        </p:nvSpPr>
        <p:spPr>
          <a:xfrm>
            <a:off x="983432" y="1052736"/>
            <a:ext cx="1036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Spice</a:t>
            </a:r>
            <a:r>
              <a:rPr lang="zh-CN" altLang="en-US" dirty="0"/>
              <a:t>网表中参数使用</a:t>
            </a:r>
            <a:r>
              <a:rPr lang="en-US" altLang="zh-CN" dirty="0"/>
              <a:t>1*2e3, xa</a:t>
            </a:r>
            <a:r>
              <a:rPr lang="zh-CN" altLang="en-US" dirty="0"/>
              <a:t>不识别</a:t>
            </a:r>
            <a:r>
              <a:rPr lang="en-US" altLang="zh-CN" dirty="0"/>
              <a:t>1*</a:t>
            </a:r>
            <a:r>
              <a:rPr lang="zh-CN" altLang="en-US" dirty="0"/>
              <a:t>，修改方法</a:t>
            </a:r>
            <a:r>
              <a:rPr lang="en-US" altLang="zh-CN" dirty="0"/>
              <a:t>1* </a:t>
            </a:r>
            <a:r>
              <a:rPr lang="zh-CN" altLang="en-US" dirty="0"/>
              <a:t>干掉；文本替换就可以了。留下</a:t>
            </a:r>
            <a:r>
              <a:rPr lang="en-US" altLang="zh-CN" dirty="0"/>
              <a:t>2e3.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有</a:t>
            </a:r>
            <a:r>
              <a:rPr lang="en-US" altLang="zh-CN" dirty="0"/>
              <a:t>case </a:t>
            </a:r>
            <a:r>
              <a:rPr lang="zh-CN" altLang="en-US" dirty="0"/>
              <a:t>发现精度</a:t>
            </a:r>
            <a:r>
              <a:rPr lang="en-US" altLang="zh-CN" dirty="0"/>
              <a:t> 3</a:t>
            </a:r>
            <a:r>
              <a:rPr lang="zh-CN" altLang="en-US" dirty="0"/>
              <a:t>的输出异常，调整精度到</a:t>
            </a:r>
            <a:r>
              <a:rPr lang="en-US" altLang="zh-CN" dirty="0"/>
              <a:t>5</a:t>
            </a:r>
            <a:r>
              <a:rPr lang="zh-CN" altLang="en-US" dirty="0"/>
              <a:t>，正常。仿真速度变慢；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有些库文件</a:t>
            </a:r>
            <a:r>
              <a:rPr lang="en-US" altLang="zh-CN" dirty="0"/>
              <a:t>include</a:t>
            </a:r>
            <a:r>
              <a:rPr lang="zh-CN" altLang="en-US" dirty="0"/>
              <a:t>相对路径找不到，直接改成绝对路径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D2E8E-E797-F057-209B-3EA0A23E8FA1}"/>
              </a:ext>
            </a:extLst>
          </p:cNvPr>
          <p:cNvSpPr txBox="1"/>
          <p:nvPr/>
        </p:nvSpPr>
        <p:spPr>
          <a:xfrm>
            <a:off x="911424" y="263691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zh-CN" altLang="en-US"/>
              <a:t>同事，不懂</a:t>
            </a:r>
            <a:r>
              <a:rPr lang="en-US" altLang="zh-CN"/>
              <a:t>sverilog</a:t>
            </a:r>
            <a:r>
              <a:rPr lang="zh-CN" altLang="en-US" dirty="0"/>
              <a:t>语法基础，编写</a:t>
            </a:r>
            <a:r>
              <a:rPr lang="en-US" altLang="zh-CN" dirty="0"/>
              <a:t>case</a:t>
            </a:r>
            <a:r>
              <a:rPr lang="zh-CN" altLang="en-US" dirty="0"/>
              <a:t>困难</a:t>
            </a:r>
            <a:r>
              <a:rPr lang="en-US" altLang="zh-CN" dirty="0"/>
              <a:t>…….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解决方案，数字同事搞了；增加工作量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13259D-146C-3F27-E2DB-89C900FF8F68}"/>
              </a:ext>
            </a:extLst>
          </p:cNvPr>
          <p:cNvSpPr txBox="1"/>
          <p:nvPr/>
        </p:nvSpPr>
        <p:spPr>
          <a:xfrm>
            <a:off x="839416" y="3717032"/>
            <a:ext cx="1036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数字同学要学习一下最简单的</a:t>
            </a:r>
            <a:r>
              <a:rPr lang="en-US" altLang="zh-CN" dirty="0"/>
              <a:t>spice</a:t>
            </a:r>
            <a:r>
              <a:rPr lang="zh-CN" altLang="en-US" dirty="0"/>
              <a:t>语法，会修改上下拉，加电压，电阻值修改。</a:t>
            </a:r>
            <a:endParaRPr lang="en-US" altLang="zh-CN" dirty="0"/>
          </a:p>
          <a:p>
            <a:r>
              <a:rPr lang="zh-CN" altLang="en-US" dirty="0"/>
              <a:t>其实就是找到网表中对应的行，修改一下值就可以了。</a:t>
            </a:r>
            <a:endParaRPr lang="en-US" altLang="zh-CN" dirty="0"/>
          </a:p>
          <a:p>
            <a:r>
              <a:rPr lang="zh-CN" altLang="en-US" dirty="0"/>
              <a:t>不懂得地方，直接</a:t>
            </a:r>
            <a:r>
              <a:rPr lang="en-US" altLang="zh-CN" dirty="0" err="1"/>
              <a:t>bing</a:t>
            </a:r>
            <a:r>
              <a:rPr lang="en-US" altLang="zh-CN" dirty="0"/>
              <a:t> </a:t>
            </a:r>
            <a:r>
              <a:rPr lang="zh-CN" altLang="en-US" dirty="0"/>
              <a:t>一下；搜索一下</a:t>
            </a:r>
            <a:r>
              <a:rPr lang="en-US" altLang="zh-CN" dirty="0"/>
              <a:t>spice</a:t>
            </a:r>
            <a:r>
              <a:rPr lang="zh-CN" altLang="en-US" dirty="0"/>
              <a:t>网表得规则，更</a:t>
            </a:r>
            <a:r>
              <a:rPr lang="en-US" altLang="zh-CN" dirty="0" err="1"/>
              <a:t>verilog</a:t>
            </a:r>
            <a:r>
              <a:rPr lang="zh-CN" altLang="en-US" dirty="0"/>
              <a:t>还是有点像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7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DA17A-864C-1C53-2C85-717E6EBD520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1344" y="116632"/>
            <a:ext cx="568863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07.  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进阶操作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894175-46B0-A1B8-8C82-7EADECAE85A8}"/>
              </a:ext>
            </a:extLst>
          </p:cNvPr>
          <p:cNvSpPr txBox="1"/>
          <p:nvPr/>
        </p:nvSpPr>
        <p:spPr>
          <a:xfrm>
            <a:off x="767408" y="980728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指定层次设置仿真精度；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指定特定信号</a:t>
            </a:r>
            <a:r>
              <a:rPr lang="en-US" altLang="zh-CN" dirty="0"/>
              <a:t>dump</a:t>
            </a:r>
          </a:p>
          <a:p>
            <a:r>
              <a:rPr lang="zh-CN" altLang="en-US" dirty="0"/>
              <a:t>以上操作均在</a:t>
            </a:r>
            <a:r>
              <a:rPr lang="en-US" altLang="zh-CN" dirty="0" err="1"/>
              <a:t>xa.cfg</a:t>
            </a:r>
            <a:r>
              <a:rPr lang="zh-CN" altLang="en-US" dirty="0"/>
              <a:t>文件中设置，具体可查看工作站文档。</a:t>
            </a:r>
            <a:endParaRPr lang="en-US" altLang="zh-CN" dirty="0"/>
          </a:p>
          <a:p>
            <a:r>
              <a:rPr lang="zh-CN" altLang="en-US" dirty="0"/>
              <a:t>如下操作找到：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 xa</a:t>
            </a:r>
          </a:p>
          <a:p>
            <a:r>
              <a:rPr lang="zh-CN" altLang="en-US" dirty="0"/>
              <a:t>到 </a:t>
            </a:r>
            <a:r>
              <a:rPr lang="en-US" altLang="zh-CN" dirty="0"/>
              <a:t>xa_K-2015.06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find .  –name  “*.pdf”</a:t>
            </a:r>
          </a:p>
          <a:p>
            <a:r>
              <a:rPr lang="en-US" altLang="zh-CN" dirty="0"/>
              <a:t>CunstomSim_user.pdf,    cmd_ref.pdf</a:t>
            </a:r>
            <a:r>
              <a:rPr lang="zh-CN" altLang="en-US" dirty="0"/>
              <a:t>就是了。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7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116EA-127F-DEF1-12E7-C2E20CFCAE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1344" y="116632"/>
            <a:ext cx="568863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215">
                <a:solidFill>
                  <a:srgbClr val="93292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08.  </a:t>
            </a:r>
            <a:r>
              <a:rPr lang="zh-CN" altLang="en-US" sz="3200" b="1" dirty="0"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+mn-ea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680021-3C1C-6BC5-F86A-3161C9435D65}"/>
              </a:ext>
            </a:extLst>
          </p:cNvPr>
          <p:cNvSpPr txBox="1"/>
          <p:nvPr/>
        </p:nvSpPr>
        <p:spPr>
          <a:xfrm>
            <a:off x="551384" y="980728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配置软件： </a:t>
            </a:r>
            <a:r>
              <a:rPr lang="en-US" altLang="zh-CN" dirty="0"/>
              <a:t>module load </a:t>
            </a:r>
            <a:r>
              <a:rPr lang="en-US" altLang="zh-CN" dirty="0" err="1"/>
              <a:t>vcs_mx</a:t>
            </a:r>
            <a:r>
              <a:rPr lang="en-US" altLang="zh-CN" dirty="0"/>
              <a:t>/2016.06</a:t>
            </a:r>
          </a:p>
          <a:p>
            <a:r>
              <a:rPr lang="en-US" altLang="zh-CN" dirty="0"/>
              <a:t>                              module load xa/201506</a:t>
            </a:r>
          </a:p>
          <a:p>
            <a:r>
              <a:rPr lang="en-US" altLang="zh-CN" dirty="0"/>
              <a:t>                              module load Verdi/201712</a:t>
            </a:r>
          </a:p>
          <a:p>
            <a:endParaRPr lang="en-US" altLang="zh-CN" dirty="0"/>
          </a:p>
          <a:p>
            <a:r>
              <a:rPr lang="en-US" altLang="zh-CN" dirty="0"/>
              <a:t>2 .</a:t>
            </a:r>
            <a:r>
              <a:rPr lang="zh-CN" altLang="en-US" dirty="0"/>
              <a:t>添加 </a:t>
            </a:r>
            <a:r>
              <a:rPr lang="en-US" altLang="zh-CN" dirty="0" err="1"/>
              <a:t>vcsAD.init</a:t>
            </a:r>
            <a:r>
              <a:rPr lang="en-US" altLang="zh-CN" dirty="0"/>
              <a:t> ,  </a:t>
            </a:r>
            <a:r>
              <a:rPr lang="en-US" altLang="zh-CN" dirty="0" err="1"/>
              <a:t>xa.cfg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修改环境，添加网表；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可以跑了</a:t>
            </a:r>
            <a:endParaRPr lang="en-US" altLang="zh-CN" dirty="0"/>
          </a:p>
          <a:p>
            <a:r>
              <a:rPr lang="en-US" altLang="zh-CN" dirty="0"/>
              <a:t>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55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d0075a-72fc-4c09-8fb6-58fe541b9b6e"/>
  <p:tag name="COMMONDATA" val="eyJoZGlkIjoiYzE1MDEwZTcwYzk4OGFjZjU1M2U0NDczNmEzN2My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707</Words>
  <Application>Microsoft Office PowerPoint</Application>
  <PresentationFormat>宽屏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OPPOSans B</vt:lpstr>
      <vt:lpstr>OPPOSans H</vt:lpstr>
      <vt:lpstr>OPPOSans L</vt:lpstr>
      <vt:lpstr>OPPOSans M</vt:lpstr>
      <vt:lpstr>OPPOSans R</vt:lpstr>
      <vt:lpstr>Arial</vt:lpstr>
      <vt:lpstr>Calibri</vt:lpstr>
      <vt:lpstr>Roboto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Bleeder Design</dc:title>
  <dc:creator>156</dc:creator>
  <cp:lastModifiedBy>Jize JIANG</cp:lastModifiedBy>
  <cp:revision>811</cp:revision>
  <dcterms:created xsi:type="dcterms:W3CDTF">2023-07-17T16:04:00Z</dcterms:created>
  <dcterms:modified xsi:type="dcterms:W3CDTF">2023-12-18T01:17:28Z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0D2F6369E0F50D44B7ADAE649DDEA60B_43</vt:lpwstr>
  </property>
</Properties>
</file>