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omments/comment2.xml" ContentType="application/vnd.openxmlformats-officedocument.presentationml.comments+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32"/>
  </p:notesMasterIdLst>
  <p:sldIdLst>
    <p:sldId id="256" r:id="rId3"/>
    <p:sldId id="257" r:id="rId4"/>
    <p:sldId id="258" r:id="rId5"/>
    <p:sldId id="259" r:id="rId6"/>
    <p:sldId id="260" r:id="rId7"/>
    <p:sldId id="261" r:id="rId8"/>
    <p:sldId id="262" r:id="rId9"/>
    <p:sldId id="263" r:id="rId10"/>
    <p:sldId id="264" r:id="rId11"/>
    <p:sldId id="283" r:id="rId12"/>
    <p:sldId id="265" r:id="rId13"/>
    <p:sldId id="266" r:id="rId14"/>
    <p:sldId id="267" r:id="rId15"/>
    <p:sldId id="268" r:id="rId16"/>
    <p:sldId id="284" r:id="rId17"/>
    <p:sldId id="269" r:id="rId18"/>
    <p:sldId id="270" r:id="rId19"/>
    <p:sldId id="272" r:id="rId20"/>
    <p:sldId id="285" r:id="rId21"/>
    <p:sldId id="274" r:id="rId22"/>
    <p:sldId id="276" r:id="rId23"/>
    <p:sldId id="287" r:id="rId24"/>
    <p:sldId id="277" r:id="rId25"/>
    <p:sldId id="286" r:id="rId26"/>
    <p:sldId id="280" r:id="rId27"/>
    <p:sldId id="278" r:id="rId28"/>
    <p:sldId id="279" r:id="rId29"/>
    <p:sldId id="289" r:id="rId30"/>
    <p:sldId id="291" r:id="rId31"/>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44" y="-102"/>
      </p:cViewPr>
      <p:guideLst>
        <p:guide orient="horz" pos="2381"/>
        <p:guide pos="3175"/>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8-05-10T10:33:10.377" idx="1">
    <p:pos x="6000" y="0"/>
    <p:text>Made a comment</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8-05-10T10:33:10.374" idx="2">
    <p:pos x="6000" y="0"/>
    <p:text>Un serveur web est un logiciel permettant à des clients d'accéder à des pages web, c'est-à-dire en réalité des fichiers au format HTML/PHP à partir d'un navigateur (aussi appelé browser) installé sur leur ordinateur distant.
Les principaux serveurs web sur le marché sont entre autres :
    Apache
    Microsoft IIS (Internet Information Server)
    Microsoft PWS (Personal Web Server)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2" name="Shape 112"/>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720000" y="4680000"/>
            <a:ext cx="6120000" cy="612396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2940" b="0" i="0" u="none" strike="noStrike" cap="none">
                <a:solidFill>
                  <a:srgbClr val="000000"/>
                </a:solidFill>
                <a:latin typeface="Arial"/>
                <a:ea typeface="Arial"/>
                <a:cs typeface="Arial"/>
                <a:sym typeface="Arial"/>
              </a:rPr>
              <a:t>PHP CLI est le fait d'executer le script php en commande de lignes</a:t>
            </a: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fr-FR" sz="2940" b="0" i="0" u="none" strike="noStrike" cap="none">
                <a:solidFill>
                  <a:srgbClr val="000000"/>
                </a:solidFill>
                <a:latin typeface="Arial"/>
                <a:ea typeface="Arial"/>
                <a:cs typeface="Arial"/>
                <a:sym typeface="Arial"/>
              </a:rPr>
              <a:t>PHP: Hypertext Preprocessor, plus connu sous son sigle PHP (acronyme récursif), est un langage de programmation libre, principalement utilisé pour produire des pages Web dynamiques via un serveur HTTP, mais pouvant également fonctionner comme n'importe quel langage interprété de façon locale.</a:t>
            </a:r>
            <a:endParaRPr sz="2940" b="0" i="0" u="none" strike="noStrike" cap="none">
              <a:solidFill>
                <a:srgbClr val="000000"/>
              </a:solidFill>
              <a:latin typeface="Arial"/>
              <a:ea typeface="Arial"/>
              <a:cs typeface="Arial"/>
              <a:sym typeface="Arial"/>
            </a:endParaRPr>
          </a:p>
        </p:txBody>
      </p:sp>
      <p:sp>
        <p:nvSpPr>
          <p:cNvPr id="173" name="Shape 17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720000" y="4680000"/>
            <a:ext cx="6120000" cy="504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2940" b="0" i="0" u="none" strike="noStrike" cap="none">
                <a:solidFill>
                  <a:srgbClr val="000000"/>
                </a:solidFill>
                <a:latin typeface="Arial"/>
                <a:ea typeface="Arial"/>
                <a:cs typeface="Arial"/>
                <a:sym typeface="Arial"/>
              </a:rPr>
              <a:t>phpMyAdmin (PMA) est une application Web de gestion pour les systèmes de gestion de base de données MySQL réalisée principalement en PHP et distribuée sous licence GNU GPL.</a:t>
            </a:r>
            <a:endParaRPr sz="2940" b="0" i="0" u="none" strike="noStrike" cap="none">
              <a:solidFill>
                <a:srgbClr val="000000"/>
              </a:solidFill>
              <a:latin typeface="Arial"/>
              <a:ea typeface="Arial"/>
              <a:cs typeface="Arial"/>
              <a:sym typeface="Arial"/>
            </a:endParaRPr>
          </a:p>
        </p:txBody>
      </p:sp>
      <p:sp>
        <p:nvSpPr>
          <p:cNvPr id="180" name="Shape 180"/>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720000" y="4680000"/>
            <a:ext cx="6120000" cy="608148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2600" b="0" i="0" u="none" strike="noStrike" cap="none">
                <a:solidFill>
                  <a:srgbClr val="000000"/>
                </a:solidFill>
                <a:latin typeface="Arial"/>
                <a:ea typeface="Arial"/>
                <a:cs typeface="Arial"/>
                <a:sym typeface="Arial"/>
              </a:rPr>
              <a:t>Un serveur web est un logiciel permettant à des clients d'accéder à des pages web, c'est-à-dire en réalité des fichiers au format HTML/PHP à partir d'un navigateur (aussi appelé browser) installé sur leur ordinateur distant.</a:t>
            </a: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fr-FR" sz="2400" b="0" i="0" u="none" strike="noStrike" cap="none">
                <a:solidFill>
                  <a:srgbClr val="000000"/>
                </a:solidFill>
                <a:latin typeface="Arial"/>
                <a:ea typeface="Arial"/>
                <a:cs typeface="Arial"/>
                <a:sym typeface="Arial"/>
              </a:rPr>
              <a:t>Les principaux serveurs web sur le marché sont entre autres :</a:t>
            </a: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fr-FR" sz="2400" b="0" i="0" u="none" strike="noStrike" cap="none">
                <a:solidFill>
                  <a:srgbClr val="000000"/>
                </a:solidFill>
                <a:latin typeface="Arial"/>
                <a:ea typeface="Arial"/>
                <a:cs typeface="Arial"/>
                <a:sym typeface="Arial"/>
              </a:rPr>
              <a:t>    Apache</a:t>
            </a: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fr-FR" sz="2400" b="0" i="0" u="none" strike="noStrike" cap="none">
                <a:solidFill>
                  <a:srgbClr val="000000"/>
                </a:solidFill>
                <a:latin typeface="Arial"/>
                <a:ea typeface="Arial"/>
                <a:cs typeface="Arial"/>
                <a:sym typeface="Arial"/>
              </a:rPr>
              <a:t>    Microsoft IIS (Internet Information Server)</a:t>
            </a: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fr-FR" sz="2400" b="0" i="0" u="none" strike="noStrike" cap="none">
                <a:solidFill>
                  <a:srgbClr val="000000"/>
                </a:solidFill>
                <a:latin typeface="Arial"/>
                <a:ea typeface="Arial"/>
                <a:cs typeface="Arial"/>
                <a:sym typeface="Arial"/>
              </a:rPr>
              <a:t>    Microsoft PWS (Personal Web Server)</a:t>
            </a:r>
            <a:endParaRPr sz="2940" b="0" i="0" u="none" strike="noStrike" cap="none">
              <a:solidFill>
                <a:srgbClr val="000000"/>
              </a:solidFill>
              <a:latin typeface="Arial"/>
              <a:ea typeface="Arial"/>
              <a:cs typeface="Arial"/>
              <a:sym typeface="Arial"/>
            </a:endParaRPr>
          </a:p>
        </p:txBody>
      </p:sp>
      <p:sp>
        <p:nvSpPr>
          <p:cNvPr id="186" name="Shape 186"/>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720000" y="4680000"/>
            <a:ext cx="6120000" cy="504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2940" b="0" i="0" u="none" strike="noStrike" cap="none">
                <a:solidFill>
                  <a:srgbClr val="000000"/>
                </a:solidFill>
                <a:latin typeface="Arial"/>
                <a:ea typeface="Arial"/>
                <a:cs typeface="Arial"/>
                <a:sym typeface="Arial"/>
              </a:rPr>
              <a:t>apache (www.apache.org) est le serveur le plus répandu sur Internet. Il s'agit d'une application fonctionnant à la base sur les systèmes d'exploitation de type Unix, mais il a désormais été porté sur de nombreux systèmes, dont Microsoft Windows. Le pack PHPdev (désormais EasyPHP) est ainsi téléchargeable, il regroupe les applications suivantes :</a:t>
            </a:r>
            <a:endParaRPr sz="2940" b="0" i="0" u="none" strike="noStrike" cap="none">
              <a:solidFill>
                <a:srgbClr val="000000"/>
              </a:solidFill>
              <a:latin typeface="Arial"/>
              <a:ea typeface="Arial"/>
              <a:cs typeface="Arial"/>
              <a:sym typeface="Arial"/>
            </a:endParaRPr>
          </a:p>
        </p:txBody>
      </p:sp>
      <p:sp>
        <p:nvSpPr>
          <p:cNvPr id="193" name="Shape 19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720000" y="4680000"/>
            <a:ext cx="6120000" cy="504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2940" b="0" i="0" u="none" strike="noStrike" cap="none">
                <a:solidFill>
                  <a:srgbClr val="000000"/>
                </a:solidFill>
                <a:latin typeface="Arial"/>
                <a:ea typeface="Arial"/>
                <a:cs typeface="Arial"/>
                <a:sym typeface="Arial"/>
              </a:rPr>
              <a:t>MySQL  est un système de gestion de bases de données relationnelles (SGBDR). Il fait partie des logiciels de gestion de base de données les plus utilisés au monde, autant par le grand public (applications web principalement) que par des professionnels.</a:t>
            </a:r>
            <a:endParaRPr sz="2940" b="0" i="0" u="none" strike="noStrike" cap="none">
              <a:solidFill>
                <a:srgbClr val="000000"/>
              </a:solidFill>
              <a:latin typeface="Arial"/>
              <a:ea typeface="Arial"/>
              <a:cs typeface="Arial"/>
              <a:sym typeface="Arial"/>
            </a:endParaRPr>
          </a:p>
        </p:txBody>
      </p:sp>
      <p:sp>
        <p:nvSpPr>
          <p:cNvPr id="198" name="Shape 198"/>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5" name="Shape 205"/>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720000" y="4680000"/>
            <a:ext cx="6120000" cy="504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2600" b="0" i="0" u="none" strike="noStrike" cap="none">
                <a:solidFill>
                  <a:srgbClr val="000000"/>
                </a:solidFill>
                <a:latin typeface="Arial"/>
                <a:ea typeface="Arial"/>
                <a:cs typeface="Arial"/>
                <a:sym typeface="Arial"/>
              </a:rPr>
              <a:t>L'API Google Maps est une bibliothèque permettant l'intégration sur une page Web du service Google Maps. C'est un service de cartographie en perpétuelle évolution. Il vous permet notamment de zoomer sur une carte jusqu'à obtenir un rendu visuel des habitations, des rues, etc. Bref, des zones quelconques vues du ciel.</a:t>
            </a: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fr-FR" sz="2600" b="0" i="0" u="none" strike="noStrike" cap="none">
                <a:solidFill>
                  <a:srgbClr val="000000"/>
                </a:solidFill>
                <a:latin typeface="Arial"/>
                <a:ea typeface="Arial"/>
                <a:cs typeface="Arial"/>
                <a:sym typeface="Arial"/>
              </a:rPr>
              <a:t>Avec l'API, vous pouvez alors intégrer à votre page Web une carte et utiliser ses fonctionnalités de zoom ou de marker (position d'un endroit précis).</a:t>
            </a:r>
            <a:endParaRPr sz="2940" b="0" i="0" u="none" strike="noStrike" cap="none">
              <a:solidFill>
                <a:srgbClr val="000000"/>
              </a:solidFill>
              <a:latin typeface="Arial"/>
              <a:ea typeface="Arial"/>
              <a:cs typeface="Arial"/>
              <a:sym typeface="Arial"/>
            </a:endParaRPr>
          </a:p>
        </p:txBody>
      </p:sp>
      <p:sp>
        <p:nvSpPr>
          <p:cNvPr id="218" name="Shape 218"/>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720000" y="4680000"/>
            <a:ext cx="6120000" cy="50400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2600" b="0" i="0" u="none" strike="noStrike" cap="none">
                <a:solidFill>
                  <a:srgbClr val="000000"/>
                </a:solidFill>
                <a:latin typeface="Arial"/>
                <a:ea typeface="Arial"/>
                <a:cs typeface="Arial"/>
                <a:sym typeface="Arial"/>
              </a:rPr>
              <a:t>L'API Google Maps est une bibliothèque permettant l'intégration sur une page Web du service Google Maps. C'est un service de cartographie en perpétuelle évolution. Il vous permet notamment de zoomer sur une carte jusqu'à obtenir un rendu visuel des habitations, des rues, etc. Bref, des zones quelconques vues du ciel.</a:t>
            </a:r>
            <a:endParaRPr sz="2940" b="0"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r>
              <a:rPr lang="fr-FR" sz="2600" b="0" i="0" u="none" strike="noStrike" cap="none">
                <a:solidFill>
                  <a:srgbClr val="000000"/>
                </a:solidFill>
                <a:latin typeface="Arial"/>
                <a:ea typeface="Arial"/>
                <a:cs typeface="Arial"/>
                <a:sym typeface="Arial"/>
              </a:rPr>
              <a:t>Avec l'API, vous pouvez alors intégrer à votre page Web une carte et utiliser ses fonctionnalités de zoom ou de marker (position d'un endroit précis).</a:t>
            </a:r>
            <a:endParaRPr sz="2940" b="0" i="0" u="none" strike="noStrike" cap="none">
              <a:solidFill>
                <a:srgbClr val="000000"/>
              </a:solidFill>
              <a:latin typeface="Arial"/>
              <a:ea typeface="Arial"/>
              <a:cs typeface="Arial"/>
              <a:sym typeface="Arial"/>
            </a:endParaRPr>
          </a:p>
        </p:txBody>
      </p:sp>
      <p:sp>
        <p:nvSpPr>
          <p:cNvPr id="231" name="Shape 231"/>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3" name="Shape 24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9" name="Shape 24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9" name="Shape 11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8" name="Shape 288"/>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7" name="Shape 257"/>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2" name="Shape 272"/>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720000" y="4680000"/>
            <a:ext cx="6120000" cy="5040000"/>
          </a:xfrm>
          <a:prstGeom prst="rect">
            <a:avLst/>
          </a:prstGeom>
          <a:noFill/>
          <a:ln>
            <a:noFill/>
          </a:ln>
        </p:spPr>
        <p:txBody>
          <a:bodyPr spcFirstLastPara="1" wrap="square" lIns="0" tIns="0" rIns="0" bIns="0" anchor="t" anchorCtr="0">
            <a:noAutofit/>
          </a:bodyPr>
          <a:lstStyle/>
          <a:p>
            <a:pPr marL="216000" marR="0" lvl="0" indent="0" algn="l" rtl="0">
              <a:spcBef>
                <a:spcPts val="0"/>
              </a:spcBef>
              <a:spcAft>
                <a:spcPts val="0"/>
              </a:spcAft>
              <a:buClr>
                <a:srgbClr val="000000"/>
              </a:buClr>
              <a:buSzPts val="1260"/>
              <a:buFont typeface="Noto Sans Symbols"/>
              <a:buChar char="●"/>
            </a:pPr>
            <a:r>
              <a:rPr lang="fr-FR" sz="2800" b="0" i="0" u="sng" strike="noStrike" cap="none">
                <a:solidFill>
                  <a:srgbClr val="000000"/>
                </a:solidFill>
                <a:latin typeface="Arial"/>
                <a:ea typeface="Arial"/>
                <a:cs typeface="Arial"/>
                <a:sym typeface="Arial"/>
              </a:rPr>
              <a:t>Le covoiturage</a:t>
            </a:r>
            <a:endParaRPr sz="2940" b="0" i="0" u="none" strike="noStrike" cap="none">
              <a:solidFill>
                <a:srgbClr val="000000"/>
              </a:solidFill>
              <a:latin typeface="Arial"/>
              <a:ea typeface="Arial"/>
              <a:cs typeface="Arial"/>
              <a:sym typeface="Arial"/>
            </a:endParaRPr>
          </a:p>
          <a:p>
            <a:pPr marL="216000" marR="0" lvl="0" indent="0" algn="l" rtl="0">
              <a:spcBef>
                <a:spcPts val="0"/>
              </a:spcBef>
              <a:spcAft>
                <a:spcPts val="0"/>
              </a:spcAft>
              <a:buClr>
                <a:srgbClr val="000000"/>
              </a:buClr>
              <a:buSzPts val="1260"/>
              <a:buFont typeface="Noto Sans Symbols"/>
              <a:buChar char="●"/>
            </a:pPr>
            <a:r>
              <a:rPr lang="fr-FR" sz="2800" b="0" i="0" u="none" strike="noStrike" cap="none">
                <a:solidFill>
                  <a:srgbClr val="000000"/>
                </a:solidFill>
                <a:latin typeface="Arial"/>
                <a:ea typeface="Arial"/>
                <a:cs typeface="Arial"/>
                <a:sym typeface="Arial"/>
              </a:rPr>
              <a:t>Qu’est ce que le covoiturage ?</a:t>
            </a:r>
            <a:endParaRPr sz="2940" b="0" i="0" u="none" strike="noStrike" cap="none">
              <a:solidFill>
                <a:srgbClr val="000000"/>
              </a:solidFill>
              <a:latin typeface="Arial"/>
              <a:ea typeface="Arial"/>
              <a:cs typeface="Arial"/>
              <a:sym typeface="Arial"/>
            </a:endParaRPr>
          </a:p>
          <a:p>
            <a:pPr marL="216000" marR="0" lvl="0" indent="0" algn="l" rtl="0">
              <a:spcBef>
                <a:spcPts val="0"/>
              </a:spcBef>
              <a:spcAft>
                <a:spcPts val="0"/>
              </a:spcAft>
              <a:buClr>
                <a:srgbClr val="000000"/>
              </a:buClr>
              <a:buSzPts val="1260"/>
              <a:buFont typeface="Noto Sans Symbols"/>
              <a:buChar char="●"/>
            </a:pPr>
            <a:r>
              <a:rPr lang="fr-FR" sz="2800" b="0" i="0" u="none" strike="noStrike" cap="none">
                <a:solidFill>
                  <a:srgbClr val="000000"/>
                </a:solidFill>
                <a:latin typeface="Arial"/>
                <a:ea typeface="Arial"/>
                <a:cs typeface="Arial"/>
                <a:sym typeface="Arial"/>
              </a:rPr>
              <a:t> </a:t>
            </a:r>
            <a:endParaRPr sz="2940" b="0" i="0" u="none" strike="noStrike" cap="none">
              <a:solidFill>
                <a:srgbClr val="000000"/>
              </a:solidFill>
              <a:latin typeface="Arial"/>
              <a:ea typeface="Arial"/>
              <a:cs typeface="Arial"/>
              <a:sym typeface="Arial"/>
            </a:endParaRPr>
          </a:p>
          <a:p>
            <a:pPr marL="216000" marR="0" lvl="0" indent="0" algn="l" rtl="0">
              <a:spcBef>
                <a:spcPts val="0"/>
              </a:spcBef>
              <a:spcAft>
                <a:spcPts val="0"/>
              </a:spcAft>
              <a:buClr>
                <a:srgbClr val="000000"/>
              </a:buClr>
              <a:buSzPts val="1260"/>
              <a:buFont typeface="Noto Sans Symbols"/>
              <a:buChar char="●"/>
            </a:pPr>
            <a:r>
              <a:rPr lang="fr-FR" sz="2800" b="0" i="0" u="none" strike="noStrike" cap="none">
                <a:solidFill>
                  <a:srgbClr val="000000"/>
                </a:solidFill>
                <a:latin typeface="Arial"/>
                <a:ea typeface="Arial"/>
                <a:cs typeface="Arial"/>
                <a:sym typeface="Arial"/>
              </a:rPr>
              <a:t>Le but du covoiturage est d’effectuer un trajet commun </a:t>
            </a:r>
            <a:endParaRPr sz="2940" b="0" i="0" u="none" strike="noStrike" cap="none">
              <a:solidFill>
                <a:srgbClr val="000000"/>
              </a:solidFill>
              <a:latin typeface="Arial"/>
              <a:ea typeface="Arial"/>
              <a:cs typeface="Arial"/>
              <a:sym typeface="Arial"/>
            </a:endParaRPr>
          </a:p>
          <a:p>
            <a:pPr marL="216000" marR="0" lvl="0" indent="0" algn="l" rtl="0">
              <a:spcBef>
                <a:spcPts val="0"/>
              </a:spcBef>
              <a:spcAft>
                <a:spcPts val="0"/>
              </a:spcAft>
              <a:buClr>
                <a:srgbClr val="000000"/>
              </a:buClr>
              <a:buSzPts val="1260"/>
              <a:buFont typeface="Noto Sans Symbols"/>
              <a:buChar char="●"/>
            </a:pPr>
            <a:r>
              <a:rPr lang="fr-FR" sz="2800" b="0" i="0" u="none" strike="noStrike" cap="none">
                <a:solidFill>
                  <a:srgbClr val="000000"/>
                </a:solidFill>
                <a:latin typeface="Arial"/>
                <a:ea typeface="Arial"/>
                <a:cs typeface="Arial"/>
                <a:sym typeface="Arial"/>
              </a:rPr>
              <a:t>De nos jours le covoiturage à d’autre enjeux tel que limiter les émissions de CO2 et les embouteillages</a:t>
            </a:r>
            <a:endParaRPr sz="2940" b="0" i="0" u="none" strike="noStrike" cap="none">
              <a:solidFill>
                <a:srgbClr val="000000"/>
              </a:solidFill>
              <a:latin typeface="Arial"/>
              <a:ea typeface="Arial"/>
              <a:cs typeface="Arial"/>
              <a:sym typeface="Arial"/>
            </a:endParaRPr>
          </a:p>
        </p:txBody>
      </p:sp>
      <p:sp>
        <p:nvSpPr>
          <p:cNvPr id="125" name="Shape 125"/>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1" name="Shape 131"/>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9" name="Shape 139"/>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7" name="Shape 147"/>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1260175" y="801875"/>
            <a:ext cx="5040025" cy="40094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7" name="Shape 167"/>
          <p:cNvSpPr>
            <a:spLocks noGrp="1" noRot="1" noChangeAspect="1"/>
          </p:cNvSpPr>
          <p:nvPr>
            <p:ph type="sldImg" idx="2"/>
          </p:nvPr>
        </p:nvSpPr>
        <p:spPr>
          <a:xfrm>
            <a:off x="1108075" y="801688"/>
            <a:ext cx="5345113" cy="40100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Shape 14"/>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4" name="Shape 44"/>
          <p:cNvSpPr txBox="1">
            <a:spLocks noGrp="1"/>
          </p:cNvSpPr>
          <p:nvPr>
            <p:ph type="body" idx="1"/>
          </p:nvPr>
        </p:nvSpPr>
        <p:spPr>
          <a:xfrm>
            <a:off x="504000" y="180000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5" name="Shape 45"/>
          <p:cNvSpPr txBox="1">
            <a:spLocks noGrp="1"/>
          </p:cNvSpPr>
          <p:nvPr>
            <p:ph type="body" idx="2"/>
          </p:nvPr>
        </p:nvSpPr>
        <p:spPr>
          <a:xfrm>
            <a:off x="504000" y="409032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8" name="Shape 48"/>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9" name="Shape 49"/>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0" name="Shape 50"/>
          <p:cNvSpPr txBox="1">
            <a:spLocks noGrp="1"/>
          </p:cNvSpPr>
          <p:nvPr>
            <p:ph type="body" idx="3"/>
          </p:nvPr>
        </p:nvSpPr>
        <p:spPr>
          <a:xfrm>
            <a:off x="5152680" y="4090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1" name="Shape 51"/>
          <p:cNvSpPr txBox="1">
            <a:spLocks noGrp="1"/>
          </p:cNvSpPr>
          <p:nvPr>
            <p:ph type="body" idx="4"/>
          </p:nvPr>
        </p:nvSpPr>
        <p:spPr>
          <a:xfrm>
            <a:off x="504000" y="4090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4" name="Shape 54"/>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5" name="Shape 55"/>
          <p:cNvSpPr txBox="1">
            <a:spLocks noGrp="1"/>
          </p:cNvSpPr>
          <p:nvPr>
            <p:ph type="body" idx="2"/>
          </p:nvPr>
        </p:nvSpPr>
        <p:spPr>
          <a:xfrm>
            <a:off x="504000" y="1800000"/>
            <a:ext cx="907200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6" name="Shape 56"/>
          <p:cNvSpPr/>
          <p:nvPr/>
        </p:nvSpPr>
        <p:spPr>
          <a:xfrm>
            <a:off x="504000" y="1800000"/>
            <a:ext cx="9072000" cy="4384440"/>
          </a:xfrm>
          <a:prstGeom prst="rect">
            <a:avLst/>
          </a:prstGeom>
          <a:noFill/>
          <a:ln>
            <a:noFill/>
          </a:ln>
        </p:spPr>
      </p:sp>
      <p:sp>
        <p:nvSpPr>
          <p:cNvPr id="57" name="Shape 57"/>
          <p:cNvSpPr/>
          <p:nvPr/>
        </p:nvSpPr>
        <p:spPr>
          <a:xfrm>
            <a:off x="504000" y="1800000"/>
            <a:ext cx="9072000" cy="438444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7" name="Shape 67"/>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0" name="Shape 70"/>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Shape 73"/>
          <p:cNvSpPr txBox="1">
            <a:spLocks noGrp="1"/>
          </p:cNvSpPr>
          <p:nvPr>
            <p:ph type="body" idx="1"/>
          </p:nvPr>
        </p:nvSpPr>
        <p:spPr>
          <a:xfrm>
            <a:off x="504000" y="1800000"/>
            <a:ext cx="442692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4" name="Shape 74"/>
          <p:cNvSpPr txBox="1">
            <a:spLocks noGrp="1"/>
          </p:cNvSpPr>
          <p:nvPr>
            <p:ph type="body" idx="2"/>
          </p:nvPr>
        </p:nvSpPr>
        <p:spPr>
          <a:xfrm>
            <a:off x="5152680" y="1800000"/>
            <a:ext cx="442692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7"/>
        <p:cNvGrpSpPr/>
        <p:nvPr/>
      </p:nvGrpSpPr>
      <p:grpSpPr>
        <a:xfrm>
          <a:off x="0" y="0"/>
          <a:ext cx="0" cy="0"/>
          <a:chOff x="0" y="0"/>
          <a:chExt cx="0" cy="0"/>
        </a:xfrm>
      </p:grpSpPr>
      <p:sp>
        <p:nvSpPr>
          <p:cNvPr id="78" name="Shape 78"/>
          <p:cNvSpPr txBox="1">
            <a:spLocks noGrp="1"/>
          </p:cNvSpPr>
          <p:nvPr>
            <p:ph type="subTitle" idx="1"/>
          </p:nvPr>
        </p:nvSpPr>
        <p:spPr>
          <a:xfrm>
            <a:off x="504000" y="576000"/>
            <a:ext cx="7200000" cy="333864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1" name="Shape 81"/>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2" name="Shape 82"/>
          <p:cNvSpPr txBox="1">
            <a:spLocks noGrp="1"/>
          </p:cNvSpPr>
          <p:nvPr>
            <p:ph type="body" idx="2"/>
          </p:nvPr>
        </p:nvSpPr>
        <p:spPr>
          <a:xfrm>
            <a:off x="504000" y="4090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3" name="Shape 83"/>
          <p:cNvSpPr txBox="1">
            <a:spLocks noGrp="1"/>
          </p:cNvSpPr>
          <p:nvPr>
            <p:ph type="body" idx="3"/>
          </p:nvPr>
        </p:nvSpPr>
        <p:spPr>
          <a:xfrm>
            <a:off x="5152680" y="1800000"/>
            <a:ext cx="442692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Shape 17"/>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6" name="Shape 86"/>
          <p:cNvSpPr txBox="1">
            <a:spLocks noGrp="1"/>
          </p:cNvSpPr>
          <p:nvPr>
            <p:ph type="body" idx="1"/>
          </p:nvPr>
        </p:nvSpPr>
        <p:spPr>
          <a:xfrm>
            <a:off x="504000" y="1800000"/>
            <a:ext cx="442692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7" name="Shape 87"/>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8" name="Shape 88"/>
          <p:cNvSpPr txBox="1">
            <a:spLocks noGrp="1"/>
          </p:cNvSpPr>
          <p:nvPr>
            <p:ph type="body" idx="3"/>
          </p:nvPr>
        </p:nvSpPr>
        <p:spPr>
          <a:xfrm>
            <a:off x="5152680" y="4090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1" name="Shape 91"/>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2" name="Shape 92"/>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3" name="Shape 93"/>
          <p:cNvSpPr txBox="1">
            <a:spLocks noGrp="1"/>
          </p:cNvSpPr>
          <p:nvPr>
            <p:ph type="body" idx="3"/>
          </p:nvPr>
        </p:nvSpPr>
        <p:spPr>
          <a:xfrm>
            <a:off x="504000" y="409032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6" name="Shape 96"/>
          <p:cNvSpPr txBox="1">
            <a:spLocks noGrp="1"/>
          </p:cNvSpPr>
          <p:nvPr>
            <p:ph type="body" idx="1"/>
          </p:nvPr>
        </p:nvSpPr>
        <p:spPr>
          <a:xfrm>
            <a:off x="504000" y="180000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7" name="Shape 97"/>
          <p:cNvSpPr txBox="1">
            <a:spLocks noGrp="1"/>
          </p:cNvSpPr>
          <p:nvPr>
            <p:ph type="body" idx="2"/>
          </p:nvPr>
        </p:nvSpPr>
        <p:spPr>
          <a:xfrm>
            <a:off x="504000" y="409032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0" name="Shape 100"/>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1" name="Shape 101"/>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2" name="Shape 102"/>
          <p:cNvSpPr txBox="1">
            <a:spLocks noGrp="1"/>
          </p:cNvSpPr>
          <p:nvPr>
            <p:ph type="body" idx="3"/>
          </p:nvPr>
        </p:nvSpPr>
        <p:spPr>
          <a:xfrm>
            <a:off x="5152680" y="4090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3" name="Shape 103"/>
          <p:cNvSpPr txBox="1">
            <a:spLocks noGrp="1"/>
          </p:cNvSpPr>
          <p:nvPr>
            <p:ph type="body" idx="4"/>
          </p:nvPr>
        </p:nvSpPr>
        <p:spPr>
          <a:xfrm>
            <a:off x="504000" y="4090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6" name="Shape 106"/>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7" name="Shape 107"/>
          <p:cNvSpPr txBox="1">
            <a:spLocks noGrp="1"/>
          </p:cNvSpPr>
          <p:nvPr>
            <p:ph type="body" idx="2"/>
          </p:nvPr>
        </p:nvSpPr>
        <p:spPr>
          <a:xfrm>
            <a:off x="504000" y="1800000"/>
            <a:ext cx="907200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08" name="Shape 108"/>
          <p:cNvSpPr/>
          <p:nvPr/>
        </p:nvSpPr>
        <p:spPr>
          <a:xfrm>
            <a:off x="504000" y="1800000"/>
            <a:ext cx="9072000" cy="4384440"/>
          </a:xfrm>
          <a:prstGeom prst="rect">
            <a:avLst/>
          </a:prstGeom>
          <a:noFill/>
          <a:ln>
            <a:noFill/>
          </a:ln>
        </p:spPr>
      </p:sp>
      <p:sp>
        <p:nvSpPr>
          <p:cNvPr id="109" name="Shape 109"/>
          <p:cNvSpPr/>
          <p:nvPr/>
        </p:nvSpPr>
        <p:spPr>
          <a:xfrm>
            <a:off x="504000" y="1800000"/>
            <a:ext cx="9072000" cy="438444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3" name="Shape 23"/>
          <p:cNvSpPr txBox="1">
            <a:spLocks noGrp="1"/>
          </p:cNvSpPr>
          <p:nvPr>
            <p:ph type="body" idx="1"/>
          </p:nvPr>
        </p:nvSpPr>
        <p:spPr>
          <a:xfrm>
            <a:off x="504000" y="1800000"/>
            <a:ext cx="442692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 name="Shape 24"/>
          <p:cNvSpPr txBox="1">
            <a:spLocks noGrp="1"/>
          </p:cNvSpPr>
          <p:nvPr>
            <p:ph type="body" idx="2"/>
          </p:nvPr>
        </p:nvSpPr>
        <p:spPr>
          <a:xfrm>
            <a:off x="5152680" y="1800000"/>
            <a:ext cx="442692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Shape 26"/>
          <p:cNvSpPr txBox="1">
            <a:spLocks noGrp="1"/>
          </p:cNvSpPr>
          <p:nvPr>
            <p:ph type="subTitle" idx="1"/>
          </p:nvPr>
        </p:nvSpPr>
        <p:spPr>
          <a:xfrm>
            <a:off x="504000" y="576000"/>
            <a:ext cx="7200000" cy="333864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9" name="Shape 29"/>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0" name="Shape 30"/>
          <p:cNvSpPr txBox="1">
            <a:spLocks noGrp="1"/>
          </p:cNvSpPr>
          <p:nvPr>
            <p:ph type="body" idx="2"/>
          </p:nvPr>
        </p:nvSpPr>
        <p:spPr>
          <a:xfrm>
            <a:off x="504000" y="4090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1" name="Shape 31"/>
          <p:cNvSpPr txBox="1">
            <a:spLocks noGrp="1"/>
          </p:cNvSpPr>
          <p:nvPr>
            <p:ph type="body" idx="3"/>
          </p:nvPr>
        </p:nvSpPr>
        <p:spPr>
          <a:xfrm>
            <a:off x="5152680" y="1800000"/>
            <a:ext cx="442692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4" name="Shape 34"/>
          <p:cNvSpPr txBox="1">
            <a:spLocks noGrp="1"/>
          </p:cNvSpPr>
          <p:nvPr>
            <p:ph type="body" idx="1"/>
          </p:nvPr>
        </p:nvSpPr>
        <p:spPr>
          <a:xfrm>
            <a:off x="504000" y="1800000"/>
            <a:ext cx="442692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5" name="Shape 35"/>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36" name="Shape 36"/>
          <p:cNvSpPr txBox="1">
            <a:spLocks noGrp="1"/>
          </p:cNvSpPr>
          <p:nvPr>
            <p:ph type="body" idx="3"/>
          </p:nvPr>
        </p:nvSpPr>
        <p:spPr>
          <a:xfrm>
            <a:off x="5152680" y="409032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9" name="Shape 39"/>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0" name="Shape 40"/>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1" name="Shape 41"/>
          <p:cNvSpPr txBox="1">
            <a:spLocks noGrp="1"/>
          </p:cNvSpPr>
          <p:nvPr>
            <p:ph type="body" idx="3"/>
          </p:nvPr>
        </p:nvSpPr>
        <p:spPr>
          <a:xfrm>
            <a:off x="504000" y="4090320"/>
            <a:ext cx="9072000" cy="20912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720" y="720"/>
            <a:ext cx="10079640" cy="7559640"/>
          </a:xfrm>
          <a:prstGeom prst="rect">
            <a:avLst/>
          </a:prstGeom>
          <a:noFill/>
          <a:ln>
            <a:noFill/>
          </a:ln>
        </p:spPr>
      </p:pic>
      <p:sp>
        <p:nvSpPr>
          <p:cNvPr id="7" name="Shape 7"/>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Shape 8"/>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9" name="Shape 9"/>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Shape 10"/>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 name="Shape 1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i="0" u="none" strike="noStrike" cap="none">
                <a:solidFill>
                  <a:srgbClr val="000000"/>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rgbClr val="000000"/>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rgbClr val="000000"/>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rgbClr val="000000"/>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rgbClr val="000000"/>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rgbClr val="000000"/>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rgbClr val="000000"/>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rgbClr val="000000"/>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rgbClr val="000000"/>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504000" y="301320"/>
            <a:ext cx="9071640" cy="1262160"/>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0" name="Shape 60"/>
          <p:cNvSpPr txBox="1">
            <a:spLocks noGrp="1"/>
          </p:cNvSpPr>
          <p:nvPr>
            <p:ph type="body" idx="1"/>
          </p:nvPr>
        </p:nvSpPr>
        <p:spPr>
          <a:xfrm>
            <a:off x="504000" y="1769040"/>
            <a:ext cx="9071640" cy="438444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1" name="Shape 61"/>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2" name="Shape 62"/>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Shape 63"/>
          <p:cNvSpPr txBox="1">
            <a:spLocks noGrp="1"/>
          </p:cNvSpPr>
          <p:nvPr>
            <p:ph type="sldNum" idx="12"/>
          </p:nvPr>
        </p:nvSpPr>
        <p:spPr>
          <a:xfrm>
            <a:off x="7227360" y="6887160"/>
            <a:ext cx="2348280" cy="5212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400" b="0" strike="noStrike">
                <a:solidFill>
                  <a:srgbClr val="000000"/>
                </a:solidFill>
                <a:latin typeface="Times New Roman"/>
                <a:ea typeface="Times New Roman"/>
                <a:cs typeface="Times New Roman"/>
                <a:sym typeface="Times New Roman"/>
              </a:defRPr>
            </a:lvl1pPr>
            <a:lvl2pPr marL="0" marR="0" lvl="1" indent="0" algn="r" rtl="0">
              <a:spcBef>
                <a:spcPts val="0"/>
              </a:spcBef>
              <a:buNone/>
              <a:defRPr sz="1400" b="0" strike="noStrike">
                <a:solidFill>
                  <a:srgbClr val="000000"/>
                </a:solidFill>
                <a:latin typeface="Times New Roman"/>
                <a:ea typeface="Times New Roman"/>
                <a:cs typeface="Times New Roman"/>
                <a:sym typeface="Times New Roman"/>
              </a:defRPr>
            </a:lvl2pPr>
            <a:lvl3pPr marL="0" marR="0" lvl="2" indent="0" algn="r" rtl="0">
              <a:spcBef>
                <a:spcPts val="0"/>
              </a:spcBef>
              <a:buNone/>
              <a:defRPr sz="1400" b="0" strike="noStrike">
                <a:solidFill>
                  <a:srgbClr val="000000"/>
                </a:solidFill>
                <a:latin typeface="Times New Roman"/>
                <a:ea typeface="Times New Roman"/>
                <a:cs typeface="Times New Roman"/>
                <a:sym typeface="Times New Roman"/>
              </a:defRPr>
            </a:lvl3pPr>
            <a:lvl4pPr marL="0" marR="0" lvl="3" indent="0" algn="r" rtl="0">
              <a:spcBef>
                <a:spcPts val="0"/>
              </a:spcBef>
              <a:buNone/>
              <a:defRPr sz="1400" b="0" strike="noStrike">
                <a:solidFill>
                  <a:srgbClr val="000000"/>
                </a:solidFill>
                <a:latin typeface="Times New Roman"/>
                <a:ea typeface="Times New Roman"/>
                <a:cs typeface="Times New Roman"/>
                <a:sym typeface="Times New Roman"/>
              </a:defRPr>
            </a:lvl4pPr>
            <a:lvl5pPr marL="0" marR="0" lvl="4" indent="0" algn="r" rtl="0">
              <a:spcBef>
                <a:spcPts val="0"/>
              </a:spcBef>
              <a:buNone/>
              <a:defRPr sz="1400" b="0" strike="noStrike">
                <a:solidFill>
                  <a:srgbClr val="000000"/>
                </a:solidFill>
                <a:latin typeface="Times New Roman"/>
                <a:ea typeface="Times New Roman"/>
                <a:cs typeface="Times New Roman"/>
                <a:sym typeface="Times New Roman"/>
              </a:defRPr>
            </a:lvl5pPr>
            <a:lvl6pPr marL="0" marR="0" lvl="5" indent="0" algn="r" rtl="0">
              <a:spcBef>
                <a:spcPts val="0"/>
              </a:spcBef>
              <a:buNone/>
              <a:defRPr sz="1400" b="0" strike="noStrike">
                <a:solidFill>
                  <a:srgbClr val="000000"/>
                </a:solidFill>
                <a:latin typeface="Times New Roman"/>
                <a:ea typeface="Times New Roman"/>
                <a:cs typeface="Times New Roman"/>
                <a:sym typeface="Times New Roman"/>
              </a:defRPr>
            </a:lvl6pPr>
            <a:lvl7pPr marL="0" marR="0" lvl="6" indent="0" algn="r" rtl="0">
              <a:spcBef>
                <a:spcPts val="0"/>
              </a:spcBef>
              <a:buNone/>
              <a:defRPr sz="1400" b="0" strike="noStrike">
                <a:solidFill>
                  <a:srgbClr val="000000"/>
                </a:solidFill>
                <a:latin typeface="Times New Roman"/>
                <a:ea typeface="Times New Roman"/>
                <a:cs typeface="Times New Roman"/>
                <a:sym typeface="Times New Roman"/>
              </a:defRPr>
            </a:lvl7pPr>
            <a:lvl8pPr marL="0" marR="0" lvl="7" indent="0" algn="r" rtl="0">
              <a:spcBef>
                <a:spcPts val="0"/>
              </a:spcBef>
              <a:buNone/>
              <a:defRPr sz="1400" b="0" strike="noStrike">
                <a:solidFill>
                  <a:srgbClr val="000000"/>
                </a:solidFill>
                <a:latin typeface="Times New Roman"/>
                <a:ea typeface="Times New Roman"/>
                <a:cs typeface="Times New Roman"/>
                <a:sym typeface="Times New Roman"/>
              </a:defRPr>
            </a:lvl8pPr>
            <a:lvl9pPr marL="0" marR="0" lvl="8" indent="0" algn="r" rtl="0">
              <a:spcBef>
                <a:spcPts val="0"/>
              </a:spcBef>
              <a:buNone/>
              <a:defRPr sz="1400" b="0" strike="noStrike">
                <a:solidFill>
                  <a:srgbClr val="000000"/>
                </a:solidFill>
                <a:latin typeface="Times New Roman"/>
                <a:ea typeface="Times New Roman"/>
                <a:cs typeface="Times New Roman"/>
                <a:sym typeface="Times New Roman"/>
              </a:defRPr>
            </a:lvl9pPr>
          </a:lstStyle>
          <a:p>
            <a:pPr marL="0" lvl="0" indent="0">
              <a:spcBef>
                <a:spcPts val="0"/>
              </a:spcBef>
              <a:spcAft>
                <a:spcPts val="0"/>
              </a:spcAft>
              <a:buNone/>
            </a:pPr>
            <a:fld id="{00000000-1234-1234-1234-123412341234}" type="slidenum">
              <a:rPr lang="fr-FR"/>
              <a:pPr marL="0" lvl="0" indent="0">
                <a:spcBef>
                  <a:spcPts val="0"/>
                </a:spcBef>
                <a:spcAft>
                  <a:spcPts val="0"/>
                </a:spcAft>
                <a:buNone/>
              </a:pPr>
              <a:t>‹N°›</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29FCF"/>
        </a:solidFill>
        <a:effectLst/>
      </p:bgPr>
    </p:bg>
    <p:spTree>
      <p:nvGrpSpPr>
        <p:cNvPr id="1" name="Shape 113"/>
        <p:cNvGrpSpPr/>
        <p:nvPr/>
      </p:nvGrpSpPr>
      <p:grpSpPr>
        <a:xfrm>
          <a:off x="0" y="0"/>
          <a:ext cx="0" cy="0"/>
          <a:chOff x="0" y="0"/>
          <a:chExt cx="0" cy="0"/>
        </a:xfrm>
      </p:grpSpPr>
      <p:sp>
        <p:nvSpPr>
          <p:cNvPr id="114" name="Shape 114"/>
          <p:cNvSpPr txBox="1"/>
          <p:nvPr/>
        </p:nvSpPr>
        <p:spPr>
          <a:xfrm>
            <a:off x="116280" y="302400"/>
            <a:ext cx="9071640" cy="126216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4800" b="1" i="0" u="sng" strike="noStrike" cap="none">
                <a:solidFill>
                  <a:srgbClr val="800000"/>
                </a:solidFill>
                <a:latin typeface="Arial"/>
                <a:ea typeface="Arial"/>
                <a:cs typeface="Arial"/>
                <a:sym typeface="Arial"/>
              </a:rPr>
              <a:t>Covoiturage</a:t>
            </a:r>
            <a:endParaRPr sz="3600" b="0" i="0" u="none" strike="noStrike" cap="none">
              <a:solidFill>
                <a:srgbClr val="000000"/>
              </a:solidFill>
              <a:latin typeface="Arial"/>
              <a:ea typeface="Arial"/>
              <a:cs typeface="Arial"/>
              <a:sym typeface="Arial"/>
            </a:endParaRPr>
          </a:p>
        </p:txBody>
      </p:sp>
      <p:pic>
        <p:nvPicPr>
          <p:cNvPr id="115" name="Shape 115"/>
          <p:cNvPicPr preferRelativeResize="0"/>
          <p:nvPr/>
        </p:nvPicPr>
        <p:blipFill rotWithShape="1">
          <a:blip r:embed="rId3">
            <a:alphaModFix/>
          </a:blip>
          <a:srcRect/>
          <a:stretch/>
        </p:blipFill>
        <p:spPr>
          <a:xfrm>
            <a:off x="2190960" y="1899360"/>
            <a:ext cx="5002200" cy="2960640"/>
          </a:xfrm>
          <a:prstGeom prst="rect">
            <a:avLst/>
          </a:prstGeom>
          <a:noFill/>
          <a:ln>
            <a:noFill/>
          </a:ln>
        </p:spPr>
      </p:pic>
      <p:sp>
        <p:nvSpPr>
          <p:cNvPr id="116" name="Shape 116"/>
          <p:cNvSpPr txBox="1"/>
          <p:nvPr/>
        </p:nvSpPr>
        <p:spPr>
          <a:xfrm>
            <a:off x="968400" y="5746680"/>
            <a:ext cx="2317320" cy="9867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fr-FR" sz="2000" b="0" i="0" u="none" strike="noStrike" cap="none">
                <a:solidFill>
                  <a:srgbClr val="000000"/>
                </a:solidFill>
                <a:latin typeface="Arial"/>
                <a:ea typeface="Arial"/>
                <a:cs typeface="Arial"/>
                <a:sym typeface="Arial"/>
              </a:rPr>
              <a:t>Krouna Bilel</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fr-FR" sz="2000" b="0" strike="noStrike">
                <a:solidFill>
                  <a:srgbClr val="000000"/>
                </a:solidFill>
                <a:latin typeface="Arial"/>
                <a:ea typeface="Arial"/>
                <a:cs typeface="Arial"/>
                <a:sym typeface="Arial"/>
              </a:rPr>
              <a:t>Parent Nathanaël</a:t>
            </a:r>
            <a:endParaRPr sz="1800" b="0" strike="noStrike">
              <a:solidFill>
                <a:srgbClr val="000000"/>
              </a:solidFill>
              <a:latin typeface="Arial"/>
              <a:ea typeface="Arial"/>
              <a:cs typeface="Arial"/>
              <a:sym typeface="Arial"/>
            </a:endParaRPr>
          </a:p>
          <a:p>
            <a:pPr marL="0" marR="0" lvl="0" indent="0" algn="l" rtl="0">
              <a:spcBef>
                <a:spcPts val="0"/>
              </a:spcBef>
              <a:spcAft>
                <a:spcPts val="0"/>
              </a:spcAft>
              <a:buNone/>
            </a:pPr>
            <a:r>
              <a:rPr lang="fr-FR" sz="2000" b="0" strike="noStrike">
                <a:solidFill>
                  <a:srgbClr val="000000"/>
                </a:solidFill>
                <a:latin typeface="Arial"/>
                <a:ea typeface="Arial"/>
                <a:cs typeface="Arial"/>
                <a:sym typeface="Arial"/>
              </a:rPr>
              <a:t>Sa e silva Eduardo</a:t>
            </a:r>
            <a:endParaRPr sz="1800" b="0" strike="noStrik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u="sng" dirty="0" smtClean="0">
                <a:solidFill>
                  <a:srgbClr val="FF0000"/>
                </a:solidFill>
              </a:rPr>
              <a:t>Partie personnelle </a:t>
            </a:r>
            <a:endParaRPr lang="fr-FR" sz="3200" u="sng" dirty="0">
              <a:solidFill>
                <a:srgbClr val="FF0000"/>
              </a:solidFill>
            </a:endParaRPr>
          </a:p>
        </p:txBody>
      </p:sp>
      <p:sp>
        <p:nvSpPr>
          <p:cNvPr id="4" name="Organigramme : Disque magnétique 3"/>
          <p:cNvSpPr/>
          <p:nvPr/>
        </p:nvSpPr>
        <p:spPr>
          <a:xfrm>
            <a:off x="719832" y="3275781"/>
            <a:ext cx="1800200" cy="280831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BASE DE DONNEES</a:t>
            </a:r>
            <a:endParaRPr lang="fr-FR" dirty="0"/>
          </a:p>
        </p:txBody>
      </p:sp>
      <p:sp>
        <p:nvSpPr>
          <p:cNvPr id="5" name="Rectangle 4"/>
          <p:cNvSpPr/>
          <p:nvPr/>
        </p:nvSpPr>
        <p:spPr>
          <a:xfrm>
            <a:off x="6192440" y="3563813"/>
            <a:ext cx="3024336"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AFFICHEUR</a:t>
            </a:r>
            <a:endParaRPr lang="fr-FR" dirty="0"/>
          </a:p>
        </p:txBody>
      </p:sp>
      <p:sp>
        <p:nvSpPr>
          <p:cNvPr id="6" name="Ellipse 5"/>
          <p:cNvSpPr/>
          <p:nvPr/>
        </p:nvSpPr>
        <p:spPr>
          <a:xfrm>
            <a:off x="2808064" y="1619597"/>
            <a:ext cx="2664296" cy="14401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PROGRAMME</a:t>
            </a:r>
            <a:endParaRPr lang="fr-FR" dirty="0"/>
          </a:p>
        </p:txBody>
      </p:sp>
      <p:cxnSp>
        <p:nvCxnSpPr>
          <p:cNvPr id="8" name="Connecteur droit 7"/>
          <p:cNvCxnSpPr>
            <a:stCxn id="4" idx="1"/>
          </p:cNvCxnSpPr>
          <p:nvPr/>
        </p:nvCxnSpPr>
        <p:spPr>
          <a:xfrm flipV="1">
            <a:off x="1619932" y="2627709"/>
            <a:ext cx="126014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5328344" y="2699717"/>
            <a:ext cx="936104"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Le PHP</a:t>
            </a:r>
            <a:endParaRPr sz="3600" b="0" strike="noStrike">
              <a:solidFill>
                <a:srgbClr val="000000"/>
              </a:solidFill>
              <a:latin typeface="Arial"/>
              <a:ea typeface="Arial"/>
              <a:cs typeface="Arial"/>
              <a:sym typeface="Arial"/>
            </a:endParaRPr>
          </a:p>
        </p:txBody>
      </p:sp>
      <p:pic>
        <p:nvPicPr>
          <p:cNvPr id="176" name="Shape 176"/>
          <p:cNvPicPr preferRelativeResize="0"/>
          <p:nvPr/>
        </p:nvPicPr>
        <p:blipFill rotWithShape="1">
          <a:blip r:embed="rId3">
            <a:alphaModFix/>
          </a:blip>
          <a:srcRect/>
          <a:stretch/>
        </p:blipFill>
        <p:spPr>
          <a:xfrm>
            <a:off x="2396160" y="2520000"/>
            <a:ext cx="4947840" cy="2667960"/>
          </a:xfrm>
          <a:prstGeom prst="rect">
            <a:avLst/>
          </a:prstGeom>
          <a:noFill/>
          <a:ln>
            <a:noFill/>
          </a:ln>
        </p:spPr>
      </p:pic>
      <p:sp>
        <p:nvSpPr>
          <p:cNvPr id="177" name="Shape 177"/>
          <p:cNvSpPr txBox="1"/>
          <p:nvPr/>
        </p:nvSpPr>
        <p:spPr>
          <a:xfrm>
            <a:off x="936000" y="6120000"/>
            <a:ext cx="2474280" cy="4773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fr-FR" sz="2600" b="0" strike="noStrike">
                <a:solidFill>
                  <a:srgbClr val="000000"/>
                </a:solidFill>
                <a:latin typeface="Arial"/>
                <a:ea typeface="Arial"/>
                <a:cs typeface="Arial"/>
                <a:sym typeface="Arial"/>
              </a:rPr>
              <a:t>php fichier.php</a:t>
            </a:r>
            <a:endParaRPr sz="1800" b="0" strike="noStrik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PHP-MYSQL</a:t>
            </a:r>
            <a:endParaRPr sz="3600" b="0" strike="noStrike">
              <a:solidFill>
                <a:srgbClr val="000000"/>
              </a:solidFill>
              <a:latin typeface="Arial"/>
              <a:ea typeface="Arial"/>
              <a:cs typeface="Arial"/>
              <a:sym typeface="Arial"/>
            </a:endParaRPr>
          </a:p>
        </p:txBody>
      </p:sp>
      <p:pic>
        <p:nvPicPr>
          <p:cNvPr id="183" name="Shape 183"/>
          <p:cNvPicPr preferRelativeResize="0"/>
          <p:nvPr/>
        </p:nvPicPr>
        <p:blipFill rotWithShape="1">
          <a:blip r:embed="rId3">
            <a:alphaModFix/>
          </a:blip>
          <a:srcRect/>
          <a:stretch/>
        </p:blipFill>
        <p:spPr>
          <a:xfrm>
            <a:off x="1163160" y="1974240"/>
            <a:ext cx="7620840" cy="436176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600" b="0" u="sng" strike="noStrike" dirty="0">
                <a:solidFill>
                  <a:srgbClr val="800000"/>
                </a:solidFill>
                <a:latin typeface="Arial"/>
                <a:ea typeface="Arial"/>
                <a:cs typeface="Arial"/>
                <a:sym typeface="Arial"/>
              </a:rPr>
              <a:t>Installation du serveur web</a:t>
            </a:r>
            <a:endParaRPr sz="3600" b="0" strike="noStrike" dirty="0">
              <a:solidFill>
                <a:srgbClr val="000000"/>
              </a:solidFill>
              <a:latin typeface="Arial"/>
              <a:ea typeface="Arial"/>
              <a:cs typeface="Arial"/>
              <a:sym typeface="Arial"/>
            </a:endParaRPr>
          </a:p>
        </p:txBody>
      </p:sp>
      <p:sp>
        <p:nvSpPr>
          <p:cNvPr id="189" name="Shape 189"/>
          <p:cNvSpPr txBox="1"/>
          <p:nvPr/>
        </p:nvSpPr>
        <p:spPr>
          <a:xfrm>
            <a:off x="504000" y="1800000"/>
            <a:ext cx="9072000" cy="438444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00"/>
              </a:buClr>
              <a:buSzPts val="1170"/>
              <a:buFont typeface="Noto Sans Symbols"/>
              <a:buChar char="●"/>
            </a:pPr>
            <a:r>
              <a:rPr lang="fr-FR" sz="2600" b="0" strike="noStrike" dirty="0">
                <a:solidFill>
                  <a:srgbClr val="000000"/>
                </a:solidFill>
                <a:latin typeface="Arial"/>
                <a:ea typeface="Arial"/>
                <a:cs typeface="Arial"/>
                <a:sym typeface="Arial"/>
              </a:rPr>
              <a:t>Pour installer : </a:t>
            </a:r>
            <a:endParaRPr sz="2600" b="0" strike="noStrike" dirty="0">
              <a:solidFill>
                <a:srgbClr val="000000"/>
              </a:solidFill>
              <a:latin typeface="Arial"/>
              <a:ea typeface="Arial"/>
              <a:cs typeface="Arial"/>
              <a:sym typeface="Arial"/>
            </a:endParaRPr>
          </a:p>
          <a:p>
            <a:pPr marL="432000" marR="0" lvl="0" indent="-324000" algn="l" rtl="0">
              <a:spcBef>
                <a:spcPts val="0"/>
              </a:spcBef>
              <a:spcAft>
                <a:spcPts val="0"/>
              </a:spcAft>
              <a:buClr>
                <a:srgbClr val="000000"/>
              </a:buClr>
              <a:buSzPts val="1170"/>
              <a:buFont typeface="Noto Sans Symbols"/>
              <a:buChar char="●"/>
            </a:pPr>
            <a:r>
              <a:rPr lang="fr-FR" sz="2600" b="0" u="sng" strike="noStrike" dirty="0" err="1">
                <a:solidFill>
                  <a:srgbClr val="000000"/>
                </a:solidFill>
                <a:latin typeface="Arial"/>
                <a:ea typeface="Arial"/>
                <a:cs typeface="Arial"/>
                <a:sym typeface="Arial"/>
              </a:rPr>
              <a:t>sudo</a:t>
            </a:r>
            <a:r>
              <a:rPr lang="fr-FR" sz="2600" b="0" u="sng" strike="noStrike" dirty="0">
                <a:solidFill>
                  <a:srgbClr val="000000"/>
                </a:solidFill>
                <a:latin typeface="Arial"/>
                <a:ea typeface="Arial"/>
                <a:cs typeface="Arial"/>
                <a:sym typeface="Arial"/>
              </a:rPr>
              <a:t> </a:t>
            </a:r>
            <a:r>
              <a:rPr lang="fr-FR" sz="2600" b="0" u="sng" strike="noStrike" dirty="0" err="1">
                <a:solidFill>
                  <a:srgbClr val="000000"/>
                </a:solidFill>
                <a:latin typeface="Arial"/>
                <a:ea typeface="Arial"/>
                <a:cs typeface="Arial"/>
                <a:sym typeface="Arial"/>
              </a:rPr>
              <a:t>apt</a:t>
            </a:r>
            <a:r>
              <a:rPr lang="fr-FR" sz="2600" b="0" u="sng" strike="noStrike" dirty="0">
                <a:solidFill>
                  <a:srgbClr val="000000"/>
                </a:solidFill>
                <a:latin typeface="Arial"/>
                <a:ea typeface="Arial"/>
                <a:cs typeface="Arial"/>
                <a:sym typeface="Arial"/>
              </a:rPr>
              <a:t>-</a:t>
            </a:r>
            <a:r>
              <a:rPr lang="fr-FR" sz="2600" b="0" u="sng" strike="noStrike" dirty="0" err="1">
                <a:solidFill>
                  <a:srgbClr val="000000"/>
                </a:solidFill>
                <a:latin typeface="Arial"/>
                <a:ea typeface="Arial"/>
                <a:cs typeface="Arial"/>
                <a:sym typeface="Arial"/>
              </a:rPr>
              <a:t>get</a:t>
            </a:r>
            <a:r>
              <a:rPr lang="fr-FR" sz="2600" b="0" u="sng" strike="noStrike" dirty="0">
                <a:solidFill>
                  <a:srgbClr val="000000"/>
                </a:solidFill>
                <a:latin typeface="Arial"/>
                <a:ea typeface="Arial"/>
                <a:cs typeface="Arial"/>
                <a:sym typeface="Arial"/>
              </a:rPr>
              <a:t> </a:t>
            </a:r>
            <a:r>
              <a:rPr lang="fr-FR" sz="2600" b="0" u="sng" strike="noStrike" dirty="0" err="1">
                <a:solidFill>
                  <a:srgbClr val="000000"/>
                </a:solidFill>
                <a:latin typeface="Arial"/>
                <a:ea typeface="Arial"/>
                <a:cs typeface="Arial"/>
                <a:sym typeface="Arial"/>
              </a:rPr>
              <a:t>install</a:t>
            </a:r>
            <a:r>
              <a:rPr lang="fr-FR" sz="2600" b="0" u="sng" strike="noStrike" dirty="0">
                <a:solidFill>
                  <a:srgbClr val="000000"/>
                </a:solidFill>
                <a:latin typeface="Arial"/>
                <a:ea typeface="Arial"/>
                <a:cs typeface="Arial"/>
                <a:sym typeface="Arial"/>
              </a:rPr>
              <a:t> apache2 php5 </a:t>
            </a:r>
            <a:r>
              <a:rPr lang="fr-FR" sz="2600" b="0" u="sng" strike="noStrike" dirty="0" err="1">
                <a:solidFill>
                  <a:srgbClr val="000000"/>
                </a:solidFill>
                <a:latin typeface="Arial"/>
                <a:ea typeface="Arial"/>
                <a:cs typeface="Arial"/>
                <a:sym typeface="Arial"/>
              </a:rPr>
              <a:t>mysql</a:t>
            </a:r>
            <a:r>
              <a:rPr lang="fr-FR" sz="2600" b="0" u="sng" strike="noStrike" dirty="0">
                <a:solidFill>
                  <a:srgbClr val="000000"/>
                </a:solidFill>
                <a:latin typeface="Arial"/>
                <a:ea typeface="Arial"/>
                <a:cs typeface="Arial"/>
                <a:sym typeface="Arial"/>
              </a:rPr>
              <a:t>-server apache2-</a:t>
            </a:r>
            <a:r>
              <a:rPr lang="fr-FR" sz="2600" b="0" u="sng" strike="noStrike" dirty="0" err="1">
                <a:solidFill>
                  <a:srgbClr val="000000"/>
                </a:solidFill>
                <a:latin typeface="Arial"/>
                <a:ea typeface="Arial"/>
                <a:cs typeface="Arial"/>
                <a:sym typeface="Arial"/>
              </a:rPr>
              <a:t>utils</a:t>
            </a:r>
            <a:r>
              <a:rPr lang="fr-FR" sz="2600" b="0" u="sng" strike="noStrike" dirty="0">
                <a:solidFill>
                  <a:srgbClr val="000000"/>
                </a:solidFill>
                <a:latin typeface="Arial"/>
                <a:ea typeface="Arial"/>
                <a:cs typeface="Arial"/>
                <a:sym typeface="Arial"/>
              </a:rPr>
              <a:t> php5-</a:t>
            </a:r>
            <a:r>
              <a:rPr lang="fr-FR" sz="2600" b="0" u="sng" strike="noStrike" dirty="0" err="1">
                <a:solidFill>
                  <a:srgbClr val="000000"/>
                </a:solidFill>
                <a:latin typeface="Arial"/>
                <a:ea typeface="Arial"/>
                <a:cs typeface="Arial"/>
                <a:sym typeface="Arial"/>
              </a:rPr>
              <a:t>mysql</a:t>
            </a:r>
            <a:endParaRPr sz="2600" b="0" strike="noStrike" dirty="0">
              <a:solidFill>
                <a:srgbClr val="000000"/>
              </a:solidFill>
              <a:latin typeface="Arial"/>
              <a:ea typeface="Arial"/>
              <a:cs typeface="Arial"/>
              <a:sym typeface="Arial"/>
            </a:endParaRPr>
          </a:p>
        </p:txBody>
      </p:sp>
      <p:pic>
        <p:nvPicPr>
          <p:cNvPr id="190" name="Shape 190"/>
          <p:cNvPicPr preferRelativeResize="0"/>
          <p:nvPr/>
        </p:nvPicPr>
        <p:blipFill rotWithShape="1">
          <a:blip r:embed="rId3">
            <a:alphaModFix/>
          </a:blip>
          <a:srcRect/>
          <a:stretch/>
        </p:blipFill>
        <p:spPr>
          <a:xfrm>
            <a:off x="3600000" y="2809080"/>
            <a:ext cx="5590080" cy="424692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Shape 195"/>
          <p:cNvPicPr preferRelativeResize="0"/>
          <p:nvPr/>
        </p:nvPicPr>
        <p:blipFill rotWithShape="1">
          <a:blip r:embed="rId3">
            <a:alphaModFix/>
          </a:blip>
          <a:srcRect/>
          <a:stretch/>
        </p:blipFill>
        <p:spPr>
          <a:xfrm>
            <a:off x="511200" y="1872000"/>
            <a:ext cx="8704800" cy="4824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endParaRPr lang="fr-FR" dirty="0"/>
          </a:p>
        </p:txBody>
      </p:sp>
      <p:pic>
        <p:nvPicPr>
          <p:cNvPr id="1026" name="Picture 2"/>
          <p:cNvPicPr>
            <a:picLocks noChangeAspect="1" noChangeArrowheads="1"/>
          </p:cNvPicPr>
          <p:nvPr/>
        </p:nvPicPr>
        <p:blipFill>
          <a:blip r:embed="rId2"/>
          <a:srcRect l="22689" t="10626" r="14220" b="12594"/>
          <a:stretch>
            <a:fillRect/>
          </a:stretch>
        </p:blipFill>
        <p:spPr bwMode="auto">
          <a:xfrm>
            <a:off x="287784" y="755501"/>
            <a:ext cx="9471822" cy="64807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La base de donnée</a:t>
            </a:r>
            <a:endParaRPr sz="3600" b="0" strike="noStrike">
              <a:solidFill>
                <a:srgbClr val="000000"/>
              </a:solidFill>
              <a:latin typeface="Arial"/>
              <a:ea typeface="Arial"/>
              <a:cs typeface="Arial"/>
              <a:sym typeface="Arial"/>
            </a:endParaRPr>
          </a:p>
        </p:txBody>
      </p:sp>
      <p:sp>
        <p:nvSpPr>
          <p:cNvPr id="201" name="Shape 201"/>
          <p:cNvSpPr txBox="1"/>
          <p:nvPr/>
        </p:nvSpPr>
        <p:spPr>
          <a:xfrm>
            <a:off x="504000" y="1800000"/>
            <a:ext cx="9072000" cy="438444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00"/>
              </a:buClr>
              <a:buSzPts val="1170"/>
              <a:buFont typeface="Noto Sans Symbols"/>
              <a:buChar char="●"/>
            </a:pPr>
            <a:r>
              <a:rPr lang="fr-FR" sz="2600" b="0" strike="noStrike">
                <a:solidFill>
                  <a:srgbClr val="000000"/>
                </a:solidFill>
                <a:latin typeface="Arial"/>
                <a:ea typeface="Arial"/>
                <a:cs typeface="Arial"/>
                <a:sym typeface="Arial"/>
              </a:rPr>
              <a:t>Base de donné mysql </a:t>
            </a:r>
            <a:endParaRPr sz="2600" b="0" strike="noStrike">
              <a:solidFill>
                <a:srgbClr val="000000"/>
              </a:solidFill>
              <a:latin typeface="Arial"/>
              <a:ea typeface="Arial"/>
              <a:cs typeface="Arial"/>
              <a:sym typeface="Arial"/>
            </a:endParaRPr>
          </a:p>
        </p:txBody>
      </p:sp>
      <p:pic>
        <p:nvPicPr>
          <p:cNvPr id="202" name="Shape 202"/>
          <p:cNvPicPr preferRelativeResize="0"/>
          <p:nvPr/>
        </p:nvPicPr>
        <p:blipFill rotWithShape="1">
          <a:blip r:embed="rId3">
            <a:alphaModFix/>
          </a:blip>
          <a:srcRect/>
          <a:stretch/>
        </p:blipFill>
        <p:spPr>
          <a:xfrm>
            <a:off x="796680" y="1944000"/>
            <a:ext cx="8779320" cy="45399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Connexion a la base mysql </a:t>
            </a:r>
            <a:endParaRPr sz="3600" b="0" strike="noStrike">
              <a:solidFill>
                <a:srgbClr val="000000"/>
              </a:solidFill>
              <a:latin typeface="Arial"/>
              <a:ea typeface="Arial"/>
              <a:cs typeface="Arial"/>
              <a:sym typeface="Arial"/>
            </a:endParaRPr>
          </a:p>
        </p:txBody>
      </p:sp>
      <p:pic>
        <p:nvPicPr>
          <p:cNvPr id="208" name="Shape 208"/>
          <p:cNvPicPr preferRelativeResize="0"/>
          <p:nvPr/>
        </p:nvPicPr>
        <p:blipFill rotWithShape="1">
          <a:blip r:embed="rId3">
            <a:alphaModFix/>
          </a:blip>
          <a:srcRect/>
          <a:stretch/>
        </p:blipFill>
        <p:spPr>
          <a:xfrm>
            <a:off x="360000" y="2037600"/>
            <a:ext cx="9329760" cy="492768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L’API GOODLE MAPS</a:t>
            </a:r>
            <a:endParaRPr sz="3600" b="0" strike="noStrike">
              <a:solidFill>
                <a:srgbClr val="000000"/>
              </a:solidFill>
              <a:latin typeface="Arial"/>
              <a:ea typeface="Arial"/>
              <a:cs typeface="Arial"/>
              <a:sym typeface="Arial"/>
            </a:endParaRPr>
          </a:p>
        </p:txBody>
      </p:sp>
      <p:pic>
        <p:nvPicPr>
          <p:cNvPr id="221" name="Shape 221"/>
          <p:cNvPicPr preferRelativeResize="0"/>
          <p:nvPr/>
        </p:nvPicPr>
        <p:blipFill rotWithShape="1">
          <a:blip r:embed="rId3">
            <a:alphaModFix/>
          </a:blip>
          <a:srcRect/>
          <a:stretch/>
        </p:blipFill>
        <p:spPr>
          <a:xfrm>
            <a:off x="1145520" y="1799640"/>
            <a:ext cx="7788960" cy="438444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texte 2"/>
          <p:cNvSpPr>
            <a:spLocks noGrp="1"/>
          </p:cNvSpPr>
          <p:nvPr>
            <p:ph type="body" idx="1"/>
          </p:nvPr>
        </p:nvSpPr>
        <p:spPr/>
        <p:txBody>
          <a:bodyPr/>
          <a:lstStyle/>
          <a:p>
            <a:endParaRPr lang="fr-FR" dirty="0"/>
          </a:p>
        </p:txBody>
      </p:sp>
      <p:pic>
        <p:nvPicPr>
          <p:cNvPr id="2050" name="Picture 2"/>
          <p:cNvPicPr>
            <a:picLocks noChangeAspect="1" noChangeArrowheads="1"/>
          </p:cNvPicPr>
          <p:nvPr/>
        </p:nvPicPr>
        <p:blipFill>
          <a:blip r:embed="rId2"/>
          <a:srcRect l="22689" t="13579" r="12006" b="43109"/>
          <a:stretch>
            <a:fillRect/>
          </a:stretch>
        </p:blipFill>
        <p:spPr bwMode="auto">
          <a:xfrm>
            <a:off x="231894" y="1619597"/>
            <a:ext cx="9848731" cy="43924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600" b="0" strike="noStrike">
                <a:solidFill>
                  <a:srgbClr val="000000"/>
                </a:solidFill>
                <a:latin typeface="Arial"/>
                <a:ea typeface="Arial"/>
                <a:cs typeface="Arial"/>
                <a:sym typeface="Arial"/>
              </a:rPr>
              <a:t> </a:t>
            </a:r>
            <a:r>
              <a:rPr lang="fr-FR" sz="3600" b="0" u="sng" strike="noStrike">
                <a:solidFill>
                  <a:srgbClr val="800000"/>
                </a:solidFill>
                <a:latin typeface="Arial"/>
                <a:ea typeface="Arial"/>
                <a:cs typeface="Arial"/>
                <a:sym typeface="Arial"/>
              </a:rPr>
              <a:t>Sommaire</a:t>
            </a:r>
            <a:r>
              <a:rPr lang="fr-FR" sz="3600" b="0" strike="noStrike">
                <a:solidFill>
                  <a:srgbClr val="000000"/>
                </a:solidFill>
                <a:latin typeface="Arial"/>
                <a:ea typeface="Arial"/>
                <a:cs typeface="Arial"/>
                <a:sym typeface="Arial"/>
              </a:rPr>
              <a:t> </a:t>
            </a:r>
            <a:endParaRPr sz="3600" b="0" strike="noStrike">
              <a:solidFill>
                <a:srgbClr val="000000"/>
              </a:solidFill>
              <a:latin typeface="Arial"/>
              <a:ea typeface="Arial"/>
              <a:cs typeface="Arial"/>
              <a:sym typeface="Arial"/>
            </a:endParaRPr>
          </a:p>
        </p:txBody>
      </p:sp>
      <p:sp>
        <p:nvSpPr>
          <p:cNvPr id="122" name="Shape 122"/>
          <p:cNvSpPr txBox="1"/>
          <p:nvPr/>
        </p:nvSpPr>
        <p:spPr>
          <a:xfrm>
            <a:off x="504000" y="1008000"/>
            <a:ext cx="9072000" cy="5976000"/>
          </a:xfrm>
          <a:prstGeom prst="rect">
            <a:avLst/>
          </a:prstGeom>
          <a:noFill/>
          <a:ln>
            <a:noFill/>
          </a:ln>
        </p:spPr>
        <p:txBody>
          <a:bodyPr spcFirstLastPara="1" wrap="square" lIns="0" tIns="0" rIns="0" bIns="0" anchor="t" anchorCtr="0">
            <a:noAutofit/>
          </a:bodyPr>
          <a:lstStyle/>
          <a:p>
            <a:pPr marL="432000" marR="0" lvl="0" indent="-324000" algn="l" rtl="0">
              <a:spcBef>
                <a:spcPts val="0"/>
              </a:spcBef>
              <a:spcAft>
                <a:spcPts val="0"/>
              </a:spcAft>
              <a:buClr>
                <a:srgbClr val="000000"/>
              </a:buClr>
              <a:buSzPts val="1800"/>
              <a:buFont typeface="Noto Sans Symbols"/>
              <a:buChar char="●"/>
            </a:pPr>
            <a:r>
              <a:rPr lang="fr-FR" sz="4000" b="0" strike="noStrike" dirty="0">
                <a:solidFill>
                  <a:srgbClr val="000000"/>
                </a:solidFill>
                <a:latin typeface="Arial"/>
                <a:ea typeface="Arial"/>
                <a:cs typeface="Arial"/>
                <a:sym typeface="Arial"/>
              </a:rPr>
              <a:t> </a:t>
            </a:r>
            <a:endParaRPr sz="2600" b="0" strike="noStrik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pPr>
            <a:r>
              <a:rPr lang="fr-FR" sz="2400" b="0" i="0" u="none" strike="noStrike" cap="none" dirty="0" smtClean="0">
                <a:solidFill>
                  <a:srgbClr val="000000"/>
                </a:solidFill>
                <a:latin typeface="Arial"/>
                <a:ea typeface="Arial"/>
                <a:cs typeface="Arial"/>
                <a:sym typeface="Arial"/>
              </a:rPr>
              <a:t>Partie commune:</a:t>
            </a: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smtClean="0">
                <a:solidFill>
                  <a:srgbClr val="000000"/>
                </a:solidFill>
                <a:latin typeface="Arial"/>
                <a:ea typeface="Arial"/>
                <a:cs typeface="Arial"/>
                <a:sym typeface="Arial"/>
              </a:rPr>
              <a:t>Présentation </a:t>
            </a:r>
            <a:r>
              <a:rPr lang="fr-FR" sz="2400" b="0" i="0" u="none" strike="noStrike" cap="none" dirty="0">
                <a:solidFill>
                  <a:srgbClr val="000000"/>
                </a:solidFill>
                <a:latin typeface="Arial"/>
                <a:ea typeface="Arial"/>
                <a:cs typeface="Arial"/>
                <a:sym typeface="Arial"/>
              </a:rPr>
              <a:t>du projet</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a:solidFill>
                  <a:srgbClr val="000000"/>
                </a:solidFill>
                <a:latin typeface="Arial"/>
                <a:ea typeface="Arial"/>
                <a:cs typeface="Arial"/>
                <a:sym typeface="Arial"/>
              </a:rPr>
              <a:t>Logiciels et outils utiliser</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a:solidFill>
                  <a:srgbClr val="000000"/>
                </a:solidFill>
                <a:latin typeface="Arial"/>
                <a:ea typeface="Arial"/>
                <a:cs typeface="Arial"/>
                <a:sym typeface="Arial"/>
              </a:rPr>
              <a:t>Installation Windows, </a:t>
            </a:r>
            <a:r>
              <a:rPr lang="fr-FR" sz="2400" b="0" i="0" u="none" strike="noStrike" cap="none" dirty="0" err="1">
                <a:solidFill>
                  <a:srgbClr val="000000"/>
                </a:solidFill>
                <a:latin typeface="Arial"/>
                <a:ea typeface="Arial"/>
                <a:cs typeface="Arial"/>
                <a:sym typeface="Arial"/>
              </a:rPr>
              <a:t>Ubuntu</a:t>
            </a:r>
            <a:r>
              <a:rPr lang="fr-FR" sz="2400" b="0" i="0" u="none" strike="noStrike" cap="none" dirty="0">
                <a:solidFill>
                  <a:srgbClr val="000000"/>
                </a:solidFill>
                <a:latin typeface="Arial"/>
                <a:ea typeface="Arial"/>
                <a:cs typeface="Arial"/>
                <a:sym typeface="Arial"/>
              </a:rPr>
              <a:t> et </a:t>
            </a:r>
            <a:r>
              <a:rPr lang="fr-FR" sz="2400" b="0" i="0" u="none" strike="noStrike" cap="none" dirty="0" err="1">
                <a:solidFill>
                  <a:srgbClr val="000000"/>
                </a:solidFill>
                <a:latin typeface="Arial"/>
                <a:ea typeface="Arial"/>
                <a:cs typeface="Arial"/>
                <a:sym typeface="Arial"/>
              </a:rPr>
              <a:t>Raspberry</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smtClean="0">
                <a:solidFill>
                  <a:srgbClr val="000000"/>
                </a:solidFill>
                <a:latin typeface="Arial"/>
                <a:ea typeface="Arial"/>
                <a:cs typeface="Arial"/>
                <a:sym typeface="Arial"/>
              </a:rPr>
              <a:t>Diagrammes des cas d’utilisation</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smtClean="0">
                <a:solidFill>
                  <a:srgbClr val="000000"/>
                </a:solidFill>
                <a:latin typeface="Arial"/>
                <a:ea typeface="Arial"/>
                <a:cs typeface="Arial"/>
                <a:sym typeface="Arial"/>
              </a:rPr>
              <a:t>Divisions </a:t>
            </a:r>
            <a:r>
              <a:rPr lang="fr-FR" sz="2400" b="0" i="0" u="none" strike="noStrike" cap="none" dirty="0">
                <a:solidFill>
                  <a:srgbClr val="000000"/>
                </a:solidFill>
                <a:latin typeface="Arial"/>
                <a:ea typeface="Arial"/>
                <a:cs typeface="Arial"/>
                <a:sym typeface="Arial"/>
              </a:rPr>
              <a:t>des </a:t>
            </a:r>
            <a:r>
              <a:rPr lang="fr-FR" sz="2400" b="0" i="0" u="none" strike="noStrike" cap="none" dirty="0" smtClean="0">
                <a:solidFill>
                  <a:srgbClr val="000000"/>
                </a:solidFill>
                <a:latin typeface="Arial"/>
                <a:ea typeface="Arial"/>
                <a:cs typeface="Arial"/>
                <a:sym typeface="Arial"/>
              </a:rPr>
              <a:t>taches</a:t>
            </a:r>
          </a:p>
          <a:p>
            <a:pPr marL="864000" marR="0" lvl="1" indent="-324000" algn="l" rtl="0">
              <a:spcBef>
                <a:spcPts val="0"/>
              </a:spcBef>
              <a:spcAft>
                <a:spcPts val="0"/>
              </a:spcAft>
              <a:buClr>
                <a:srgbClr val="000000"/>
              </a:buClr>
              <a:buSzPts val="3000"/>
            </a:pPr>
            <a:r>
              <a:rPr lang="fr-FR" sz="2400" dirty="0" smtClean="0"/>
              <a:t>Partie personnelle </a:t>
            </a:r>
            <a:r>
              <a:rPr lang="fr-FR" sz="2400" b="0" i="0" u="none" strike="noStrike" cap="none" dirty="0" smtClean="0">
                <a:solidFill>
                  <a:srgbClr val="000000"/>
                </a:solidFill>
                <a:latin typeface="Arial"/>
                <a:ea typeface="Arial"/>
                <a:cs typeface="Arial"/>
                <a:sym typeface="Arial"/>
              </a:rPr>
              <a:t> </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a:solidFill>
                  <a:srgbClr val="000000"/>
                </a:solidFill>
                <a:latin typeface="Arial"/>
                <a:ea typeface="Arial"/>
                <a:cs typeface="Arial"/>
                <a:sym typeface="Arial"/>
              </a:rPr>
              <a:t>Installation serveur web, </a:t>
            </a:r>
            <a:r>
              <a:rPr lang="fr-FR" sz="2400" b="0" i="0" u="none" strike="noStrike" cap="none" dirty="0" err="1">
                <a:solidFill>
                  <a:srgbClr val="000000"/>
                </a:solidFill>
                <a:latin typeface="Arial"/>
                <a:ea typeface="Arial"/>
                <a:cs typeface="Arial"/>
                <a:sym typeface="Arial"/>
              </a:rPr>
              <a:t>mysql</a:t>
            </a:r>
            <a:r>
              <a:rPr lang="fr-FR" sz="2400" b="0" i="0" u="none" strike="noStrike" cap="none" dirty="0">
                <a:solidFill>
                  <a:srgbClr val="000000"/>
                </a:solidFill>
                <a:latin typeface="Arial"/>
                <a:ea typeface="Arial"/>
                <a:cs typeface="Arial"/>
                <a:sym typeface="Arial"/>
              </a:rPr>
              <a:t> et PHP</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a:solidFill>
                  <a:srgbClr val="000000"/>
                </a:solidFill>
                <a:latin typeface="Arial"/>
                <a:ea typeface="Arial"/>
                <a:cs typeface="Arial"/>
                <a:sym typeface="Arial"/>
              </a:rPr>
              <a:t>Création </a:t>
            </a:r>
            <a:r>
              <a:rPr lang="fr-FR" sz="2400" b="0" i="0" u="none" strike="noStrike" cap="none" dirty="0" smtClean="0">
                <a:solidFill>
                  <a:srgbClr val="000000"/>
                </a:solidFill>
                <a:latin typeface="Arial"/>
                <a:ea typeface="Arial"/>
                <a:cs typeface="Arial"/>
                <a:sym typeface="Arial"/>
              </a:rPr>
              <a:t>d’une base </a:t>
            </a:r>
            <a:r>
              <a:rPr lang="fr-FR" sz="2400" b="0" i="0" u="none" strike="noStrike" cap="none" dirty="0" err="1" smtClean="0">
                <a:solidFill>
                  <a:srgbClr val="000000"/>
                </a:solidFill>
                <a:latin typeface="Arial"/>
                <a:ea typeface="Arial"/>
                <a:cs typeface="Arial"/>
                <a:sym typeface="Arial"/>
              </a:rPr>
              <a:t>mysql</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a:solidFill>
                  <a:srgbClr val="000000"/>
                </a:solidFill>
                <a:latin typeface="Arial"/>
                <a:ea typeface="Arial"/>
                <a:cs typeface="Arial"/>
                <a:sym typeface="Arial"/>
              </a:rPr>
              <a:t>L’API GOOGLE </a:t>
            </a:r>
            <a:r>
              <a:rPr lang="fr-FR" sz="2400" b="0" i="0" u="none" strike="noStrike" cap="none" dirty="0" err="1">
                <a:solidFill>
                  <a:srgbClr val="000000"/>
                </a:solidFill>
                <a:latin typeface="Arial"/>
                <a:ea typeface="Arial"/>
                <a:cs typeface="Arial"/>
                <a:sym typeface="Arial"/>
              </a:rPr>
              <a:t>maps</a:t>
            </a:r>
            <a:r>
              <a:rPr lang="fr-FR" sz="2400" b="0" i="0" u="none" strike="noStrike" cap="none" dirty="0">
                <a:solidFill>
                  <a:srgbClr val="000000"/>
                </a:solidFill>
                <a:latin typeface="Arial"/>
                <a:ea typeface="Arial"/>
                <a:cs typeface="Arial"/>
                <a:sym typeface="Arial"/>
              </a:rPr>
              <a:t>  </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a:solidFill>
                  <a:srgbClr val="000000"/>
                </a:solidFill>
                <a:latin typeface="Arial"/>
                <a:ea typeface="Arial"/>
                <a:cs typeface="Arial"/>
                <a:sym typeface="Arial"/>
              </a:rPr>
              <a:t>XML</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a:solidFill>
                  <a:srgbClr val="000000"/>
                </a:solidFill>
                <a:latin typeface="Arial"/>
                <a:ea typeface="Arial"/>
                <a:cs typeface="Arial"/>
                <a:sym typeface="Arial"/>
              </a:rPr>
              <a:t>Programme : calcul la distance et le temps</a:t>
            </a:r>
            <a:endParaRPr sz="2400" b="0" i="0" u="none" strike="noStrike" cap="none" dirty="0">
              <a:solidFill>
                <a:srgbClr val="000000"/>
              </a:solidFill>
              <a:latin typeface="Arial"/>
              <a:ea typeface="Arial"/>
              <a:cs typeface="Arial"/>
              <a:sym typeface="Arial"/>
            </a:endParaRPr>
          </a:p>
          <a:p>
            <a:pPr marL="864000" marR="0" lvl="1" indent="-324000" algn="l" rtl="0">
              <a:spcBef>
                <a:spcPts val="0"/>
              </a:spcBef>
              <a:spcAft>
                <a:spcPts val="0"/>
              </a:spcAft>
              <a:buClr>
                <a:srgbClr val="000000"/>
              </a:buClr>
              <a:buSzPts val="3000"/>
              <a:buFont typeface="Noto Sans Symbols"/>
              <a:buChar char="−"/>
            </a:pPr>
            <a:r>
              <a:rPr lang="fr-FR" sz="2400" b="0" i="0" u="none" strike="noStrike" cap="none" dirty="0">
                <a:solidFill>
                  <a:srgbClr val="000000"/>
                </a:solidFill>
                <a:latin typeface="Arial"/>
                <a:ea typeface="Arial"/>
                <a:cs typeface="Arial"/>
                <a:sym typeface="Arial"/>
              </a:rPr>
              <a:t>Affichage des </a:t>
            </a:r>
            <a:r>
              <a:rPr lang="fr-FR" sz="2400" b="0" i="0" u="none" strike="noStrike" cap="none" dirty="0" smtClean="0">
                <a:solidFill>
                  <a:srgbClr val="000000"/>
                </a:solidFill>
                <a:latin typeface="Arial"/>
                <a:ea typeface="Arial"/>
                <a:cs typeface="Arial"/>
                <a:sym typeface="Arial"/>
              </a:rPr>
              <a:t>Pubs</a:t>
            </a:r>
          </a:p>
          <a:p>
            <a:pPr marL="864000" marR="0" lvl="1" indent="-324000" algn="l" rtl="0">
              <a:spcBef>
                <a:spcPts val="0"/>
              </a:spcBef>
              <a:spcAft>
                <a:spcPts val="0"/>
              </a:spcAft>
              <a:buClr>
                <a:srgbClr val="000000"/>
              </a:buClr>
              <a:buSzPts val="3000"/>
              <a:buFont typeface="Noto Sans Symbols"/>
              <a:buChar char="−"/>
            </a:pPr>
            <a:r>
              <a:rPr lang="fr-FR" sz="2400" dirty="0" smtClean="0"/>
              <a:t>Insertion dans la base de donné pour garder une trace</a:t>
            </a:r>
            <a:endParaRPr sz="2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API keys Google</a:t>
            </a:r>
            <a:endParaRPr sz="3600" b="0" strike="noStrike">
              <a:solidFill>
                <a:srgbClr val="000000"/>
              </a:solidFill>
              <a:latin typeface="Arial"/>
              <a:ea typeface="Arial"/>
              <a:cs typeface="Arial"/>
              <a:sym typeface="Arial"/>
            </a:endParaRPr>
          </a:p>
        </p:txBody>
      </p:sp>
      <p:pic>
        <p:nvPicPr>
          <p:cNvPr id="234" name="Shape 234"/>
          <p:cNvPicPr preferRelativeResize="0"/>
          <p:nvPr/>
        </p:nvPicPr>
        <p:blipFill rotWithShape="1">
          <a:blip r:embed="rId3">
            <a:alphaModFix/>
          </a:blip>
          <a:srcRect/>
          <a:stretch/>
        </p:blipFill>
        <p:spPr>
          <a:xfrm>
            <a:off x="288000" y="2376000"/>
            <a:ext cx="9361440" cy="309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Tableau XML</a:t>
            </a:r>
            <a:endParaRPr sz="3600" b="0" strike="noStrike">
              <a:solidFill>
                <a:srgbClr val="000000"/>
              </a:solidFill>
              <a:latin typeface="Arial"/>
              <a:ea typeface="Arial"/>
              <a:cs typeface="Arial"/>
              <a:sym typeface="Arial"/>
            </a:endParaRPr>
          </a:p>
        </p:txBody>
      </p:sp>
      <p:pic>
        <p:nvPicPr>
          <p:cNvPr id="246" name="Shape 246"/>
          <p:cNvPicPr preferRelativeResize="0"/>
          <p:nvPr/>
        </p:nvPicPr>
        <p:blipFill rotWithShape="1">
          <a:blip r:embed="rId3">
            <a:alphaModFix/>
          </a:blip>
          <a:srcRect/>
          <a:stretch/>
        </p:blipFill>
        <p:spPr>
          <a:xfrm>
            <a:off x="288000" y="1656000"/>
            <a:ext cx="9599760" cy="460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endParaRPr lang="fr-FR" dirty="0"/>
          </a:p>
        </p:txBody>
      </p:sp>
      <p:pic>
        <p:nvPicPr>
          <p:cNvPr id="5122" name="Picture 2"/>
          <p:cNvPicPr>
            <a:picLocks noChangeAspect="1" noChangeArrowheads="1"/>
          </p:cNvPicPr>
          <p:nvPr/>
        </p:nvPicPr>
        <p:blipFill>
          <a:blip r:embed="rId2"/>
          <a:srcRect l="24903" t="13579" r="15880" b="57875"/>
          <a:stretch>
            <a:fillRect/>
          </a:stretch>
        </p:blipFill>
        <p:spPr bwMode="auto">
          <a:xfrm>
            <a:off x="215776" y="1907629"/>
            <a:ext cx="9564649" cy="316835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Shape 251"/>
          <p:cNvSpPr txBox="1"/>
          <p:nvPr/>
        </p:nvSpPr>
        <p:spPr>
          <a:xfrm>
            <a:off x="504000" y="424080"/>
            <a:ext cx="8712000" cy="10242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Envoyé les données au tableau LED</a:t>
            </a:r>
            <a:endParaRPr sz="3600" b="0" strike="noStrike">
              <a:solidFill>
                <a:srgbClr val="000000"/>
              </a:solidFill>
              <a:latin typeface="Arial"/>
              <a:ea typeface="Arial"/>
              <a:cs typeface="Arial"/>
              <a:sym typeface="Arial"/>
            </a:endParaRPr>
          </a:p>
        </p:txBody>
      </p:sp>
      <p:pic>
        <p:nvPicPr>
          <p:cNvPr id="6146" name="Picture 2"/>
          <p:cNvPicPr>
            <a:picLocks noChangeAspect="1" noChangeArrowheads="1"/>
          </p:cNvPicPr>
          <p:nvPr/>
        </p:nvPicPr>
        <p:blipFill>
          <a:blip r:embed="rId3"/>
          <a:srcRect l="24903" t="13579" r="10346" b="14563"/>
          <a:stretch>
            <a:fillRect/>
          </a:stretch>
        </p:blipFill>
        <p:spPr bwMode="auto">
          <a:xfrm>
            <a:off x="287784" y="1331565"/>
            <a:ext cx="9579037" cy="597666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idx="1"/>
          </p:nvPr>
        </p:nvSpPr>
        <p:spPr/>
        <p:txBody>
          <a:bodyPr/>
          <a:lstStyle/>
          <a:p>
            <a:endParaRPr lang="fr-FR"/>
          </a:p>
        </p:txBody>
      </p:sp>
      <p:pic>
        <p:nvPicPr>
          <p:cNvPr id="7170" name="Picture 2"/>
          <p:cNvPicPr>
            <a:picLocks noChangeAspect="1" noChangeArrowheads="1"/>
          </p:cNvPicPr>
          <p:nvPr/>
        </p:nvPicPr>
        <p:blipFill>
          <a:blip r:embed="rId2"/>
          <a:srcRect l="26563" t="14563" r="9792" b="20469"/>
          <a:stretch>
            <a:fillRect/>
          </a:stretch>
        </p:blipFill>
        <p:spPr bwMode="auto">
          <a:xfrm>
            <a:off x="215775" y="1331565"/>
            <a:ext cx="9661073" cy="5904656"/>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L’affichage pub et information</a:t>
            </a:r>
            <a:endParaRPr sz="3600" b="0" strike="noStrike">
              <a:solidFill>
                <a:srgbClr val="000000"/>
              </a:solidFill>
              <a:latin typeface="Arial"/>
              <a:ea typeface="Arial"/>
              <a:cs typeface="Arial"/>
              <a:sym typeface="Arial"/>
            </a:endParaRPr>
          </a:p>
        </p:txBody>
      </p:sp>
      <p:pic>
        <p:nvPicPr>
          <p:cNvPr id="291" name="Shape 291"/>
          <p:cNvPicPr preferRelativeResize="0"/>
          <p:nvPr/>
        </p:nvPicPr>
        <p:blipFill rotWithShape="1">
          <a:blip r:embed="rId3">
            <a:alphaModFix/>
          </a:blip>
          <a:srcRect/>
          <a:stretch/>
        </p:blipFill>
        <p:spPr>
          <a:xfrm>
            <a:off x="2116800" y="1799640"/>
            <a:ext cx="5846040" cy="43844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p:nvPr/>
        </p:nvSpPr>
        <p:spPr>
          <a:xfrm>
            <a:off x="3384000" y="1440000"/>
            <a:ext cx="2592000" cy="1224000"/>
          </a:xfrm>
          <a:prstGeom prst="ellipse">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Début</a:t>
            </a:r>
            <a:endParaRPr sz="1800" b="0" strike="noStrike">
              <a:solidFill>
                <a:srgbClr val="000000"/>
              </a:solidFill>
              <a:latin typeface="Arial"/>
              <a:ea typeface="Arial"/>
              <a:cs typeface="Arial"/>
              <a:sym typeface="Arial"/>
            </a:endParaRPr>
          </a:p>
        </p:txBody>
      </p:sp>
      <p:sp>
        <p:nvSpPr>
          <p:cNvPr id="260" name="Shape 260"/>
          <p:cNvSpPr/>
          <p:nvPr/>
        </p:nvSpPr>
        <p:spPr>
          <a:xfrm>
            <a:off x="3960000" y="3024000"/>
            <a:ext cx="1584000" cy="1224000"/>
          </a:xfrm>
          <a:custGeom>
            <a:avLst/>
            <a:gdLst/>
            <a:ahLst/>
            <a:cxnLst/>
            <a:rect l="0" t="0" r="0" b="0"/>
            <a:pathLst>
              <a:path w="21600" h="21600" extrusionOk="0">
                <a:moveTo>
                  <a:pt x="10800" y="0"/>
                </a:moveTo>
                <a:lnTo>
                  <a:pt x="21600" y="10800"/>
                </a:lnTo>
                <a:lnTo>
                  <a:pt x="10800" y="21600"/>
                </a:lnTo>
                <a:lnTo>
                  <a:pt x="0" y="10800"/>
                </a:lnTo>
                <a:lnTo>
                  <a:pt x="10800" y="0"/>
                </a:lnTo>
                <a:close/>
              </a:path>
            </a:pathLst>
          </a:cu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fr-FR" sz="1800" b="0" strike="noStrike" dirty="0" smtClean="0">
                <a:solidFill>
                  <a:srgbClr val="000000"/>
                </a:solidFill>
                <a:latin typeface="Arial"/>
                <a:ea typeface="Arial"/>
                <a:cs typeface="Arial"/>
                <a:sym typeface="Arial"/>
              </a:rPr>
              <a:t>     </a:t>
            </a:r>
          </a:p>
          <a:p>
            <a:pPr marL="0" marR="0" lvl="0" indent="0" algn="ctr" rtl="0">
              <a:spcBef>
                <a:spcPts val="0"/>
              </a:spcBef>
              <a:spcAft>
                <a:spcPts val="0"/>
              </a:spcAft>
              <a:buNone/>
            </a:pPr>
            <a:endParaRPr lang="fr-FR" sz="1800" dirty="0" smtClean="0"/>
          </a:p>
          <a:p>
            <a:pPr marL="0" marR="0" lvl="0" indent="0" algn="ctr" rtl="0">
              <a:spcBef>
                <a:spcPts val="0"/>
              </a:spcBef>
              <a:spcAft>
                <a:spcPts val="0"/>
              </a:spcAft>
              <a:buNone/>
            </a:pPr>
            <a:r>
              <a:rPr lang="fr-FR" sz="1800" dirty="0" smtClean="0"/>
              <a:t>	</a:t>
            </a:r>
            <a:r>
              <a:rPr lang="fr-FR" sz="1800" dirty="0" smtClean="0"/>
              <a:t>	</a:t>
            </a:r>
          </a:p>
          <a:p>
            <a:pPr marL="0" marR="0" lvl="0" indent="0" algn="ctr" rtl="0">
              <a:spcBef>
                <a:spcPts val="0"/>
              </a:spcBef>
              <a:spcAft>
                <a:spcPts val="0"/>
              </a:spcAft>
              <a:buNone/>
            </a:pPr>
            <a:r>
              <a:rPr lang="fr-FR" sz="1800" b="0" strike="noStrike" dirty="0" smtClean="0">
                <a:solidFill>
                  <a:srgbClr val="000000"/>
                </a:solidFill>
                <a:latin typeface="Arial"/>
                <a:ea typeface="Arial"/>
                <a:cs typeface="Arial"/>
                <a:sym typeface="Arial"/>
              </a:rPr>
              <a:t>	</a:t>
            </a:r>
            <a:r>
              <a:rPr lang="fr-FR" sz="1800" b="0" strike="noStrike" dirty="0" smtClean="0">
                <a:solidFill>
                  <a:srgbClr val="000000"/>
                </a:solidFill>
                <a:latin typeface="Arial"/>
                <a:ea typeface="Arial"/>
                <a:cs typeface="Arial"/>
                <a:sym typeface="Arial"/>
              </a:rPr>
              <a:t>		</a:t>
            </a:r>
          </a:p>
          <a:p>
            <a:pPr marL="0" marR="0" lvl="0" indent="0" algn="ctr" rtl="0">
              <a:spcBef>
                <a:spcPts val="0"/>
              </a:spcBef>
              <a:spcAft>
                <a:spcPts val="0"/>
              </a:spcAft>
              <a:buNone/>
            </a:pPr>
            <a:r>
              <a:rPr lang="fr-FR" sz="1800" dirty="0" smtClean="0"/>
              <a:t>	</a:t>
            </a:r>
            <a:r>
              <a:rPr lang="fr-FR" sz="1800" dirty="0" smtClean="0"/>
              <a:t>		</a:t>
            </a:r>
            <a:r>
              <a:rPr lang="fr-FR" sz="1800" b="0" strike="noStrike" dirty="0" err="1" smtClean="0">
                <a:solidFill>
                  <a:srgbClr val="000000"/>
                </a:solidFill>
                <a:latin typeface="Arial"/>
                <a:ea typeface="Arial"/>
                <a:cs typeface="Arial"/>
                <a:sym typeface="Arial"/>
              </a:rPr>
              <a:t>True</a:t>
            </a:r>
            <a:endParaRPr sz="1800" b="0" strike="noStrike" dirty="0">
              <a:solidFill>
                <a:srgbClr val="000000"/>
              </a:solidFill>
              <a:latin typeface="Arial"/>
              <a:ea typeface="Arial"/>
              <a:cs typeface="Arial"/>
              <a:sym typeface="Arial"/>
            </a:endParaRPr>
          </a:p>
        </p:txBody>
      </p:sp>
      <p:sp>
        <p:nvSpPr>
          <p:cNvPr id="261" name="Shape 261"/>
          <p:cNvSpPr/>
          <p:nvPr/>
        </p:nvSpPr>
        <p:spPr>
          <a:xfrm>
            <a:off x="3312000" y="4536000"/>
            <a:ext cx="2880000" cy="1008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fr-FR" b="0" strike="noStrike" dirty="0">
                <a:solidFill>
                  <a:srgbClr val="000000"/>
                </a:solidFill>
                <a:latin typeface="Arial"/>
                <a:ea typeface="Arial"/>
                <a:cs typeface="Arial"/>
                <a:sym typeface="Arial"/>
              </a:rPr>
              <a:t>Récupères les données de</a:t>
            </a:r>
            <a:endParaRPr b="0" strike="noStrike" dirty="0">
              <a:solidFill>
                <a:srgbClr val="000000"/>
              </a:solidFill>
              <a:latin typeface="Arial"/>
              <a:ea typeface="Arial"/>
              <a:cs typeface="Arial"/>
              <a:sym typeface="Arial"/>
            </a:endParaRPr>
          </a:p>
          <a:p>
            <a:pPr marL="0" marR="0" lvl="0" indent="0" algn="ctr" rtl="0">
              <a:spcBef>
                <a:spcPts val="0"/>
              </a:spcBef>
              <a:spcAft>
                <a:spcPts val="0"/>
              </a:spcAft>
              <a:buNone/>
            </a:pPr>
            <a:r>
              <a:rPr lang="fr-FR" b="0" strike="noStrike" dirty="0">
                <a:solidFill>
                  <a:srgbClr val="000000"/>
                </a:solidFill>
                <a:latin typeface="Arial"/>
                <a:ea typeface="Arial"/>
                <a:cs typeface="Arial"/>
                <a:sym typeface="Arial"/>
              </a:rPr>
              <a:t>La Base MYSQL</a:t>
            </a:r>
            <a:endParaRPr b="0" strike="noStrike" dirty="0">
              <a:solidFill>
                <a:srgbClr val="000000"/>
              </a:solidFill>
              <a:latin typeface="Arial"/>
              <a:ea typeface="Arial"/>
              <a:cs typeface="Arial"/>
              <a:sym typeface="Arial"/>
            </a:endParaRPr>
          </a:p>
          <a:p>
            <a:pPr marL="0" marR="0" lvl="0" indent="0" algn="ctr" rtl="0">
              <a:spcBef>
                <a:spcPts val="0"/>
              </a:spcBef>
              <a:spcAft>
                <a:spcPts val="0"/>
              </a:spcAft>
              <a:buNone/>
            </a:pPr>
            <a:r>
              <a:rPr lang="fr-FR" b="0" strike="noStrike" dirty="0">
                <a:solidFill>
                  <a:srgbClr val="000000"/>
                </a:solidFill>
                <a:latin typeface="Arial"/>
                <a:ea typeface="Arial"/>
                <a:cs typeface="Arial"/>
                <a:sym typeface="Arial"/>
              </a:rPr>
              <a:t>(nom longitude latitude</a:t>
            </a:r>
            <a:endParaRPr b="0" strike="noStrike" dirty="0">
              <a:solidFill>
                <a:srgbClr val="000000"/>
              </a:solidFill>
              <a:latin typeface="Arial"/>
              <a:ea typeface="Arial"/>
              <a:cs typeface="Arial"/>
              <a:sym typeface="Arial"/>
            </a:endParaRPr>
          </a:p>
          <a:p>
            <a:pPr marL="0" marR="0" lvl="0" indent="0" algn="ctr" rtl="0">
              <a:spcBef>
                <a:spcPts val="0"/>
              </a:spcBef>
              <a:spcAft>
                <a:spcPts val="0"/>
              </a:spcAft>
              <a:buNone/>
            </a:pPr>
            <a:r>
              <a:rPr lang="fr-FR" b="0" strike="noStrike" dirty="0">
                <a:solidFill>
                  <a:srgbClr val="000000"/>
                </a:solidFill>
                <a:latin typeface="Arial"/>
                <a:ea typeface="Arial"/>
                <a:cs typeface="Arial"/>
                <a:sym typeface="Arial"/>
              </a:rPr>
              <a:t>Moyen de transport)</a:t>
            </a:r>
            <a:endParaRPr b="0" strike="noStrike" dirty="0">
              <a:solidFill>
                <a:srgbClr val="000000"/>
              </a:solidFill>
              <a:latin typeface="Arial"/>
              <a:ea typeface="Arial"/>
              <a:cs typeface="Arial"/>
              <a:sym typeface="Arial"/>
            </a:endParaRPr>
          </a:p>
        </p:txBody>
      </p:sp>
      <p:sp>
        <p:nvSpPr>
          <p:cNvPr id="262" name="Shape 262"/>
          <p:cNvSpPr/>
          <p:nvPr/>
        </p:nvSpPr>
        <p:spPr>
          <a:xfrm>
            <a:off x="3240000" y="5904000"/>
            <a:ext cx="3096000" cy="1080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Calcule les distances entre </a:t>
            </a:r>
            <a:endParaRPr sz="1800" b="0" strike="noStrike">
              <a:solidFill>
                <a:srgbClr val="000000"/>
              </a:solidFill>
              <a:latin typeface="Arial"/>
              <a:ea typeface="Arial"/>
              <a:cs typeface="Arial"/>
              <a:sym typeface="Arial"/>
            </a:endParaRPr>
          </a:p>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Chaque point </a:t>
            </a:r>
            <a:endParaRPr sz="1800" b="0" strike="noStrike">
              <a:solidFill>
                <a:srgbClr val="000000"/>
              </a:solidFill>
              <a:latin typeface="Arial"/>
              <a:ea typeface="Arial"/>
              <a:cs typeface="Arial"/>
              <a:sym typeface="Arial"/>
            </a:endParaRPr>
          </a:p>
        </p:txBody>
      </p:sp>
      <p:cxnSp>
        <p:nvCxnSpPr>
          <p:cNvPr id="263" name="Shape 263"/>
          <p:cNvCxnSpPr/>
          <p:nvPr/>
        </p:nvCxnSpPr>
        <p:spPr>
          <a:xfrm>
            <a:off x="4752000" y="2664000"/>
            <a:ext cx="0" cy="360000"/>
          </a:xfrm>
          <a:prstGeom prst="straightConnector1">
            <a:avLst/>
          </a:prstGeom>
          <a:noFill/>
          <a:ln w="9525" cap="flat" cmpd="sng">
            <a:solidFill>
              <a:srgbClr val="000000"/>
            </a:solidFill>
            <a:prstDash val="solid"/>
            <a:round/>
            <a:headEnd type="none" w="sm" len="sm"/>
            <a:tailEnd type="triangle" w="med" len="med"/>
          </a:ln>
        </p:spPr>
      </p:cxnSp>
      <p:cxnSp>
        <p:nvCxnSpPr>
          <p:cNvPr id="264" name="Shape 264"/>
          <p:cNvCxnSpPr/>
          <p:nvPr/>
        </p:nvCxnSpPr>
        <p:spPr>
          <a:xfrm>
            <a:off x="4752000" y="4248000"/>
            <a:ext cx="0" cy="288000"/>
          </a:xfrm>
          <a:prstGeom prst="straightConnector1">
            <a:avLst/>
          </a:prstGeom>
          <a:noFill/>
          <a:ln w="9525" cap="flat" cmpd="sng">
            <a:solidFill>
              <a:srgbClr val="000000"/>
            </a:solidFill>
            <a:prstDash val="solid"/>
            <a:round/>
            <a:headEnd type="none" w="sm" len="sm"/>
            <a:tailEnd type="triangle" w="med" len="med"/>
          </a:ln>
        </p:spPr>
      </p:cxnSp>
      <p:cxnSp>
        <p:nvCxnSpPr>
          <p:cNvPr id="265" name="Shape 265"/>
          <p:cNvCxnSpPr/>
          <p:nvPr/>
        </p:nvCxnSpPr>
        <p:spPr>
          <a:xfrm>
            <a:off x="4752000" y="5544000"/>
            <a:ext cx="0" cy="360000"/>
          </a:xfrm>
          <a:prstGeom prst="straightConnector1">
            <a:avLst/>
          </a:prstGeom>
          <a:noFill/>
          <a:ln w="9525" cap="flat" cmpd="sng">
            <a:solidFill>
              <a:srgbClr val="000000"/>
            </a:solidFill>
            <a:prstDash val="solid"/>
            <a:round/>
            <a:headEnd type="none" w="sm" len="sm"/>
            <a:tailEnd type="triangle" w="med" len="med"/>
          </a:ln>
        </p:spPr>
      </p:cxnSp>
      <p:cxnSp>
        <p:nvCxnSpPr>
          <p:cNvPr id="266" name="Shape 266"/>
          <p:cNvCxnSpPr/>
          <p:nvPr/>
        </p:nvCxnSpPr>
        <p:spPr>
          <a:xfrm>
            <a:off x="4752000" y="6984000"/>
            <a:ext cx="0" cy="576000"/>
          </a:xfrm>
          <a:prstGeom prst="straightConnector1">
            <a:avLst/>
          </a:prstGeom>
          <a:noFill/>
          <a:ln w="9525" cap="flat" cmpd="sng">
            <a:solidFill>
              <a:srgbClr val="000000"/>
            </a:solidFill>
            <a:prstDash val="solid"/>
            <a:round/>
            <a:headEnd type="none" w="sm" len="sm"/>
            <a:tailEnd type="none" w="sm" len="sm"/>
          </a:ln>
        </p:spPr>
      </p:cxnSp>
      <p:cxnSp>
        <p:nvCxnSpPr>
          <p:cNvPr id="267" name="Shape 267"/>
          <p:cNvCxnSpPr>
            <a:stCxn id="259" idx="2"/>
            <a:endCxn id="259" idx="2"/>
          </p:cNvCxnSpPr>
          <p:nvPr/>
        </p:nvCxnSpPr>
        <p:spPr>
          <a:xfrm>
            <a:off x="3384000" y="2052000"/>
            <a:ext cx="600" cy="600"/>
          </a:xfrm>
          <a:prstGeom prst="bentConnector3">
            <a:avLst>
              <a:gd name="adj1" fmla="val 50000"/>
            </a:avLst>
          </a:prstGeom>
          <a:noFill/>
          <a:ln w="9525" cap="flat" cmpd="sng">
            <a:solidFill>
              <a:srgbClr val="000000"/>
            </a:solidFill>
            <a:prstDash val="solid"/>
            <a:round/>
            <a:headEnd type="none" w="sm" len="sm"/>
            <a:tailEnd type="triangle" w="med" len="med"/>
          </a:ln>
        </p:spPr>
      </p:cxnSp>
      <p:cxnSp>
        <p:nvCxnSpPr>
          <p:cNvPr id="268" name="Shape 268"/>
          <p:cNvCxnSpPr>
            <a:endCxn id="260" idx="1"/>
          </p:cNvCxnSpPr>
          <p:nvPr/>
        </p:nvCxnSpPr>
        <p:spPr>
          <a:xfrm rot="-5400000">
            <a:off x="1211580" y="4756380"/>
            <a:ext cx="3869400" cy="1628400"/>
          </a:xfrm>
          <a:prstGeom prst="bentConnector3">
            <a:avLst>
              <a:gd name="adj1" fmla="val 50000"/>
            </a:avLst>
          </a:prstGeom>
          <a:noFill/>
          <a:ln w="9525" cap="flat" cmpd="sng">
            <a:solidFill>
              <a:srgbClr val="000000"/>
            </a:solidFill>
            <a:prstDash val="solid"/>
            <a:round/>
            <a:headEnd type="none" w="sm" len="sm"/>
            <a:tailEnd type="triangle" w="med" len="med"/>
          </a:ln>
        </p:spPr>
      </p:cxnSp>
      <p:sp>
        <p:nvSpPr>
          <p:cNvPr id="269" name="Shape 269"/>
          <p:cNvSpPr txBox="1"/>
          <p:nvPr/>
        </p:nvSpPr>
        <p:spPr>
          <a:xfrm>
            <a:off x="288000" y="720000"/>
            <a:ext cx="8712000" cy="576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fr-FR" sz="2800" b="0" u="sng" strike="noStrike">
                <a:solidFill>
                  <a:srgbClr val="000000"/>
                </a:solidFill>
                <a:latin typeface="Arial"/>
                <a:ea typeface="Arial"/>
                <a:cs typeface="Arial"/>
                <a:sym typeface="Arial"/>
              </a:rPr>
              <a:t>Schéma algorithmique</a:t>
            </a:r>
            <a:r>
              <a:rPr lang="fr-FR" sz="1800" b="0" strike="noStrike">
                <a:solidFill>
                  <a:srgbClr val="000000"/>
                </a:solidFill>
                <a:latin typeface="Arial"/>
                <a:ea typeface="Arial"/>
                <a:cs typeface="Arial"/>
                <a:sym typeface="Arial"/>
              </a:rPr>
              <a:t> </a:t>
            </a:r>
            <a:endParaRPr sz="1800" b="0"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p:nvPr/>
        </p:nvSpPr>
        <p:spPr>
          <a:xfrm>
            <a:off x="3600000" y="6192000"/>
            <a:ext cx="2160000" cy="1080000"/>
          </a:xfrm>
          <a:prstGeom prst="ellipse">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Fin </a:t>
            </a:r>
            <a:endParaRPr sz="1800" b="0" strike="noStrike">
              <a:solidFill>
                <a:srgbClr val="000000"/>
              </a:solidFill>
              <a:latin typeface="Arial"/>
              <a:ea typeface="Arial"/>
              <a:cs typeface="Arial"/>
              <a:sym typeface="Arial"/>
            </a:endParaRPr>
          </a:p>
        </p:txBody>
      </p:sp>
      <p:sp>
        <p:nvSpPr>
          <p:cNvPr id="275" name="Shape 275"/>
          <p:cNvSpPr/>
          <p:nvPr/>
        </p:nvSpPr>
        <p:spPr>
          <a:xfrm>
            <a:off x="504000" y="2736000"/>
            <a:ext cx="3024000" cy="1296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Envoie le la commande </a:t>
            </a:r>
            <a:endParaRPr sz="1800" b="0" strike="noStrike">
              <a:solidFill>
                <a:srgbClr val="000000"/>
              </a:solidFill>
              <a:latin typeface="Arial"/>
              <a:ea typeface="Arial"/>
              <a:cs typeface="Arial"/>
              <a:sym typeface="Arial"/>
            </a:endParaRPr>
          </a:p>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Pour envoyer la pub</a:t>
            </a:r>
            <a:endParaRPr sz="1800" b="0" strike="noStrike">
              <a:solidFill>
                <a:srgbClr val="000000"/>
              </a:solidFill>
              <a:latin typeface="Arial"/>
              <a:ea typeface="Arial"/>
              <a:cs typeface="Arial"/>
              <a:sym typeface="Arial"/>
            </a:endParaRPr>
          </a:p>
        </p:txBody>
      </p:sp>
      <p:sp>
        <p:nvSpPr>
          <p:cNvPr id="276" name="Shape 276"/>
          <p:cNvSpPr/>
          <p:nvPr/>
        </p:nvSpPr>
        <p:spPr>
          <a:xfrm>
            <a:off x="6120000" y="1944000"/>
            <a:ext cx="2592000" cy="1152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Envoie de données </a:t>
            </a:r>
            <a:endParaRPr sz="1800" b="0" strike="noStrike">
              <a:solidFill>
                <a:srgbClr val="000000"/>
              </a:solidFill>
              <a:latin typeface="Arial"/>
              <a:ea typeface="Arial"/>
              <a:cs typeface="Arial"/>
              <a:sym typeface="Arial"/>
            </a:endParaRPr>
          </a:p>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Temps distance et nom</a:t>
            </a:r>
            <a:endParaRPr sz="1800" b="0" strike="noStrike">
              <a:solidFill>
                <a:srgbClr val="000000"/>
              </a:solidFill>
              <a:latin typeface="Arial"/>
              <a:ea typeface="Arial"/>
              <a:cs typeface="Arial"/>
              <a:sym typeface="Arial"/>
            </a:endParaRPr>
          </a:p>
        </p:txBody>
      </p:sp>
      <p:sp>
        <p:nvSpPr>
          <p:cNvPr id="277" name="Shape 277"/>
          <p:cNvSpPr/>
          <p:nvPr/>
        </p:nvSpPr>
        <p:spPr>
          <a:xfrm>
            <a:off x="2448000" y="504000"/>
            <a:ext cx="4176000" cy="1584000"/>
          </a:xfrm>
          <a:custGeom>
            <a:avLst/>
            <a:gdLst/>
            <a:ahLst/>
            <a:cxnLst/>
            <a:rect l="0" t="0" r="0" b="0"/>
            <a:pathLst>
              <a:path w="21600" h="21600" extrusionOk="0">
                <a:moveTo>
                  <a:pt x="10800" y="0"/>
                </a:moveTo>
                <a:lnTo>
                  <a:pt x="21600" y="10800"/>
                </a:lnTo>
                <a:lnTo>
                  <a:pt x="10800" y="21600"/>
                </a:lnTo>
                <a:lnTo>
                  <a:pt x="0" y="10800"/>
                </a:lnTo>
                <a:lnTo>
                  <a:pt x="10800" y="0"/>
                </a:lnTo>
                <a:close/>
              </a:path>
            </a:pathLst>
          </a:cu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endParaRPr lang="fr-FR" sz="1800" b="0" strike="noStrike" dirty="0" smtClean="0">
              <a:solidFill>
                <a:srgbClr val="000000"/>
              </a:solidFill>
              <a:latin typeface="Arial"/>
              <a:ea typeface="Arial"/>
              <a:cs typeface="Arial"/>
              <a:sym typeface="Arial"/>
            </a:endParaRPr>
          </a:p>
          <a:p>
            <a:pPr marL="0" marR="0" lvl="0" indent="0" algn="ctr" rtl="0">
              <a:spcBef>
                <a:spcPts val="0"/>
              </a:spcBef>
              <a:spcAft>
                <a:spcPts val="0"/>
              </a:spcAft>
              <a:buNone/>
            </a:pPr>
            <a:endParaRPr lang="fr-FR" sz="1800" dirty="0" smtClean="0"/>
          </a:p>
          <a:p>
            <a:pPr marL="0" marR="0" lvl="0" indent="0" algn="ctr" rtl="0">
              <a:spcBef>
                <a:spcPts val="0"/>
              </a:spcBef>
              <a:spcAft>
                <a:spcPts val="0"/>
              </a:spcAft>
              <a:buNone/>
            </a:pPr>
            <a:endParaRPr lang="fr-FR" sz="1800" b="0" strike="noStrike" dirty="0" smtClean="0">
              <a:solidFill>
                <a:srgbClr val="000000"/>
              </a:solidFill>
              <a:latin typeface="Arial"/>
              <a:ea typeface="Arial"/>
              <a:cs typeface="Arial"/>
              <a:sym typeface="Arial"/>
            </a:endParaRPr>
          </a:p>
          <a:p>
            <a:pPr marL="0" marR="0" lvl="0" indent="0" algn="ctr" rtl="0">
              <a:spcBef>
                <a:spcPts val="0"/>
              </a:spcBef>
              <a:spcAft>
                <a:spcPts val="0"/>
              </a:spcAft>
              <a:buNone/>
            </a:pPr>
            <a:endParaRPr lang="fr-FR" sz="1800" dirty="0" smtClean="0"/>
          </a:p>
          <a:p>
            <a:pPr marL="0" marR="0" lvl="0" indent="0" algn="ctr" rtl="0">
              <a:spcBef>
                <a:spcPts val="0"/>
              </a:spcBef>
              <a:spcAft>
                <a:spcPts val="0"/>
              </a:spcAft>
              <a:buNone/>
            </a:pPr>
            <a:r>
              <a:rPr lang="fr-FR" sz="1800" b="0" strike="noStrike" dirty="0" smtClean="0">
                <a:solidFill>
                  <a:srgbClr val="000000"/>
                </a:solidFill>
                <a:latin typeface="Arial"/>
                <a:ea typeface="Arial"/>
                <a:cs typeface="Arial"/>
                <a:sym typeface="Arial"/>
              </a:rPr>
              <a:t>					</a:t>
            </a:r>
          </a:p>
          <a:p>
            <a:pPr marL="0" marR="0" lvl="0" indent="0" algn="ctr" rtl="0">
              <a:spcBef>
                <a:spcPts val="0"/>
              </a:spcBef>
              <a:spcAft>
                <a:spcPts val="0"/>
              </a:spcAft>
              <a:buNone/>
            </a:pPr>
            <a:r>
              <a:rPr lang="fr-FR" sz="1800" dirty="0" smtClean="0"/>
              <a:t>	</a:t>
            </a:r>
            <a:r>
              <a:rPr lang="fr-FR" sz="1800" dirty="0" smtClean="0"/>
              <a:t>				</a:t>
            </a:r>
          </a:p>
          <a:p>
            <a:pPr marL="0" marR="0" lvl="0" indent="0" algn="ctr" rtl="0">
              <a:spcBef>
                <a:spcPts val="0"/>
              </a:spcBef>
              <a:spcAft>
                <a:spcPts val="0"/>
              </a:spcAft>
              <a:buNone/>
            </a:pPr>
            <a:r>
              <a:rPr lang="fr-FR" sz="1800" b="0" strike="noStrike" dirty="0" smtClean="0">
                <a:solidFill>
                  <a:srgbClr val="000000"/>
                </a:solidFill>
                <a:latin typeface="Arial"/>
                <a:ea typeface="Arial"/>
                <a:cs typeface="Arial"/>
                <a:sym typeface="Arial"/>
              </a:rPr>
              <a:t>	</a:t>
            </a:r>
            <a:r>
              <a:rPr lang="fr-FR" sz="1800" b="0" strike="noStrike" dirty="0" smtClean="0">
                <a:solidFill>
                  <a:srgbClr val="000000"/>
                </a:solidFill>
                <a:latin typeface="Arial"/>
                <a:ea typeface="Arial"/>
                <a:cs typeface="Arial"/>
                <a:sym typeface="Arial"/>
              </a:rPr>
              <a:t>				       l’un </a:t>
            </a:r>
            <a:r>
              <a:rPr lang="fr-FR" sz="1800" b="0" strike="noStrike" dirty="0">
                <a:solidFill>
                  <a:srgbClr val="000000"/>
                </a:solidFill>
                <a:latin typeface="Arial"/>
                <a:ea typeface="Arial"/>
                <a:cs typeface="Arial"/>
                <a:sym typeface="Arial"/>
              </a:rPr>
              <a:t>des passager est a moins</a:t>
            </a:r>
            <a:endParaRPr sz="1800" b="0" strike="noStrike" dirty="0">
              <a:solidFill>
                <a:srgbClr val="000000"/>
              </a:solidFill>
              <a:latin typeface="Arial"/>
              <a:ea typeface="Arial"/>
              <a:cs typeface="Arial"/>
              <a:sym typeface="Arial"/>
            </a:endParaRPr>
          </a:p>
          <a:p>
            <a:pPr marL="0" marR="0" lvl="0" indent="0" algn="ctr" rtl="0">
              <a:spcBef>
                <a:spcPts val="0"/>
              </a:spcBef>
              <a:spcAft>
                <a:spcPts val="0"/>
              </a:spcAft>
              <a:buNone/>
            </a:pPr>
            <a:r>
              <a:rPr lang="fr-FR" sz="1800" b="0" strike="noStrike" dirty="0" smtClean="0">
                <a:solidFill>
                  <a:srgbClr val="000000"/>
                </a:solidFill>
                <a:latin typeface="Arial"/>
                <a:ea typeface="Arial"/>
                <a:cs typeface="Arial"/>
                <a:sym typeface="Arial"/>
              </a:rPr>
              <a:t>						100 </a:t>
            </a:r>
            <a:r>
              <a:rPr lang="fr-FR" sz="1800" b="0" strike="noStrike" dirty="0">
                <a:solidFill>
                  <a:srgbClr val="000000"/>
                </a:solidFill>
                <a:latin typeface="Arial"/>
                <a:ea typeface="Arial"/>
                <a:cs typeface="Arial"/>
                <a:sym typeface="Arial"/>
              </a:rPr>
              <a:t>m</a:t>
            </a:r>
            <a:endParaRPr sz="1800" b="0" strike="noStrike" dirty="0">
              <a:solidFill>
                <a:srgbClr val="000000"/>
              </a:solidFill>
              <a:latin typeface="Arial"/>
              <a:ea typeface="Arial"/>
              <a:cs typeface="Arial"/>
              <a:sym typeface="Arial"/>
            </a:endParaRPr>
          </a:p>
        </p:txBody>
      </p:sp>
      <p:cxnSp>
        <p:nvCxnSpPr>
          <p:cNvPr id="278" name="Shape 278"/>
          <p:cNvCxnSpPr>
            <a:stCxn id="277" idx="1"/>
            <a:endCxn id="275" idx="0"/>
          </p:cNvCxnSpPr>
          <p:nvPr/>
        </p:nvCxnSpPr>
        <p:spPr>
          <a:xfrm rot="5400000">
            <a:off x="1512000" y="1799700"/>
            <a:ext cx="1440300" cy="432300"/>
          </a:xfrm>
          <a:prstGeom prst="bentConnector3">
            <a:avLst>
              <a:gd name="adj1" fmla="val 50000"/>
            </a:avLst>
          </a:prstGeom>
          <a:noFill/>
          <a:ln w="9525" cap="flat" cmpd="sng">
            <a:solidFill>
              <a:srgbClr val="000000"/>
            </a:solidFill>
            <a:prstDash val="solid"/>
            <a:round/>
            <a:headEnd type="none" w="sm" len="sm"/>
            <a:tailEnd type="triangle" w="med" len="med"/>
          </a:ln>
        </p:spPr>
      </p:cxnSp>
      <p:sp>
        <p:nvSpPr>
          <p:cNvPr id="279" name="Shape 279"/>
          <p:cNvSpPr/>
          <p:nvPr/>
        </p:nvSpPr>
        <p:spPr>
          <a:xfrm>
            <a:off x="5832000" y="3888000"/>
            <a:ext cx="3024000" cy="1296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Envoie le la commande </a:t>
            </a:r>
            <a:endParaRPr sz="1800" b="0" strike="noStrike">
              <a:solidFill>
                <a:srgbClr val="000000"/>
              </a:solidFill>
              <a:latin typeface="Arial"/>
              <a:ea typeface="Arial"/>
              <a:cs typeface="Arial"/>
              <a:sym typeface="Arial"/>
            </a:endParaRPr>
          </a:p>
          <a:p>
            <a:pPr marL="0" marR="0" lvl="0" indent="0" algn="ctr" rtl="0">
              <a:spcBef>
                <a:spcPts val="0"/>
              </a:spcBef>
              <a:spcAft>
                <a:spcPts val="0"/>
              </a:spcAft>
              <a:buNone/>
            </a:pPr>
            <a:r>
              <a:rPr lang="fr-FR" sz="1800" b="0" strike="noStrike">
                <a:solidFill>
                  <a:srgbClr val="000000"/>
                </a:solidFill>
                <a:latin typeface="Arial"/>
                <a:ea typeface="Arial"/>
                <a:cs typeface="Arial"/>
                <a:sym typeface="Arial"/>
              </a:rPr>
              <a:t>Pour envoyer la pub</a:t>
            </a:r>
            <a:endParaRPr sz="1800" b="0" strike="noStrike">
              <a:solidFill>
                <a:srgbClr val="000000"/>
              </a:solidFill>
              <a:latin typeface="Arial"/>
              <a:ea typeface="Arial"/>
              <a:cs typeface="Arial"/>
              <a:sym typeface="Arial"/>
            </a:endParaRPr>
          </a:p>
        </p:txBody>
      </p:sp>
      <p:cxnSp>
        <p:nvCxnSpPr>
          <p:cNvPr id="280" name="Shape 280"/>
          <p:cNvCxnSpPr>
            <a:stCxn id="277" idx="3"/>
            <a:endCxn id="276" idx="0"/>
          </p:cNvCxnSpPr>
          <p:nvPr/>
        </p:nvCxnSpPr>
        <p:spPr>
          <a:xfrm>
            <a:off x="6623700" y="1295700"/>
            <a:ext cx="792300" cy="648300"/>
          </a:xfrm>
          <a:prstGeom prst="bentConnector3">
            <a:avLst>
              <a:gd name="adj1" fmla="val 99462"/>
            </a:avLst>
          </a:prstGeom>
          <a:noFill/>
          <a:ln w="9525" cap="flat" cmpd="sng">
            <a:solidFill>
              <a:srgbClr val="000000"/>
            </a:solidFill>
            <a:prstDash val="solid"/>
            <a:round/>
            <a:headEnd type="none" w="sm" len="sm"/>
            <a:tailEnd type="triangle" w="med" len="med"/>
          </a:ln>
        </p:spPr>
      </p:cxnSp>
      <p:cxnSp>
        <p:nvCxnSpPr>
          <p:cNvPr id="281" name="Shape 281"/>
          <p:cNvCxnSpPr/>
          <p:nvPr/>
        </p:nvCxnSpPr>
        <p:spPr>
          <a:xfrm>
            <a:off x="7344000" y="3096000"/>
            <a:ext cx="0" cy="792000"/>
          </a:xfrm>
          <a:prstGeom prst="straightConnector1">
            <a:avLst/>
          </a:prstGeom>
          <a:noFill/>
          <a:ln w="9525" cap="flat" cmpd="sng">
            <a:solidFill>
              <a:srgbClr val="000000"/>
            </a:solidFill>
            <a:prstDash val="solid"/>
            <a:round/>
            <a:headEnd type="none" w="sm" len="sm"/>
            <a:tailEnd type="triangle" w="med" len="med"/>
          </a:ln>
        </p:spPr>
      </p:cxnSp>
      <p:cxnSp>
        <p:nvCxnSpPr>
          <p:cNvPr id="282" name="Shape 282"/>
          <p:cNvCxnSpPr>
            <a:stCxn id="279" idx="2"/>
            <a:endCxn id="274" idx="0"/>
          </p:cNvCxnSpPr>
          <p:nvPr/>
        </p:nvCxnSpPr>
        <p:spPr>
          <a:xfrm rot="5400000">
            <a:off x="5508000" y="4356000"/>
            <a:ext cx="1008000" cy="2664000"/>
          </a:xfrm>
          <a:prstGeom prst="bentConnector3">
            <a:avLst>
              <a:gd name="adj1" fmla="val 50000"/>
            </a:avLst>
          </a:prstGeom>
          <a:noFill/>
          <a:ln w="9525" cap="flat" cmpd="sng">
            <a:solidFill>
              <a:srgbClr val="000000"/>
            </a:solidFill>
            <a:prstDash val="solid"/>
            <a:round/>
            <a:headEnd type="none" w="sm" len="sm"/>
            <a:tailEnd type="triangle" w="med" len="med"/>
          </a:ln>
        </p:spPr>
      </p:cxnSp>
      <p:cxnSp>
        <p:nvCxnSpPr>
          <p:cNvPr id="283" name="Shape 283"/>
          <p:cNvCxnSpPr>
            <a:stCxn id="275" idx="2"/>
            <a:endCxn id="274" idx="0"/>
          </p:cNvCxnSpPr>
          <p:nvPr/>
        </p:nvCxnSpPr>
        <p:spPr>
          <a:xfrm rot="-5400000" flipH="1">
            <a:off x="2268000" y="3780000"/>
            <a:ext cx="2160000" cy="2664000"/>
          </a:xfrm>
          <a:prstGeom prst="bentConnector3">
            <a:avLst>
              <a:gd name="adj1" fmla="val 50000"/>
            </a:avLst>
          </a:prstGeom>
          <a:noFill/>
          <a:ln w="9525" cap="flat" cmpd="sng">
            <a:solidFill>
              <a:srgbClr val="000000"/>
            </a:solidFill>
            <a:prstDash val="solid"/>
            <a:round/>
            <a:headEnd type="none" w="sm" len="sm"/>
            <a:tailEnd type="triangle" w="med" len="med"/>
          </a:ln>
        </p:spPr>
      </p:cxnSp>
      <p:cxnSp>
        <p:nvCxnSpPr>
          <p:cNvPr id="284" name="Shape 284"/>
          <p:cNvCxnSpPr/>
          <p:nvPr/>
        </p:nvCxnSpPr>
        <p:spPr>
          <a:xfrm>
            <a:off x="4536000" y="288000"/>
            <a:ext cx="0" cy="216000"/>
          </a:xfrm>
          <a:prstGeom prst="straightConnector1">
            <a:avLst/>
          </a:prstGeom>
          <a:noFill/>
          <a:ln w="9525" cap="flat" cmpd="sng">
            <a:solidFill>
              <a:srgbClr val="000000"/>
            </a:solidFill>
            <a:prstDash val="solid"/>
            <a:round/>
            <a:headEnd type="none" w="sm" len="sm"/>
            <a:tailEnd type="triangle" w="med" len="med"/>
          </a:ln>
        </p:spPr>
      </p:cxnSp>
      <p:cxnSp>
        <p:nvCxnSpPr>
          <p:cNvPr id="285" name="Shape 285"/>
          <p:cNvCxnSpPr>
            <a:stCxn id="274" idx="0"/>
          </p:cNvCxnSpPr>
          <p:nvPr/>
        </p:nvCxnSpPr>
        <p:spPr>
          <a:xfrm rot="16200000" flipV="1">
            <a:off x="-443910" y="1068090"/>
            <a:ext cx="5929200" cy="4318620"/>
          </a:xfrm>
          <a:prstGeom prst="bentConnector3">
            <a:avLst>
              <a:gd name="adj1" fmla="val 5056"/>
            </a:avLst>
          </a:prstGeom>
          <a:noFill/>
          <a:ln w="19075" cap="flat" cmpd="sng">
            <a:solidFill>
              <a:srgbClr val="000000"/>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 des déplacements </a:t>
            </a:r>
            <a:endParaRPr lang="fr-FR" dirty="0"/>
          </a:p>
        </p:txBody>
      </p:sp>
      <p:sp>
        <p:nvSpPr>
          <p:cNvPr id="3" name="Espace réservé du texte 2"/>
          <p:cNvSpPr>
            <a:spLocks noGrp="1"/>
          </p:cNvSpPr>
          <p:nvPr>
            <p:ph type="body" idx="1"/>
          </p:nvPr>
        </p:nvSpPr>
        <p:spPr>
          <a:xfrm>
            <a:off x="504000" y="1800000"/>
            <a:ext cx="9072000" cy="827709"/>
          </a:xfrm>
        </p:spPr>
        <p:txBody>
          <a:bodyPr/>
          <a:lstStyle/>
          <a:p>
            <a:r>
              <a:rPr lang="fr-FR" sz="2400" dirty="0" smtClean="0"/>
              <a:t>Historique des coordonnées (</a:t>
            </a:r>
            <a:r>
              <a:rPr lang="fr-FR" sz="2400" dirty="0" err="1" smtClean="0"/>
              <a:t>logs_coordonnees</a:t>
            </a:r>
            <a:r>
              <a:rPr lang="fr-FR" sz="2400" dirty="0" smtClean="0"/>
              <a:t>)</a:t>
            </a:r>
            <a:endParaRPr lang="fr-FR" sz="2400" dirty="0"/>
          </a:p>
        </p:txBody>
      </p:sp>
      <p:pic>
        <p:nvPicPr>
          <p:cNvPr id="9221" name="Picture 5"/>
          <p:cNvPicPr>
            <a:picLocks noChangeAspect="1" noChangeArrowheads="1"/>
          </p:cNvPicPr>
          <p:nvPr/>
        </p:nvPicPr>
        <p:blipFill>
          <a:blip r:embed="rId2"/>
          <a:srcRect l="20115" t="26375" r="3511" b="56891"/>
          <a:stretch>
            <a:fillRect/>
          </a:stretch>
        </p:blipFill>
        <p:spPr bwMode="auto">
          <a:xfrm>
            <a:off x="0" y="2411685"/>
            <a:ext cx="10080625" cy="1584176"/>
          </a:xfrm>
          <a:prstGeom prst="rect">
            <a:avLst/>
          </a:prstGeom>
          <a:noFill/>
          <a:ln w="9525">
            <a:noFill/>
            <a:miter lim="800000"/>
            <a:headEnd/>
            <a:tailEnd/>
          </a:ln>
        </p:spPr>
      </p:pic>
      <p:pic>
        <p:nvPicPr>
          <p:cNvPr id="5" name="Image 4" descr="Capture du 2018-06-12 15-12-50.png"/>
          <p:cNvPicPr>
            <a:picLocks noChangeAspect="1"/>
          </p:cNvPicPr>
          <p:nvPr/>
        </p:nvPicPr>
        <p:blipFill>
          <a:blip r:embed="rId3"/>
          <a:stretch>
            <a:fillRect/>
          </a:stretch>
        </p:blipFill>
        <p:spPr>
          <a:xfrm>
            <a:off x="-157603" y="4643933"/>
            <a:ext cx="10238228" cy="13681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287784" y="323453"/>
            <a:ext cx="9072000" cy="4384440"/>
          </a:xfrm>
        </p:spPr>
        <p:txBody>
          <a:bodyPr/>
          <a:lstStyle/>
          <a:p>
            <a:endParaRPr lang="fr-FR" dirty="0" smtClean="0"/>
          </a:p>
          <a:p>
            <a:r>
              <a:rPr lang="fr-FR" sz="2400" dirty="0" smtClean="0"/>
              <a:t>Historique des distances passagers (</a:t>
            </a:r>
            <a:r>
              <a:rPr lang="fr-FR" sz="2400" dirty="0" err="1" smtClean="0"/>
              <a:t>logs_passager</a:t>
            </a:r>
            <a:r>
              <a:rPr lang="fr-FR" sz="2400" dirty="0" smtClean="0"/>
              <a:t>)</a:t>
            </a:r>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endParaRPr lang="fr-FR" sz="2400" dirty="0" smtClean="0"/>
          </a:p>
          <a:p>
            <a:r>
              <a:rPr lang="fr-FR" sz="2400" dirty="0" smtClean="0"/>
              <a:t>Historique des distances conducteurs (</a:t>
            </a:r>
            <a:r>
              <a:rPr lang="fr-FR" sz="2400" dirty="0" err="1" smtClean="0"/>
              <a:t>logs_conducteur</a:t>
            </a:r>
            <a:r>
              <a:rPr lang="fr-FR" sz="2400" dirty="0" smtClean="0"/>
              <a:t>)</a:t>
            </a:r>
            <a:endParaRPr lang="fr-FR" sz="2400" dirty="0"/>
          </a:p>
        </p:txBody>
      </p:sp>
      <p:pic>
        <p:nvPicPr>
          <p:cNvPr id="4" name="Picture 2"/>
          <p:cNvPicPr>
            <a:picLocks noChangeAspect="1" noChangeArrowheads="1"/>
          </p:cNvPicPr>
          <p:nvPr/>
        </p:nvPicPr>
        <p:blipFill>
          <a:blip r:embed="rId2"/>
          <a:srcRect l="17708" t="14563" r="3705" b="49016"/>
          <a:stretch>
            <a:fillRect/>
          </a:stretch>
        </p:blipFill>
        <p:spPr bwMode="auto">
          <a:xfrm>
            <a:off x="0" y="4715941"/>
            <a:ext cx="10225136" cy="2664296"/>
          </a:xfrm>
          <a:prstGeom prst="rect">
            <a:avLst/>
          </a:prstGeom>
          <a:noFill/>
          <a:ln w="9525">
            <a:noFill/>
            <a:miter lim="800000"/>
            <a:headEnd/>
            <a:tailEnd/>
          </a:ln>
        </p:spPr>
      </p:pic>
      <p:pic>
        <p:nvPicPr>
          <p:cNvPr id="10242" name="Picture 2"/>
          <p:cNvPicPr>
            <a:picLocks noChangeAspect="1" noChangeArrowheads="1"/>
          </p:cNvPicPr>
          <p:nvPr/>
        </p:nvPicPr>
        <p:blipFill>
          <a:blip r:embed="rId3"/>
          <a:srcRect l="17708" t="25391" r="4809" b="51969"/>
          <a:stretch>
            <a:fillRect/>
          </a:stretch>
        </p:blipFill>
        <p:spPr bwMode="auto">
          <a:xfrm>
            <a:off x="0" y="1475581"/>
            <a:ext cx="10081367" cy="1656184"/>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600" b="0" u="sng" strike="noStrike">
                <a:solidFill>
                  <a:srgbClr val="800000"/>
                </a:solidFill>
                <a:latin typeface="Arial"/>
                <a:ea typeface="Arial"/>
                <a:cs typeface="Arial"/>
                <a:sym typeface="Arial"/>
              </a:rPr>
              <a:t>Présentation du projet</a:t>
            </a:r>
            <a:endParaRPr sz="3600" b="0" strike="noStrike">
              <a:solidFill>
                <a:srgbClr val="000000"/>
              </a:solidFill>
              <a:latin typeface="Arial"/>
              <a:ea typeface="Arial"/>
              <a:cs typeface="Arial"/>
              <a:sym typeface="Arial"/>
            </a:endParaRPr>
          </a:p>
        </p:txBody>
      </p:sp>
      <p:pic>
        <p:nvPicPr>
          <p:cNvPr id="128" name="Shape 128"/>
          <p:cNvPicPr preferRelativeResize="0"/>
          <p:nvPr/>
        </p:nvPicPr>
        <p:blipFill rotWithShape="1">
          <a:blip r:embed="rId3">
            <a:alphaModFix/>
          </a:blip>
          <a:srcRect/>
          <a:stretch/>
        </p:blipFill>
        <p:spPr>
          <a:xfrm>
            <a:off x="1368000" y="1446120"/>
            <a:ext cx="6480000" cy="568188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p:nvPr/>
        </p:nvSpPr>
        <p:spPr>
          <a:xfrm>
            <a:off x="288000" y="576000"/>
            <a:ext cx="878476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600" b="0" u="sng" strike="noStrike" dirty="0">
                <a:solidFill>
                  <a:srgbClr val="800000"/>
                </a:solidFill>
                <a:latin typeface="Arial"/>
                <a:ea typeface="Arial"/>
                <a:cs typeface="Arial"/>
                <a:sym typeface="Arial"/>
              </a:rPr>
              <a:t>Les </a:t>
            </a:r>
            <a:r>
              <a:rPr lang="fr-FR" sz="3600" b="0" u="sng" strike="noStrike" dirty="0" smtClean="0">
                <a:solidFill>
                  <a:srgbClr val="800000"/>
                </a:solidFill>
                <a:latin typeface="Arial"/>
                <a:ea typeface="Arial"/>
                <a:cs typeface="Arial"/>
                <a:sym typeface="Arial"/>
              </a:rPr>
              <a:t>diagrammes des cas d’utilisation</a:t>
            </a:r>
            <a:r>
              <a:rPr lang="fr-FR" sz="3600" b="0" strike="noStrike" dirty="0" smtClean="0">
                <a:solidFill>
                  <a:srgbClr val="000000"/>
                </a:solidFill>
                <a:latin typeface="Arial"/>
                <a:ea typeface="Arial"/>
                <a:cs typeface="Arial"/>
                <a:sym typeface="Arial"/>
              </a:rPr>
              <a:t> </a:t>
            </a:r>
            <a:endParaRPr sz="3600" b="0" strike="noStrike" dirty="0">
              <a:solidFill>
                <a:srgbClr val="000000"/>
              </a:solidFill>
              <a:latin typeface="Arial"/>
              <a:ea typeface="Arial"/>
              <a:cs typeface="Arial"/>
              <a:sym typeface="Arial"/>
            </a:endParaRPr>
          </a:p>
        </p:txBody>
      </p:sp>
      <p:pic>
        <p:nvPicPr>
          <p:cNvPr id="134" name="Shape 134"/>
          <p:cNvPicPr preferRelativeResize="0"/>
          <p:nvPr/>
        </p:nvPicPr>
        <p:blipFill rotWithShape="1">
          <a:blip r:embed="rId3">
            <a:alphaModFix/>
          </a:blip>
          <a:srcRect b="25372"/>
          <a:stretch/>
        </p:blipFill>
        <p:spPr>
          <a:xfrm>
            <a:off x="480960" y="1799640"/>
            <a:ext cx="9118080" cy="3600000"/>
          </a:xfrm>
          <a:prstGeom prst="rect">
            <a:avLst/>
          </a:prstGeom>
          <a:noFill/>
          <a:ln>
            <a:noFill/>
          </a:ln>
        </p:spPr>
      </p:pic>
      <p:cxnSp>
        <p:nvCxnSpPr>
          <p:cNvPr id="135" name="Shape 135"/>
          <p:cNvCxnSpPr/>
          <p:nvPr/>
        </p:nvCxnSpPr>
        <p:spPr>
          <a:xfrm>
            <a:off x="1944000" y="5399640"/>
            <a:ext cx="5328000" cy="0"/>
          </a:xfrm>
          <a:prstGeom prst="straightConnector1">
            <a:avLst/>
          </a:prstGeom>
          <a:noFill/>
          <a:ln w="29150" cap="flat" cmpd="sng">
            <a:solidFill>
              <a:srgbClr val="0020FF"/>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Partition du disque dur </a:t>
            </a:r>
            <a:endParaRPr sz="3600" b="0" strike="noStrike">
              <a:solidFill>
                <a:srgbClr val="000000"/>
              </a:solidFill>
              <a:latin typeface="Arial"/>
              <a:ea typeface="Arial"/>
              <a:cs typeface="Arial"/>
              <a:sym typeface="Arial"/>
            </a:endParaRPr>
          </a:p>
        </p:txBody>
      </p:sp>
      <p:pic>
        <p:nvPicPr>
          <p:cNvPr id="3" name="Image 2" descr="Capture du 2018-06-12 15-30-09.png"/>
          <p:cNvPicPr>
            <a:picLocks noChangeAspect="1"/>
          </p:cNvPicPr>
          <p:nvPr/>
        </p:nvPicPr>
        <p:blipFill>
          <a:blip r:embed="rId3"/>
          <a:stretch>
            <a:fillRect/>
          </a:stretch>
        </p:blipFill>
        <p:spPr>
          <a:xfrm>
            <a:off x="1007864" y="1547589"/>
            <a:ext cx="8568952" cy="567138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3600" b="0" strike="noStrike">
                <a:solidFill>
                  <a:srgbClr val="000000"/>
                </a:solidFill>
                <a:latin typeface="Arial"/>
                <a:ea typeface="Arial"/>
                <a:cs typeface="Arial"/>
                <a:sym typeface="Arial"/>
              </a:rPr>
              <a:t>Installation Windows 10</a:t>
            </a:r>
            <a:endParaRPr sz="3600" b="0" strike="noStrike">
              <a:solidFill>
                <a:srgbClr val="000000"/>
              </a:solidFill>
              <a:latin typeface="Arial"/>
              <a:ea typeface="Arial"/>
              <a:cs typeface="Arial"/>
              <a:sym typeface="Arial"/>
            </a:endParaRPr>
          </a:p>
        </p:txBody>
      </p:sp>
      <p:pic>
        <p:nvPicPr>
          <p:cNvPr id="150" name="Shape 150"/>
          <p:cNvPicPr preferRelativeResize="0"/>
          <p:nvPr/>
        </p:nvPicPr>
        <p:blipFill rotWithShape="1">
          <a:blip r:embed="rId3">
            <a:alphaModFix/>
          </a:blip>
          <a:srcRect t="12687" r="8551" b="9039"/>
          <a:stretch/>
        </p:blipFill>
        <p:spPr>
          <a:xfrm>
            <a:off x="1440000" y="1951200"/>
            <a:ext cx="7055640" cy="45288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600" b="0" u="sng" strike="noStrike">
                <a:solidFill>
                  <a:srgbClr val="800000"/>
                </a:solidFill>
                <a:latin typeface="Arial"/>
                <a:ea typeface="Arial"/>
                <a:cs typeface="Arial"/>
                <a:sym typeface="Arial"/>
              </a:rPr>
              <a:t>Installation Ubuntu</a:t>
            </a:r>
            <a:endParaRPr sz="3600" b="0" strike="noStrike">
              <a:solidFill>
                <a:srgbClr val="000000"/>
              </a:solidFill>
              <a:latin typeface="Arial"/>
              <a:ea typeface="Arial"/>
              <a:cs typeface="Arial"/>
              <a:sym typeface="Arial"/>
            </a:endParaRPr>
          </a:p>
        </p:txBody>
      </p:sp>
      <p:pic>
        <p:nvPicPr>
          <p:cNvPr id="156" name="Shape 156"/>
          <p:cNvPicPr preferRelativeResize="0"/>
          <p:nvPr/>
        </p:nvPicPr>
        <p:blipFill rotWithShape="1">
          <a:blip r:embed="rId3">
            <a:alphaModFix/>
          </a:blip>
          <a:srcRect/>
          <a:stretch/>
        </p:blipFill>
        <p:spPr>
          <a:xfrm>
            <a:off x="216000" y="1296000"/>
            <a:ext cx="5169960" cy="3407400"/>
          </a:xfrm>
          <a:prstGeom prst="rect">
            <a:avLst/>
          </a:prstGeom>
          <a:noFill/>
          <a:ln>
            <a:noFill/>
          </a:ln>
        </p:spPr>
      </p:pic>
      <p:pic>
        <p:nvPicPr>
          <p:cNvPr id="157" name="Shape 157"/>
          <p:cNvPicPr preferRelativeResize="0"/>
          <p:nvPr/>
        </p:nvPicPr>
        <p:blipFill rotWithShape="1">
          <a:blip r:embed="rId4">
            <a:alphaModFix/>
          </a:blip>
          <a:srcRect/>
          <a:stretch/>
        </p:blipFill>
        <p:spPr>
          <a:xfrm>
            <a:off x="3240000" y="4671360"/>
            <a:ext cx="6480000" cy="260064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fr-FR" sz="2800" b="0" u="sng" strike="noStrike">
                <a:solidFill>
                  <a:srgbClr val="800000"/>
                </a:solidFill>
                <a:latin typeface="Arial"/>
                <a:ea typeface="Arial"/>
                <a:cs typeface="Arial"/>
                <a:sym typeface="Arial"/>
              </a:rPr>
              <a:t>Installation de la Raspberry sous raspbian</a:t>
            </a:r>
            <a:endParaRPr sz="3600" b="0" strike="noStrike">
              <a:solidFill>
                <a:srgbClr val="000000"/>
              </a:solidFill>
              <a:latin typeface="Arial"/>
              <a:ea typeface="Arial"/>
              <a:cs typeface="Arial"/>
              <a:sym typeface="Arial"/>
            </a:endParaRPr>
          </a:p>
        </p:txBody>
      </p:sp>
      <p:pic>
        <p:nvPicPr>
          <p:cNvPr id="163" name="Shape 163"/>
          <p:cNvPicPr preferRelativeResize="0"/>
          <p:nvPr/>
        </p:nvPicPr>
        <p:blipFill rotWithShape="1">
          <a:blip r:embed="rId3">
            <a:alphaModFix/>
          </a:blip>
          <a:srcRect/>
          <a:stretch/>
        </p:blipFill>
        <p:spPr>
          <a:xfrm>
            <a:off x="2880000" y="1512000"/>
            <a:ext cx="3214080" cy="2232000"/>
          </a:xfrm>
          <a:prstGeom prst="rect">
            <a:avLst/>
          </a:prstGeom>
          <a:noFill/>
          <a:ln>
            <a:noFill/>
          </a:ln>
        </p:spPr>
      </p:pic>
      <p:pic>
        <p:nvPicPr>
          <p:cNvPr id="164" name="Shape 164"/>
          <p:cNvPicPr preferRelativeResize="0"/>
          <p:nvPr/>
        </p:nvPicPr>
        <p:blipFill rotWithShape="1">
          <a:blip r:embed="rId4">
            <a:alphaModFix/>
          </a:blip>
          <a:srcRect/>
          <a:stretch/>
        </p:blipFill>
        <p:spPr>
          <a:xfrm>
            <a:off x="648000" y="3909240"/>
            <a:ext cx="8208000" cy="314676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fr-FR" sz="3600" b="0" u="sng" strike="noStrike">
                <a:solidFill>
                  <a:srgbClr val="800000"/>
                </a:solidFill>
                <a:latin typeface="Arial"/>
                <a:ea typeface="Arial"/>
                <a:cs typeface="Arial"/>
                <a:sym typeface="Arial"/>
              </a:rPr>
              <a:t>Division des taches à faire</a:t>
            </a:r>
            <a:endParaRPr sz="3600" b="0" strike="noStrike">
              <a:solidFill>
                <a:srgbClr val="000000"/>
              </a:solidFill>
              <a:latin typeface="Arial"/>
              <a:ea typeface="Arial"/>
              <a:cs typeface="Arial"/>
              <a:sym typeface="Arial"/>
            </a:endParaRPr>
          </a:p>
        </p:txBody>
      </p:sp>
      <p:sp>
        <p:nvSpPr>
          <p:cNvPr id="170" name="Shape 170"/>
          <p:cNvSpPr txBox="1"/>
          <p:nvPr/>
        </p:nvSpPr>
        <p:spPr>
          <a:xfrm>
            <a:off x="504000" y="1512000"/>
            <a:ext cx="9072000" cy="596484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fr-FR" sz="3200" b="0" strike="noStrike" dirty="0">
                <a:solidFill>
                  <a:srgbClr val="000000"/>
                </a:solidFill>
                <a:latin typeface="Arial"/>
                <a:ea typeface="Arial"/>
                <a:cs typeface="Arial"/>
                <a:sym typeface="Arial"/>
              </a:rPr>
              <a:t>Étudiant 1 (</a:t>
            </a:r>
            <a:r>
              <a:rPr lang="fr-FR" sz="3200" b="0" strike="noStrike" dirty="0" err="1">
                <a:solidFill>
                  <a:srgbClr val="000000"/>
                </a:solidFill>
                <a:latin typeface="Arial"/>
                <a:ea typeface="Arial"/>
                <a:cs typeface="Arial"/>
                <a:sym typeface="Arial"/>
              </a:rPr>
              <a:t>Nathanaël</a:t>
            </a:r>
            <a:r>
              <a:rPr lang="fr-FR" sz="3200" b="0" strike="noStrike" dirty="0">
                <a:solidFill>
                  <a:srgbClr val="000000"/>
                </a:solidFill>
                <a:latin typeface="Arial"/>
                <a:ea typeface="Arial"/>
                <a:cs typeface="Arial"/>
                <a:sym typeface="Arial"/>
              </a:rPr>
              <a:t> Parent) :</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3200" b="0" strike="noStrike" dirty="0">
                <a:solidFill>
                  <a:srgbClr val="000000"/>
                </a:solidFill>
                <a:latin typeface="Arial"/>
                <a:ea typeface="Arial"/>
                <a:cs typeface="Arial"/>
                <a:sym typeface="Arial"/>
              </a:rPr>
              <a:t>	</a:t>
            </a:r>
            <a:r>
              <a:rPr lang="fr-FR" sz="3200" strike="noStrike" dirty="0">
                <a:solidFill>
                  <a:srgbClr val="000000"/>
                </a:solidFill>
                <a:latin typeface="Arial"/>
                <a:ea typeface="Arial"/>
                <a:cs typeface="Arial"/>
                <a:sym typeface="Arial"/>
              </a:rPr>
              <a:t>-Gestion afficheur LED</a:t>
            </a:r>
            <a:endParaRPr sz="320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3200" strike="noStrike" dirty="0">
                <a:solidFill>
                  <a:srgbClr val="000000"/>
                </a:solidFill>
                <a:latin typeface="Arial"/>
                <a:ea typeface="Arial"/>
                <a:cs typeface="Arial"/>
                <a:sym typeface="Arial"/>
              </a:rPr>
              <a:t>	-création de police d’écriture</a:t>
            </a:r>
            <a:r>
              <a:rPr lang="fr-FR" sz="3200" b="1" strike="noStrike" dirty="0">
                <a:solidFill>
                  <a:srgbClr val="000000"/>
                </a:solidFill>
                <a:latin typeface="Arial"/>
                <a:ea typeface="Arial"/>
                <a:cs typeface="Arial"/>
                <a:sym typeface="Arial"/>
              </a:rPr>
              <a:t> </a:t>
            </a:r>
            <a:endParaRPr sz="3200" b="1"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3200" b="0" strike="noStrike" dirty="0">
                <a:solidFill>
                  <a:srgbClr val="000000"/>
                </a:solidFill>
                <a:latin typeface="Arial"/>
                <a:ea typeface="Arial"/>
                <a:cs typeface="Arial"/>
                <a:sym typeface="Arial"/>
              </a:rPr>
              <a:t>Étudiant 2 (</a:t>
            </a:r>
            <a:r>
              <a:rPr lang="fr-FR" sz="3200" b="0" strike="noStrike" dirty="0" err="1">
                <a:solidFill>
                  <a:srgbClr val="000000"/>
                </a:solidFill>
                <a:latin typeface="Arial"/>
                <a:ea typeface="Arial"/>
                <a:cs typeface="Arial"/>
                <a:sym typeface="Arial"/>
              </a:rPr>
              <a:t>Bilel</a:t>
            </a:r>
            <a:r>
              <a:rPr lang="fr-FR" sz="3200" b="0" strike="noStrike" dirty="0">
                <a:solidFill>
                  <a:srgbClr val="000000"/>
                </a:solidFill>
                <a:latin typeface="Arial"/>
                <a:ea typeface="Arial"/>
                <a:cs typeface="Arial"/>
                <a:sym typeface="Arial"/>
              </a:rPr>
              <a:t> </a:t>
            </a:r>
            <a:r>
              <a:rPr lang="fr-FR" sz="3200" b="0" strike="noStrike" dirty="0" err="1">
                <a:solidFill>
                  <a:srgbClr val="000000"/>
                </a:solidFill>
                <a:latin typeface="Arial"/>
                <a:ea typeface="Arial"/>
                <a:cs typeface="Arial"/>
                <a:sym typeface="Arial"/>
              </a:rPr>
              <a:t>Krouna</a:t>
            </a:r>
            <a:r>
              <a:rPr lang="fr-FR" sz="3200" b="0" strike="noStrike" dirty="0">
                <a:solidFill>
                  <a:srgbClr val="000000"/>
                </a:solidFill>
                <a:latin typeface="Arial"/>
                <a:ea typeface="Arial"/>
                <a:cs typeface="Arial"/>
                <a:sym typeface="Arial"/>
              </a:rPr>
              <a:t>):</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3200" b="0" strike="noStrike" dirty="0">
                <a:solidFill>
                  <a:srgbClr val="000000"/>
                </a:solidFill>
                <a:latin typeface="Arial"/>
                <a:ea typeface="Arial"/>
                <a:cs typeface="Arial"/>
                <a:sym typeface="Arial"/>
              </a:rPr>
              <a:t>	</a:t>
            </a:r>
            <a:r>
              <a:rPr lang="fr-FR" sz="2800" b="0" strike="noStrike" dirty="0">
                <a:solidFill>
                  <a:srgbClr val="000000"/>
                </a:solidFill>
                <a:latin typeface="Arial"/>
                <a:ea typeface="Arial"/>
                <a:cs typeface="Arial"/>
                <a:sym typeface="Arial"/>
              </a:rPr>
              <a:t>- Récupération des trames GPS</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2800" b="0" strike="noStrike" dirty="0">
                <a:solidFill>
                  <a:srgbClr val="000000"/>
                </a:solidFill>
                <a:latin typeface="Arial"/>
                <a:ea typeface="Arial"/>
                <a:cs typeface="Arial"/>
                <a:sym typeface="Arial"/>
              </a:rPr>
              <a:t>	- Simulation de coordonné GPS</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2800" b="0" strike="noStrike" dirty="0">
                <a:solidFill>
                  <a:srgbClr val="000000"/>
                </a:solidFill>
                <a:latin typeface="Arial"/>
                <a:ea typeface="Arial"/>
                <a:cs typeface="Arial"/>
                <a:sym typeface="Arial"/>
              </a:rPr>
              <a:t>	-Application Androïde</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2800" b="0" strike="noStrike" dirty="0">
                <a:solidFill>
                  <a:srgbClr val="000000"/>
                </a:solidFill>
                <a:latin typeface="Arial"/>
                <a:ea typeface="Arial"/>
                <a:cs typeface="Arial"/>
                <a:sym typeface="Arial"/>
              </a:rPr>
              <a:t>Étudiant 3 (Eduardo Sa e </a:t>
            </a:r>
            <a:r>
              <a:rPr lang="fr-FR" sz="2800" b="0" strike="noStrike" dirty="0" err="1">
                <a:solidFill>
                  <a:srgbClr val="000000"/>
                </a:solidFill>
                <a:latin typeface="Arial"/>
                <a:ea typeface="Arial"/>
                <a:cs typeface="Arial"/>
                <a:sym typeface="Arial"/>
              </a:rPr>
              <a:t>silva</a:t>
            </a:r>
            <a:r>
              <a:rPr lang="fr-FR" sz="2800" b="0" strike="noStrike" dirty="0">
                <a:solidFill>
                  <a:srgbClr val="000000"/>
                </a:solidFill>
                <a:latin typeface="Arial"/>
                <a:ea typeface="Arial"/>
                <a:cs typeface="Arial"/>
                <a:sym typeface="Arial"/>
              </a:rPr>
              <a:t>) :</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2800" b="0" strike="noStrike" dirty="0">
                <a:solidFill>
                  <a:srgbClr val="000000"/>
                </a:solidFill>
                <a:latin typeface="Arial"/>
                <a:ea typeface="Arial"/>
                <a:cs typeface="Arial"/>
                <a:sym typeface="Arial"/>
              </a:rPr>
              <a:t>	-création et gestion base de donnée</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2800" b="0" strike="noStrike" dirty="0">
                <a:solidFill>
                  <a:srgbClr val="000000"/>
                </a:solidFill>
                <a:latin typeface="Arial"/>
                <a:ea typeface="Arial"/>
                <a:cs typeface="Arial"/>
                <a:sym typeface="Arial"/>
              </a:rPr>
              <a:t>	-calcul de distance et de temps</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2800" b="0" strike="noStrike" dirty="0">
                <a:solidFill>
                  <a:srgbClr val="000000"/>
                </a:solidFill>
                <a:latin typeface="Arial"/>
                <a:ea typeface="Arial"/>
                <a:cs typeface="Arial"/>
                <a:sym typeface="Arial"/>
              </a:rPr>
              <a:t>	-envoie des pubs </a:t>
            </a: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endParaRPr sz="3200" b="0" strike="noStrike" dirty="0">
              <a:solidFill>
                <a:srgbClr val="000000"/>
              </a:solidFill>
              <a:latin typeface="Arial"/>
              <a:ea typeface="Arial"/>
              <a:cs typeface="Arial"/>
              <a:sym typeface="Arial"/>
            </a:endParaRPr>
          </a:p>
          <a:p>
            <a:pPr marL="0" marR="0" lvl="0" indent="0" algn="l" rtl="0">
              <a:spcBef>
                <a:spcPts val="0"/>
              </a:spcBef>
              <a:spcAft>
                <a:spcPts val="0"/>
              </a:spcAft>
              <a:buNone/>
            </a:pPr>
            <a:r>
              <a:rPr lang="fr-FR" sz="3200" b="0" strike="noStrike" dirty="0">
                <a:solidFill>
                  <a:srgbClr val="000000"/>
                </a:solidFill>
                <a:latin typeface="Arial"/>
                <a:ea typeface="Arial"/>
                <a:cs typeface="Arial"/>
                <a:sym typeface="Arial"/>
              </a:rPr>
              <a:t> </a:t>
            </a:r>
            <a:endParaRPr sz="3200" b="0" strike="noStrik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TotalTime>
  <Words>652</Words>
  <Application>Microsoft Office PowerPoint</Application>
  <PresentationFormat>Personnalisé</PresentationFormat>
  <Paragraphs>123</Paragraphs>
  <Slides>29</Slides>
  <Notes>22</Notes>
  <HiddenSlides>0</HiddenSlides>
  <MMClips>0</MMClips>
  <ScaleCrop>false</ScaleCrop>
  <HeadingPairs>
    <vt:vector size="4" baseType="variant">
      <vt:variant>
        <vt:lpstr>Thème</vt:lpstr>
      </vt:variant>
      <vt:variant>
        <vt:i4>2</vt:i4>
      </vt:variant>
      <vt:variant>
        <vt:lpstr>Titres des diapositives</vt:lpstr>
      </vt:variant>
      <vt:variant>
        <vt:i4>29</vt:i4>
      </vt:variant>
    </vt:vector>
  </HeadingPairs>
  <TitlesOfParts>
    <vt:vector size="31" baseType="lpstr">
      <vt:lpstr>Office Theme</vt:lpstr>
      <vt:lpstr>Office Theme</vt:lpstr>
      <vt:lpstr>Diapositive 1</vt:lpstr>
      <vt:lpstr>Diapositive 2</vt:lpstr>
      <vt:lpstr>Diapositive 3</vt:lpstr>
      <vt:lpstr>Diapositive 4</vt:lpstr>
      <vt:lpstr>Diapositive 5</vt:lpstr>
      <vt:lpstr>Diapositive 6</vt:lpstr>
      <vt:lpstr>Diapositive 7</vt:lpstr>
      <vt:lpstr>Diapositive 8</vt:lpstr>
      <vt:lpstr>Diapositive 9</vt:lpstr>
      <vt:lpstr>Partie personnelle </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Historique des déplacements </vt:lpstr>
      <vt:lpstr>Diapositive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eduardo saesilva</dc:creator>
  <cp:lastModifiedBy>eduardo saesilva</cp:lastModifiedBy>
  <cp:revision>48</cp:revision>
  <dcterms:modified xsi:type="dcterms:W3CDTF">2018-06-12T11:55:53Z</dcterms:modified>
</cp:coreProperties>
</file>