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>
        <p:scale>
          <a:sx n="50" d="100"/>
          <a:sy n="50" d="100"/>
        </p:scale>
        <p:origin x="-320" y="-3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471C7-0734-C048-ACD9-A1CFA84DE0D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E2546DAB-D67D-E145-AA62-2AAE40EB4E63}">
      <dgm:prSet phldrT="[Text]"/>
      <dgm:spPr/>
      <dgm:t>
        <a:bodyPr/>
        <a:lstStyle/>
        <a:p>
          <a:r>
            <a:rPr lang="en-US" dirty="0"/>
            <a:t>Data Pre-processing</a:t>
          </a:r>
        </a:p>
      </dgm:t>
    </dgm:pt>
    <dgm:pt modelId="{D3C37F8A-0007-094D-B73C-2F2AD66E0635}" type="parTrans" cxnId="{8CAE2346-4A12-6140-A634-9AEA83F29BF6}">
      <dgm:prSet/>
      <dgm:spPr/>
      <dgm:t>
        <a:bodyPr/>
        <a:lstStyle/>
        <a:p>
          <a:endParaRPr lang="en-US"/>
        </a:p>
      </dgm:t>
    </dgm:pt>
    <dgm:pt modelId="{62F51A42-0FB1-7F4E-8C26-B3130FFDC7C9}" type="sibTrans" cxnId="{8CAE2346-4A12-6140-A634-9AEA83F29BF6}">
      <dgm:prSet/>
      <dgm:spPr/>
      <dgm:t>
        <a:bodyPr/>
        <a:lstStyle/>
        <a:p>
          <a:endParaRPr lang="en-US"/>
        </a:p>
      </dgm:t>
    </dgm:pt>
    <dgm:pt modelId="{575B24A8-415A-B14D-B7AF-F8E59DE73AFE}">
      <dgm:prSet phldrT="[Text]"/>
      <dgm:spPr/>
      <dgm:t>
        <a:bodyPr/>
        <a:lstStyle/>
        <a:p>
          <a:r>
            <a:rPr lang="en-US" dirty="0"/>
            <a:t>Model Configuration</a:t>
          </a:r>
        </a:p>
      </dgm:t>
    </dgm:pt>
    <dgm:pt modelId="{A2D24471-9175-0C4B-A977-CD38AF8E7D27}" type="parTrans" cxnId="{640B729B-F423-5C43-8A97-83B49EB08D08}">
      <dgm:prSet/>
      <dgm:spPr/>
      <dgm:t>
        <a:bodyPr/>
        <a:lstStyle/>
        <a:p>
          <a:endParaRPr lang="en-US"/>
        </a:p>
      </dgm:t>
    </dgm:pt>
    <dgm:pt modelId="{DB22A8D5-49D5-A444-B7BC-4245FE17BA15}" type="sibTrans" cxnId="{640B729B-F423-5C43-8A97-83B49EB08D08}">
      <dgm:prSet/>
      <dgm:spPr/>
      <dgm:t>
        <a:bodyPr/>
        <a:lstStyle/>
        <a:p>
          <a:endParaRPr lang="en-US"/>
        </a:p>
      </dgm:t>
    </dgm:pt>
    <dgm:pt modelId="{8CDE0BC4-0E71-694B-85F1-93F182258AF2}">
      <dgm:prSet phldrT="[Text]"/>
      <dgm:spPr/>
      <dgm:t>
        <a:bodyPr/>
        <a:lstStyle/>
        <a:p>
          <a:r>
            <a:rPr lang="en-US" dirty="0"/>
            <a:t>Transfer Learning</a:t>
          </a:r>
        </a:p>
      </dgm:t>
    </dgm:pt>
    <dgm:pt modelId="{1F03F14E-6149-734E-BDC2-4DCA18D3AB1E}" type="parTrans" cxnId="{83B802A9-86B2-CD40-9BE5-1942FEB01A33}">
      <dgm:prSet/>
      <dgm:spPr/>
      <dgm:t>
        <a:bodyPr/>
        <a:lstStyle/>
        <a:p>
          <a:endParaRPr lang="en-US"/>
        </a:p>
      </dgm:t>
    </dgm:pt>
    <dgm:pt modelId="{F667F945-D532-D647-A5E6-2498F7C1A716}" type="sibTrans" cxnId="{83B802A9-86B2-CD40-9BE5-1942FEB01A33}">
      <dgm:prSet/>
      <dgm:spPr/>
      <dgm:t>
        <a:bodyPr/>
        <a:lstStyle/>
        <a:p>
          <a:endParaRPr lang="en-US"/>
        </a:p>
      </dgm:t>
    </dgm:pt>
    <dgm:pt modelId="{C3803DE8-63EF-F445-B38D-AFFA2BACD135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4E5F51E9-8190-8F44-A424-883F8E12A19A}" type="parTrans" cxnId="{34778845-6C69-B642-A0B5-008796E46569}">
      <dgm:prSet/>
      <dgm:spPr/>
      <dgm:t>
        <a:bodyPr/>
        <a:lstStyle/>
        <a:p>
          <a:endParaRPr lang="en-US"/>
        </a:p>
      </dgm:t>
    </dgm:pt>
    <dgm:pt modelId="{D440E843-9AF1-7841-91C9-5163FAE6B6C7}" type="sibTrans" cxnId="{34778845-6C69-B642-A0B5-008796E46569}">
      <dgm:prSet/>
      <dgm:spPr/>
      <dgm:t>
        <a:bodyPr/>
        <a:lstStyle/>
        <a:p>
          <a:endParaRPr lang="en-US"/>
        </a:p>
      </dgm:t>
    </dgm:pt>
    <dgm:pt modelId="{AE027DB5-EFB9-6942-8B07-1D69A5F33BB7}">
      <dgm:prSet phldrT="[Text]"/>
      <dgm:spPr/>
      <dgm:t>
        <a:bodyPr/>
        <a:lstStyle/>
        <a:p>
          <a:r>
            <a:rPr lang="en-US" dirty="0"/>
            <a:t>Model Verification</a:t>
          </a:r>
        </a:p>
      </dgm:t>
    </dgm:pt>
    <dgm:pt modelId="{08EC50F5-BE96-E84E-B067-5903BCFEEC86}" type="parTrans" cxnId="{AC327353-448D-8044-9D70-77C4133C15DD}">
      <dgm:prSet/>
      <dgm:spPr/>
      <dgm:t>
        <a:bodyPr/>
        <a:lstStyle/>
        <a:p>
          <a:endParaRPr lang="en-US"/>
        </a:p>
      </dgm:t>
    </dgm:pt>
    <dgm:pt modelId="{071E17FF-EFB1-0A42-828D-56E370C8F476}" type="sibTrans" cxnId="{AC327353-448D-8044-9D70-77C4133C15DD}">
      <dgm:prSet/>
      <dgm:spPr/>
      <dgm:t>
        <a:bodyPr/>
        <a:lstStyle/>
        <a:p>
          <a:endParaRPr lang="en-US"/>
        </a:p>
      </dgm:t>
    </dgm:pt>
    <dgm:pt modelId="{C46C641F-CAF8-234A-AA10-ECFE98D467C4}" type="pres">
      <dgm:prSet presAssocID="{8E6471C7-0734-C048-ACD9-A1CFA84DE0DB}" presName="rootnode" presStyleCnt="0">
        <dgm:presLayoutVars>
          <dgm:chMax/>
          <dgm:chPref/>
          <dgm:dir/>
          <dgm:animLvl val="lvl"/>
        </dgm:presLayoutVars>
      </dgm:prSet>
      <dgm:spPr/>
    </dgm:pt>
    <dgm:pt modelId="{9DD0BE6C-2C54-454A-B1C6-4CDDE5EF1B67}" type="pres">
      <dgm:prSet presAssocID="{E2546DAB-D67D-E145-AA62-2AAE40EB4E63}" presName="composite" presStyleCnt="0"/>
      <dgm:spPr/>
    </dgm:pt>
    <dgm:pt modelId="{349E8516-8E65-4F4C-B3B6-DB9B714B6383}" type="pres">
      <dgm:prSet presAssocID="{E2546DAB-D67D-E145-AA62-2AAE40EB4E63}" presName="bentUpArrow1" presStyleLbl="alignImgPlace1" presStyleIdx="0" presStyleCnt="4"/>
      <dgm:spPr/>
    </dgm:pt>
    <dgm:pt modelId="{2E29926D-A3AC-0B4D-AB7F-62158389C70D}" type="pres">
      <dgm:prSet presAssocID="{E2546DAB-D67D-E145-AA62-2AAE40EB4E6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11124090-4187-7B4E-AC0B-871DBBCE82D3}" type="pres">
      <dgm:prSet presAssocID="{E2546DAB-D67D-E145-AA62-2AAE40EB4E6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46F3810-5841-774F-8E70-ACE369532BBC}" type="pres">
      <dgm:prSet presAssocID="{62F51A42-0FB1-7F4E-8C26-B3130FFDC7C9}" presName="sibTrans" presStyleCnt="0"/>
      <dgm:spPr/>
    </dgm:pt>
    <dgm:pt modelId="{193D00F8-04EA-B946-B09A-07ED9AC6905E}" type="pres">
      <dgm:prSet presAssocID="{575B24A8-415A-B14D-B7AF-F8E59DE73AFE}" presName="composite" presStyleCnt="0"/>
      <dgm:spPr/>
    </dgm:pt>
    <dgm:pt modelId="{15BF5968-B65D-1A4F-B0CD-73EA06B8DD29}" type="pres">
      <dgm:prSet presAssocID="{575B24A8-415A-B14D-B7AF-F8E59DE73AFE}" presName="bentUpArrow1" presStyleLbl="alignImgPlace1" presStyleIdx="1" presStyleCnt="4"/>
      <dgm:spPr/>
    </dgm:pt>
    <dgm:pt modelId="{527BA434-5E0C-4A48-8723-C957A1D63061}" type="pres">
      <dgm:prSet presAssocID="{575B24A8-415A-B14D-B7AF-F8E59DE73AFE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3D6374E7-E508-5748-B4DB-98BEEB2EFBD2}" type="pres">
      <dgm:prSet presAssocID="{575B24A8-415A-B14D-B7AF-F8E59DE73AF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0D19D24-7FDC-114B-8A0A-D1DB988907C2}" type="pres">
      <dgm:prSet presAssocID="{DB22A8D5-49D5-A444-B7BC-4245FE17BA15}" presName="sibTrans" presStyleCnt="0"/>
      <dgm:spPr/>
    </dgm:pt>
    <dgm:pt modelId="{58651CAD-75D1-064F-BE9C-7848E3F8FDAE}" type="pres">
      <dgm:prSet presAssocID="{8CDE0BC4-0E71-694B-85F1-93F182258AF2}" presName="composite" presStyleCnt="0"/>
      <dgm:spPr/>
    </dgm:pt>
    <dgm:pt modelId="{22D88CD3-BA64-9E47-833A-1C867AAF3C59}" type="pres">
      <dgm:prSet presAssocID="{8CDE0BC4-0E71-694B-85F1-93F182258AF2}" presName="bentUpArrow1" presStyleLbl="alignImgPlace1" presStyleIdx="2" presStyleCnt="4"/>
      <dgm:spPr/>
    </dgm:pt>
    <dgm:pt modelId="{F6BE4009-A148-F148-AA79-443EB3EB2BCD}" type="pres">
      <dgm:prSet presAssocID="{8CDE0BC4-0E71-694B-85F1-93F182258AF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00B6A4E7-0DFA-9E49-B893-5D1A9440F179}" type="pres">
      <dgm:prSet presAssocID="{8CDE0BC4-0E71-694B-85F1-93F182258AF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0F72318-A014-6E49-812F-8CAE83AF0EB8}" type="pres">
      <dgm:prSet presAssocID="{F667F945-D532-D647-A5E6-2498F7C1A716}" presName="sibTrans" presStyleCnt="0"/>
      <dgm:spPr/>
    </dgm:pt>
    <dgm:pt modelId="{68E4C47B-39C2-4E4B-8B89-76B66E61BD03}" type="pres">
      <dgm:prSet presAssocID="{C3803DE8-63EF-F445-B38D-AFFA2BACD135}" presName="composite" presStyleCnt="0"/>
      <dgm:spPr/>
    </dgm:pt>
    <dgm:pt modelId="{04238BBF-1448-5041-A031-F916D80D2032}" type="pres">
      <dgm:prSet presAssocID="{C3803DE8-63EF-F445-B38D-AFFA2BACD135}" presName="bentUpArrow1" presStyleLbl="alignImgPlace1" presStyleIdx="3" presStyleCnt="4"/>
      <dgm:spPr/>
    </dgm:pt>
    <dgm:pt modelId="{71F611AD-433A-4A4D-9C8B-C820273C1C14}" type="pres">
      <dgm:prSet presAssocID="{C3803DE8-63EF-F445-B38D-AFFA2BACD13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1AFEA4F4-3434-184E-9172-784B2CE974B7}" type="pres">
      <dgm:prSet presAssocID="{C3803DE8-63EF-F445-B38D-AFFA2BACD13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32D32402-16B6-F340-A731-B4EADAF778F4}" type="pres">
      <dgm:prSet presAssocID="{D440E843-9AF1-7841-91C9-5163FAE6B6C7}" presName="sibTrans" presStyleCnt="0"/>
      <dgm:spPr/>
    </dgm:pt>
    <dgm:pt modelId="{BCF150A3-C7A9-B242-A26C-B83CE15BF1C4}" type="pres">
      <dgm:prSet presAssocID="{AE027DB5-EFB9-6942-8B07-1D69A5F33BB7}" presName="composite" presStyleCnt="0"/>
      <dgm:spPr/>
    </dgm:pt>
    <dgm:pt modelId="{C803BA32-7567-414A-A835-D55E59A98112}" type="pres">
      <dgm:prSet presAssocID="{AE027DB5-EFB9-6942-8B07-1D69A5F33BB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34778845-6C69-B642-A0B5-008796E46569}" srcId="{8E6471C7-0734-C048-ACD9-A1CFA84DE0DB}" destId="{C3803DE8-63EF-F445-B38D-AFFA2BACD135}" srcOrd="3" destOrd="0" parTransId="{4E5F51E9-8190-8F44-A424-883F8E12A19A}" sibTransId="{D440E843-9AF1-7841-91C9-5163FAE6B6C7}"/>
    <dgm:cxn modelId="{8CAE2346-4A12-6140-A634-9AEA83F29BF6}" srcId="{8E6471C7-0734-C048-ACD9-A1CFA84DE0DB}" destId="{E2546DAB-D67D-E145-AA62-2AAE40EB4E63}" srcOrd="0" destOrd="0" parTransId="{D3C37F8A-0007-094D-B73C-2F2AD66E0635}" sibTransId="{62F51A42-0FB1-7F4E-8C26-B3130FFDC7C9}"/>
    <dgm:cxn modelId="{C84FBE47-DE94-A448-A6ED-22F94CC33EFA}" type="presOf" srcId="{8CDE0BC4-0E71-694B-85F1-93F182258AF2}" destId="{F6BE4009-A148-F148-AA79-443EB3EB2BCD}" srcOrd="0" destOrd="0" presId="urn:microsoft.com/office/officeart/2005/8/layout/StepDownProcess"/>
    <dgm:cxn modelId="{598FB848-B2D6-F342-A942-BEF1DF4D2DE5}" type="presOf" srcId="{AE027DB5-EFB9-6942-8B07-1D69A5F33BB7}" destId="{C803BA32-7567-414A-A835-D55E59A98112}" srcOrd="0" destOrd="0" presId="urn:microsoft.com/office/officeart/2005/8/layout/StepDownProcess"/>
    <dgm:cxn modelId="{017BAE50-BB0C-3347-974A-7719FBC78C0C}" type="presOf" srcId="{C3803DE8-63EF-F445-B38D-AFFA2BACD135}" destId="{71F611AD-433A-4A4D-9C8B-C820273C1C14}" srcOrd="0" destOrd="0" presId="urn:microsoft.com/office/officeart/2005/8/layout/StepDownProcess"/>
    <dgm:cxn modelId="{AC327353-448D-8044-9D70-77C4133C15DD}" srcId="{8E6471C7-0734-C048-ACD9-A1CFA84DE0DB}" destId="{AE027DB5-EFB9-6942-8B07-1D69A5F33BB7}" srcOrd="4" destOrd="0" parTransId="{08EC50F5-BE96-E84E-B067-5903BCFEEC86}" sibTransId="{071E17FF-EFB1-0A42-828D-56E370C8F476}"/>
    <dgm:cxn modelId="{640B729B-F423-5C43-8A97-83B49EB08D08}" srcId="{8E6471C7-0734-C048-ACD9-A1CFA84DE0DB}" destId="{575B24A8-415A-B14D-B7AF-F8E59DE73AFE}" srcOrd="1" destOrd="0" parTransId="{A2D24471-9175-0C4B-A977-CD38AF8E7D27}" sibTransId="{DB22A8D5-49D5-A444-B7BC-4245FE17BA15}"/>
    <dgm:cxn modelId="{6FBC9DA0-009C-FE46-9F84-05337996C2D5}" type="presOf" srcId="{575B24A8-415A-B14D-B7AF-F8E59DE73AFE}" destId="{527BA434-5E0C-4A48-8723-C957A1D63061}" srcOrd="0" destOrd="0" presId="urn:microsoft.com/office/officeart/2005/8/layout/StepDownProcess"/>
    <dgm:cxn modelId="{83B802A9-86B2-CD40-9BE5-1942FEB01A33}" srcId="{8E6471C7-0734-C048-ACD9-A1CFA84DE0DB}" destId="{8CDE0BC4-0E71-694B-85F1-93F182258AF2}" srcOrd="2" destOrd="0" parTransId="{1F03F14E-6149-734E-BDC2-4DCA18D3AB1E}" sibTransId="{F667F945-D532-D647-A5E6-2498F7C1A716}"/>
    <dgm:cxn modelId="{3FE7FDDC-7365-5246-A8DF-22415D1C1CCF}" type="presOf" srcId="{E2546DAB-D67D-E145-AA62-2AAE40EB4E63}" destId="{2E29926D-A3AC-0B4D-AB7F-62158389C70D}" srcOrd="0" destOrd="0" presId="urn:microsoft.com/office/officeart/2005/8/layout/StepDownProcess"/>
    <dgm:cxn modelId="{938428FD-FF26-5645-9150-85DFA5E8717D}" type="presOf" srcId="{8E6471C7-0734-C048-ACD9-A1CFA84DE0DB}" destId="{C46C641F-CAF8-234A-AA10-ECFE98D467C4}" srcOrd="0" destOrd="0" presId="urn:microsoft.com/office/officeart/2005/8/layout/StepDownProcess"/>
    <dgm:cxn modelId="{86A14566-9FA8-7B4D-B884-C42991B56AA4}" type="presParOf" srcId="{C46C641F-CAF8-234A-AA10-ECFE98D467C4}" destId="{9DD0BE6C-2C54-454A-B1C6-4CDDE5EF1B67}" srcOrd="0" destOrd="0" presId="urn:microsoft.com/office/officeart/2005/8/layout/StepDownProcess"/>
    <dgm:cxn modelId="{783A45C1-62BB-7B46-BF9A-137C6E4BE44B}" type="presParOf" srcId="{9DD0BE6C-2C54-454A-B1C6-4CDDE5EF1B67}" destId="{349E8516-8E65-4F4C-B3B6-DB9B714B6383}" srcOrd="0" destOrd="0" presId="urn:microsoft.com/office/officeart/2005/8/layout/StepDownProcess"/>
    <dgm:cxn modelId="{4BA7425A-6706-AF4A-86BC-BB09898C7D93}" type="presParOf" srcId="{9DD0BE6C-2C54-454A-B1C6-4CDDE5EF1B67}" destId="{2E29926D-A3AC-0B4D-AB7F-62158389C70D}" srcOrd="1" destOrd="0" presId="urn:microsoft.com/office/officeart/2005/8/layout/StepDownProcess"/>
    <dgm:cxn modelId="{7783D0A4-41BF-3348-A5D8-5F83F24D3931}" type="presParOf" srcId="{9DD0BE6C-2C54-454A-B1C6-4CDDE5EF1B67}" destId="{11124090-4187-7B4E-AC0B-871DBBCE82D3}" srcOrd="2" destOrd="0" presId="urn:microsoft.com/office/officeart/2005/8/layout/StepDownProcess"/>
    <dgm:cxn modelId="{F1CD7197-376A-3345-82A7-AF88884821C3}" type="presParOf" srcId="{C46C641F-CAF8-234A-AA10-ECFE98D467C4}" destId="{546F3810-5841-774F-8E70-ACE369532BBC}" srcOrd="1" destOrd="0" presId="urn:microsoft.com/office/officeart/2005/8/layout/StepDownProcess"/>
    <dgm:cxn modelId="{7447383E-FF4D-944D-B655-E1287B5A26B8}" type="presParOf" srcId="{C46C641F-CAF8-234A-AA10-ECFE98D467C4}" destId="{193D00F8-04EA-B946-B09A-07ED9AC6905E}" srcOrd="2" destOrd="0" presId="urn:microsoft.com/office/officeart/2005/8/layout/StepDownProcess"/>
    <dgm:cxn modelId="{C575475C-CD2C-C442-BCE2-C0695D3613FB}" type="presParOf" srcId="{193D00F8-04EA-B946-B09A-07ED9AC6905E}" destId="{15BF5968-B65D-1A4F-B0CD-73EA06B8DD29}" srcOrd="0" destOrd="0" presId="urn:microsoft.com/office/officeart/2005/8/layout/StepDownProcess"/>
    <dgm:cxn modelId="{9D381ED7-6530-CA46-9333-21DA82A09D07}" type="presParOf" srcId="{193D00F8-04EA-B946-B09A-07ED9AC6905E}" destId="{527BA434-5E0C-4A48-8723-C957A1D63061}" srcOrd="1" destOrd="0" presId="urn:microsoft.com/office/officeart/2005/8/layout/StepDownProcess"/>
    <dgm:cxn modelId="{93E185B9-0E96-6843-ACB7-062218509805}" type="presParOf" srcId="{193D00F8-04EA-B946-B09A-07ED9AC6905E}" destId="{3D6374E7-E508-5748-B4DB-98BEEB2EFBD2}" srcOrd="2" destOrd="0" presId="urn:microsoft.com/office/officeart/2005/8/layout/StepDownProcess"/>
    <dgm:cxn modelId="{FD68B5CF-9B6F-B548-AF4E-1529F69D697C}" type="presParOf" srcId="{C46C641F-CAF8-234A-AA10-ECFE98D467C4}" destId="{30D19D24-7FDC-114B-8A0A-D1DB988907C2}" srcOrd="3" destOrd="0" presId="urn:microsoft.com/office/officeart/2005/8/layout/StepDownProcess"/>
    <dgm:cxn modelId="{DEA1197F-BE49-1F4F-8D54-7488D2FB5EC9}" type="presParOf" srcId="{C46C641F-CAF8-234A-AA10-ECFE98D467C4}" destId="{58651CAD-75D1-064F-BE9C-7848E3F8FDAE}" srcOrd="4" destOrd="0" presId="urn:microsoft.com/office/officeart/2005/8/layout/StepDownProcess"/>
    <dgm:cxn modelId="{007C6D85-8F02-6241-A4EC-088ED363F886}" type="presParOf" srcId="{58651CAD-75D1-064F-BE9C-7848E3F8FDAE}" destId="{22D88CD3-BA64-9E47-833A-1C867AAF3C59}" srcOrd="0" destOrd="0" presId="urn:microsoft.com/office/officeart/2005/8/layout/StepDownProcess"/>
    <dgm:cxn modelId="{008A732E-AA4A-BF47-8B66-40ADC9D27236}" type="presParOf" srcId="{58651CAD-75D1-064F-BE9C-7848E3F8FDAE}" destId="{F6BE4009-A148-F148-AA79-443EB3EB2BCD}" srcOrd="1" destOrd="0" presId="urn:microsoft.com/office/officeart/2005/8/layout/StepDownProcess"/>
    <dgm:cxn modelId="{6550C15A-5995-5D40-B83A-E467E669DC84}" type="presParOf" srcId="{58651CAD-75D1-064F-BE9C-7848E3F8FDAE}" destId="{00B6A4E7-0DFA-9E49-B893-5D1A9440F179}" srcOrd="2" destOrd="0" presId="urn:microsoft.com/office/officeart/2005/8/layout/StepDownProcess"/>
    <dgm:cxn modelId="{D8C9432F-7FF9-3541-A17A-5B3D1A78C53E}" type="presParOf" srcId="{C46C641F-CAF8-234A-AA10-ECFE98D467C4}" destId="{B0F72318-A014-6E49-812F-8CAE83AF0EB8}" srcOrd="5" destOrd="0" presId="urn:microsoft.com/office/officeart/2005/8/layout/StepDownProcess"/>
    <dgm:cxn modelId="{288F22EA-95FB-2B4E-B73F-9BEF9F811EF7}" type="presParOf" srcId="{C46C641F-CAF8-234A-AA10-ECFE98D467C4}" destId="{68E4C47B-39C2-4E4B-8B89-76B66E61BD03}" srcOrd="6" destOrd="0" presId="urn:microsoft.com/office/officeart/2005/8/layout/StepDownProcess"/>
    <dgm:cxn modelId="{75E744BE-915E-CB48-8693-134E22D0908B}" type="presParOf" srcId="{68E4C47B-39C2-4E4B-8B89-76B66E61BD03}" destId="{04238BBF-1448-5041-A031-F916D80D2032}" srcOrd="0" destOrd="0" presId="urn:microsoft.com/office/officeart/2005/8/layout/StepDownProcess"/>
    <dgm:cxn modelId="{D47C913F-A7E9-3F41-9E4E-2ECDF928495C}" type="presParOf" srcId="{68E4C47B-39C2-4E4B-8B89-76B66E61BD03}" destId="{71F611AD-433A-4A4D-9C8B-C820273C1C14}" srcOrd="1" destOrd="0" presId="urn:microsoft.com/office/officeart/2005/8/layout/StepDownProcess"/>
    <dgm:cxn modelId="{B285FF81-2B79-2345-8B99-62BD4C1DCFE5}" type="presParOf" srcId="{68E4C47B-39C2-4E4B-8B89-76B66E61BD03}" destId="{1AFEA4F4-3434-184E-9172-784B2CE974B7}" srcOrd="2" destOrd="0" presId="urn:microsoft.com/office/officeart/2005/8/layout/StepDownProcess"/>
    <dgm:cxn modelId="{5ACE7AFB-7934-EE48-AD5D-1DAAF7EC7A21}" type="presParOf" srcId="{C46C641F-CAF8-234A-AA10-ECFE98D467C4}" destId="{32D32402-16B6-F340-A731-B4EADAF778F4}" srcOrd="7" destOrd="0" presId="urn:microsoft.com/office/officeart/2005/8/layout/StepDownProcess"/>
    <dgm:cxn modelId="{A640443B-788F-BE40-AA85-1B507956516A}" type="presParOf" srcId="{C46C641F-CAF8-234A-AA10-ECFE98D467C4}" destId="{BCF150A3-C7A9-B242-A26C-B83CE15BF1C4}" srcOrd="8" destOrd="0" presId="urn:microsoft.com/office/officeart/2005/8/layout/StepDownProcess"/>
    <dgm:cxn modelId="{44D56E8A-954A-C949-9521-BCA5C1D8F471}" type="presParOf" srcId="{BCF150A3-C7A9-B242-A26C-B83CE15BF1C4}" destId="{C803BA32-7567-414A-A835-D55E59A9811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E8516-8E65-4F4C-B3B6-DB9B714B6383}">
      <dsp:nvSpPr>
        <dsp:cNvPr id="0" name=""/>
        <dsp:cNvSpPr/>
      </dsp:nvSpPr>
      <dsp:spPr>
        <a:xfrm rot="5400000">
          <a:off x="421026" y="1906604"/>
          <a:ext cx="1570017" cy="17874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9926D-A3AC-0B4D-AB7F-62158389C70D}">
      <dsp:nvSpPr>
        <dsp:cNvPr id="0" name=""/>
        <dsp:cNvSpPr/>
      </dsp:nvSpPr>
      <dsp:spPr>
        <a:xfrm>
          <a:off x="5067" y="166207"/>
          <a:ext cx="2642985" cy="18500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Pre-processing</a:t>
          </a:r>
        </a:p>
      </dsp:txBody>
      <dsp:txXfrm>
        <a:off x="95393" y="256533"/>
        <a:ext cx="2462333" cy="1669352"/>
      </dsp:txXfrm>
    </dsp:sp>
    <dsp:sp modelId="{11124090-4187-7B4E-AC0B-871DBBCE82D3}">
      <dsp:nvSpPr>
        <dsp:cNvPr id="0" name=""/>
        <dsp:cNvSpPr/>
      </dsp:nvSpPr>
      <dsp:spPr>
        <a:xfrm>
          <a:off x="2648053" y="342648"/>
          <a:ext cx="1922256" cy="149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F5968-B65D-1A4F-B0CD-73EA06B8DD29}">
      <dsp:nvSpPr>
        <dsp:cNvPr id="0" name=""/>
        <dsp:cNvSpPr/>
      </dsp:nvSpPr>
      <dsp:spPr>
        <a:xfrm rot="5400000">
          <a:off x="2612342" y="3984769"/>
          <a:ext cx="1570017" cy="17874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BA434-5E0C-4A48-8723-C957A1D63061}">
      <dsp:nvSpPr>
        <dsp:cNvPr id="0" name=""/>
        <dsp:cNvSpPr/>
      </dsp:nvSpPr>
      <dsp:spPr>
        <a:xfrm>
          <a:off x="2196383" y="2244373"/>
          <a:ext cx="2642985" cy="18500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 Configuration</a:t>
          </a:r>
        </a:p>
      </dsp:txBody>
      <dsp:txXfrm>
        <a:off x="2286709" y="2334699"/>
        <a:ext cx="2462333" cy="1669352"/>
      </dsp:txXfrm>
    </dsp:sp>
    <dsp:sp modelId="{3D6374E7-E508-5748-B4DB-98BEEB2EFBD2}">
      <dsp:nvSpPr>
        <dsp:cNvPr id="0" name=""/>
        <dsp:cNvSpPr/>
      </dsp:nvSpPr>
      <dsp:spPr>
        <a:xfrm>
          <a:off x="4839369" y="2420813"/>
          <a:ext cx="1922256" cy="149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88CD3-BA64-9E47-833A-1C867AAF3C59}">
      <dsp:nvSpPr>
        <dsp:cNvPr id="0" name=""/>
        <dsp:cNvSpPr/>
      </dsp:nvSpPr>
      <dsp:spPr>
        <a:xfrm rot="5400000">
          <a:off x="4803658" y="6062935"/>
          <a:ext cx="1570017" cy="17874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E4009-A148-F148-AA79-443EB3EB2BCD}">
      <dsp:nvSpPr>
        <dsp:cNvPr id="0" name=""/>
        <dsp:cNvSpPr/>
      </dsp:nvSpPr>
      <dsp:spPr>
        <a:xfrm>
          <a:off x="4387699" y="4322538"/>
          <a:ext cx="2642985" cy="18500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Transfer Learning</a:t>
          </a:r>
        </a:p>
      </dsp:txBody>
      <dsp:txXfrm>
        <a:off x="4478025" y="4412864"/>
        <a:ext cx="2462333" cy="1669352"/>
      </dsp:txXfrm>
    </dsp:sp>
    <dsp:sp modelId="{00B6A4E7-0DFA-9E49-B893-5D1A9440F179}">
      <dsp:nvSpPr>
        <dsp:cNvPr id="0" name=""/>
        <dsp:cNvSpPr/>
      </dsp:nvSpPr>
      <dsp:spPr>
        <a:xfrm>
          <a:off x="7030685" y="4498978"/>
          <a:ext cx="1922256" cy="149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38BBF-1448-5041-A031-F916D80D2032}">
      <dsp:nvSpPr>
        <dsp:cNvPr id="0" name=""/>
        <dsp:cNvSpPr/>
      </dsp:nvSpPr>
      <dsp:spPr>
        <a:xfrm rot="5400000">
          <a:off x="6994975" y="8141100"/>
          <a:ext cx="1570017" cy="17874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611AD-433A-4A4D-9C8B-C820273C1C14}">
      <dsp:nvSpPr>
        <dsp:cNvPr id="0" name=""/>
        <dsp:cNvSpPr/>
      </dsp:nvSpPr>
      <dsp:spPr>
        <a:xfrm>
          <a:off x="6579015" y="6400704"/>
          <a:ext cx="2642985" cy="18500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 Training</a:t>
          </a:r>
        </a:p>
      </dsp:txBody>
      <dsp:txXfrm>
        <a:off x="6669341" y="6491030"/>
        <a:ext cx="2462333" cy="1669352"/>
      </dsp:txXfrm>
    </dsp:sp>
    <dsp:sp modelId="{1AFEA4F4-3434-184E-9172-784B2CE974B7}">
      <dsp:nvSpPr>
        <dsp:cNvPr id="0" name=""/>
        <dsp:cNvSpPr/>
      </dsp:nvSpPr>
      <dsp:spPr>
        <a:xfrm>
          <a:off x="9222001" y="6577144"/>
          <a:ext cx="1922256" cy="149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3BA32-7567-414A-A835-D55E59A98112}">
      <dsp:nvSpPr>
        <dsp:cNvPr id="0" name=""/>
        <dsp:cNvSpPr/>
      </dsp:nvSpPr>
      <dsp:spPr>
        <a:xfrm>
          <a:off x="8770331" y="8478869"/>
          <a:ext cx="2642985" cy="18500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 Verification</a:t>
          </a:r>
        </a:p>
      </dsp:txBody>
      <dsp:txXfrm>
        <a:off x="8860657" y="8569195"/>
        <a:ext cx="2462333" cy="166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3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259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931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57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56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3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95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913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09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920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05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E5DF-E920-7946-8321-43060856EE3F}" type="datetimeFigureOut">
              <a:rPr lang="en-IE" smtClean="0"/>
              <a:t>03/01/2022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13B6-EFEA-3E48-BDC6-27DECDE5C8D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861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1">
            <a:extLst>
              <a:ext uri="{FF2B5EF4-FFF2-40B4-BE49-F238E27FC236}">
                <a16:creationId xmlns:a16="http://schemas.microsoft.com/office/drawing/2014/main" id="{6D72EC10-2870-3E47-BFEE-F7EA91F66910}"/>
              </a:ext>
            </a:extLst>
          </p:cNvPr>
          <p:cNvSpPr txBox="1"/>
          <p:nvPr/>
        </p:nvSpPr>
        <p:spPr>
          <a:xfrm>
            <a:off x="3657600" y="1385518"/>
            <a:ext cx="36576000" cy="2746935"/>
          </a:xfrm>
          <a:prstGeom prst="rect">
            <a:avLst/>
          </a:prstGeom>
        </p:spPr>
        <p:txBody>
          <a:bodyPr vert="horz" lIns="128016" tIns="64008" rIns="128016" bIns="64008" anchor="ctr" anchorCtr="0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Recognising</a:t>
            </a:r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 German traffic signs using Neural Networks with Transfer Learning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78F80DAE-3D27-B342-83F8-A9503E48D2B4}"/>
              </a:ext>
            </a:extLst>
          </p:cNvPr>
          <p:cNvSpPr txBox="1"/>
          <p:nvPr/>
        </p:nvSpPr>
        <p:spPr>
          <a:xfrm>
            <a:off x="3493597" y="3793517"/>
            <a:ext cx="36576000" cy="2025170"/>
          </a:xfrm>
          <a:prstGeom prst="rect">
            <a:avLst/>
          </a:prstGeom>
        </p:spPr>
        <p:txBody>
          <a:bodyPr vert="horz" lIns="128016" tIns="64008" rIns="128016" bIns="64008" anchor="ctr" anchorCtr="0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Darragh </a:t>
            </a:r>
            <a:r>
              <a:rPr lang="en-IE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Sherwin</a:t>
            </a:r>
          </a:p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IT Sligo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B6192D-26F4-FE41-806F-DAF3E2B27110}"/>
              </a:ext>
            </a:extLst>
          </p:cNvPr>
          <p:cNvSpPr/>
          <p:nvPr/>
        </p:nvSpPr>
        <p:spPr>
          <a:xfrm>
            <a:off x="685800" y="6948729"/>
            <a:ext cx="13667014" cy="10705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>
            <a:defPPr>
              <a:defRPr kern="1200" smtId="4294967295"/>
            </a:defPPr>
          </a:lstStyle>
          <a:p>
            <a:pPr algn="ctr"/>
            <a:endParaRPr lang="en-IE" sz="96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2CA585-6079-544C-A768-50E8BE81F62B}"/>
              </a:ext>
            </a:extLst>
          </p:cNvPr>
          <p:cNvSpPr/>
          <p:nvPr/>
        </p:nvSpPr>
        <p:spPr>
          <a:xfrm>
            <a:off x="29309787" y="6948729"/>
            <a:ext cx="13667013" cy="21878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838E0-B713-A949-B959-2B403E8FFD55}"/>
              </a:ext>
            </a:extLst>
          </p:cNvPr>
          <p:cNvSpPr/>
          <p:nvPr/>
        </p:nvSpPr>
        <p:spPr>
          <a:xfrm>
            <a:off x="29250189" y="29356220"/>
            <a:ext cx="13726611" cy="287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ADC5E-47A7-4F4F-BC0B-8EDA3F64FBE9}"/>
              </a:ext>
            </a:extLst>
          </p:cNvPr>
          <p:cNvSpPr/>
          <p:nvPr/>
        </p:nvSpPr>
        <p:spPr>
          <a:xfrm>
            <a:off x="685800" y="18464271"/>
            <a:ext cx="1365582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>
            <a:defPPr>
              <a:defRPr kern="1200" smtId="4294967295"/>
            </a:defPPr>
          </a:lstStyle>
          <a:p>
            <a:pPr algn="ctr"/>
            <a:endParaRPr lang="en-US" sz="9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E2075-AEC1-E846-961F-7E930AAB8217}"/>
              </a:ext>
            </a:extLst>
          </p:cNvPr>
          <p:cNvSpPr/>
          <p:nvPr/>
        </p:nvSpPr>
        <p:spPr>
          <a:xfrm>
            <a:off x="14967995" y="20600845"/>
            <a:ext cx="13655820" cy="1163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0D1883-D5AE-5147-90B9-872590035B0C}"/>
              </a:ext>
            </a:extLst>
          </p:cNvPr>
          <p:cNvSpPr/>
          <p:nvPr/>
        </p:nvSpPr>
        <p:spPr>
          <a:xfrm>
            <a:off x="14967995" y="6948728"/>
            <a:ext cx="13667013" cy="13053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>
            <a:defPPr>
              <a:defRPr kern="1200" smtId="4294967295"/>
            </a:defPPr>
          </a:lstStyle>
          <a:p>
            <a:pPr algn="ctr"/>
            <a:endParaRPr lang="en-IE" sz="9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0A3B4-3511-DD4F-BDF9-76A7B8414458}"/>
              </a:ext>
            </a:extLst>
          </p:cNvPr>
          <p:cNvSpPr txBox="1"/>
          <p:nvPr/>
        </p:nvSpPr>
        <p:spPr>
          <a:xfrm>
            <a:off x="938426" y="9631760"/>
            <a:ext cx="13141843" cy="5078313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IE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Recognising</a:t>
            </a:r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traffic signs is very important for autonomous vehicles. Convolutional  Neural Networks (CNN) can classify images; however, they are computationally expensive to train and require vast amounts of data. Transfer learning allows the re-use of an existing knowledge base to classify a new set of images. We will demonstrate how CNNs can be quickly trained with a small dataset to accurately classify traffic signs through transfer learning.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E30F0-B47D-CD4A-B733-E8960AFF72C9}"/>
              </a:ext>
            </a:extLst>
          </p:cNvPr>
          <p:cNvSpPr txBox="1"/>
          <p:nvPr/>
        </p:nvSpPr>
        <p:spPr>
          <a:xfrm>
            <a:off x="859895" y="7104837"/>
            <a:ext cx="9601200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6497B-F82B-5B4E-8A5B-2738E9D77B26}"/>
              </a:ext>
            </a:extLst>
          </p:cNvPr>
          <p:cNvSpPr txBox="1"/>
          <p:nvPr/>
        </p:nvSpPr>
        <p:spPr>
          <a:xfrm>
            <a:off x="29582067" y="29397106"/>
            <a:ext cx="9601200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99D31F-ACC7-8E4F-A890-C4234094AE24}"/>
              </a:ext>
            </a:extLst>
          </p:cNvPr>
          <p:cNvSpPr txBox="1"/>
          <p:nvPr/>
        </p:nvSpPr>
        <p:spPr>
          <a:xfrm>
            <a:off x="859895" y="19632496"/>
            <a:ext cx="13298903" cy="2308324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Transfer learning is process of taking existing trained layers in a Convoluted Neural Network  and transferring them to a new CNN model so that the existing knowledge can be </a:t>
            </a:r>
            <a:r>
              <a:rPr lang="en-IE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utilised</a:t>
            </a:r>
            <a:r>
              <a:rPr lang="en-US" sz="36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for a new set of problems.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F7946-94D5-714E-95B0-3692E9D43BA8}"/>
              </a:ext>
            </a:extLst>
          </p:cNvPr>
          <p:cNvSpPr txBox="1"/>
          <p:nvPr/>
        </p:nvSpPr>
        <p:spPr>
          <a:xfrm>
            <a:off x="914400" y="18739137"/>
            <a:ext cx="9601200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46283-5A07-964D-9F18-DC11FD1332BF}"/>
              </a:ext>
            </a:extLst>
          </p:cNvPr>
          <p:cNvSpPr txBox="1"/>
          <p:nvPr/>
        </p:nvSpPr>
        <p:spPr>
          <a:xfrm>
            <a:off x="15116935" y="7104837"/>
            <a:ext cx="11033818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Datasets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93078A-0E1A-8E44-9177-B209E11EAC3F}"/>
              </a:ext>
            </a:extLst>
          </p:cNvPr>
          <p:cNvSpPr txBox="1"/>
          <p:nvPr/>
        </p:nvSpPr>
        <p:spPr>
          <a:xfrm>
            <a:off x="15116935" y="20860204"/>
            <a:ext cx="9601200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B8DD19-CEFC-1646-9F9D-46595C5A8E55}"/>
              </a:ext>
            </a:extLst>
          </p:cNvPr>
          <p:cNvSpPr txBox="1"/>
          <p:nvPr/>
        </p:nvSpPr>
        <p:spPr>
          <a:xfrm>
            <a:off x="29582066" y="7100211"/>
            <a:ext cx="9601200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819AE1A-4B00-254F-81B8-92BA5D70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80251"/>
              </p:ext>
            </p:extLst>
          </p:nvPr>
        </p:nvGraphicFramePr>
        <p:xfrm>
          <a:off x="29530427" y="8344118"/>
          <a:ext cx="13166134" cy="9080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5247">
                  <a:extLst>
                    <a:ext uri="{9D8B030D-6E8A-4147-A177-3AD203B41FA5}">
                      <a16:colId xmlns:a16="http://schemas.microsoft.com/office/drawing/2014/main" val="3823909091"/>
                    </a:ext>
                  </a:extLst>
                </a:gridCol>
                <a:gridCol w="1378459">
                  <a:extLst>
                    <a:ext uri="{9D8B030D-6E8A-4147-A177-3AD203B41FA5}">
                      <a16:colId xmlns:a16="http://schemas.microsoft.com/office/drawing/2014/main" val="220727282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302600252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32691987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078895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139651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94928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13579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9049447"/>
                    </a:ext>
                  </a:extLst>
                </a:gridCol>
                <a:gridCol w="1260694">
                  <a:extLst>
                    <a:ext uri="{9D8B030D-6E8A-4147-A177-3AD203B41FA5}">
                      <a16:colId xmlns:a16="http://schemas.microsoft.com/office/drawing/2014/main" val="1922781072"/>
                    </a:ext>
                  </a:extLst>
                </a:gridCol>
              </a:tblGrid>
              <a:tr h="2476616"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Iteration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Pre-processed Input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Trainable Layers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Epochs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Execution Time</a:t>
                      </a:r>
                    </a:p>
                    <a:p>
                      <a:pPr algn="ctr"/>
                      <a:r>
                        <a:rPr lang="en-IE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IE" sz="2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h:m:s</a:t>
                      </a:r>
                      <a:r>
                        <a:rPr lang="en-IE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Training Accuracy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Training Loss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Validation Accuracy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Validation Loss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200" dirty="0">
                          <a:effectLst/>
                        </a:rPr>
                        <a:t>Testing Accuracy</a:t>
                      </a:r>
                      <a:endParaRPr lang="en-IE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extLst>
                  <a:ext uri="{0D108BD9-81ED-4DB2-BD59-A6C34878D82A}">
                    <a16:rowId xmlns:a16="http://schemas.microsoft.com/office/drawing/2014/main" val="735599822"/>
                  </a:ext>
                </a:extLst>
              </a:tr>
              <a:tr h="1651077">
                <a:tc>
                  <a:txBody>
                    <a:bodyPr/>
                    <a:lstStyle/>
                    <a:p>
                      <a:pPr algn="ctr"/>
                      <a:r>
                        <a:rPr lang="en-IE" sz="2000">
                          <a:effectLst/>
                        </a:rPr>
                        <a:t>1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14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41:55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97%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0.293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76.2%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13.103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73.71%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extLst>
                  <a:ext uri="{0D108BD9-81ED-4DB2-BD59-A6C34878D82A}">
                    <a16:rowId xmlns:a16="http://schemas.microsoft.com/office/drawing/2014/main" val="3325878540"/>
                  </a:ext>
                </a:extLst>
              </a:tr>
              <a:tr h="1651077">
                <a:tc>
                  <a:txBody>
                    <a:bodyPr/>
                    <a:lstStyle/>
                    <a:p>
                      <a:pPr algn="ctr"/>
                      <a:r>
                        <a:rPr lang="en-IE" sz="2000">
                          <a:effectLst/>
                        </a:rPr>
                        <a:t>2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No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17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57:20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0.001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96.5%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0.583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95.86%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extLst>
                  <a:ext uri="{0D108BD9-81ED-4DB2-BD59-A6C34878D82A}">
                    <a16:rowId xmlns:a16="http://schemas.microsoft.com/office/drawing/2014/main" val="2187313487"/>
                  </a:ext>
                </a:extLst>
              </a:tr>
              <a:tr h="1651077">
                <a:tc>
                  <a:txBody>
                    <a:bodyPr/>
                    <a:lstStyle/>
                    <a:p>
                      <a:pPr algn="ctr"/>
                      <a:r>
                        <a:rPr lang="en-IE" sz="2000">
                          <a:effectLst/>
                        </a:rPr>
                        <a:t>3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21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1:11:15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99.9%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0.009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95.7%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0.612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96.17%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extLst>
                  <a:ext uri="{0D108BD9-81ED-4DB2-BD59-A6C34878D82A}">
                    <a16:rowId xmlns:a16="http://schemas.microsoft.com/office/drawing/2014/main" val="4239776473"/>
                  </a:ext>
                </a:extLst>
              </a:tr>
              <a:tr h="1651077">
                <a:tc>
                  <a:txBody>
                    <a:bodyPr/>
                    <a:lstStyle/>
                    <a:p>
                      <a:pPr algn="ctr"/>
                      <a:r>
                        <a:rPr lang="en-IE" sz="2000">
                          <a:effectLst/>
                        </a:rPr>
                        <a:t>4</a:t>
                      </a:r>
                      <a:endParaRPr lang="en-I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23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1:41:59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99.9%</a:t>
                      </a:r>
                      <a:endParaRPr lang="en-IE" sz="2400" i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0.002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98.5%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0.078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97.38%</a:t>
                      </a:r>
                      <a:endParaRPr lang="en-IE" sz="24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614" marR="86614" marT="0" marB="0" anchor="ctr"/>
                </a:tc>
                <a:extLst>
                  <a:ext uri="{0D108BD9-81ED-4DB2-BD59-A6C34878D82A}">
                    <a16:rowId xmlns:a16="http://schemas.microsoft.com/office/drawing/2014/main" val="423298424"/>
                  </a:ext>
                </a:extLst>
              </a:tr>
            </a:tbl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51CE3357-37F0-F143-8AFE-70D0B58D2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312232"/>
              </p:ext>
            </p:extLst>
          </p:nvPr>
        </p:nvGraphicFramePr>
        <p:xfrm>
          <a:off x="16193629" y="21587907"/>
          <a:ext cx="11418385" cy="10495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4" name="Picture 43" descr="Chart, histogram&#10;&#10;Description automatically generated">
            <a:extLst>
              <a:ext uri="{FF2B5EF4-FFF2-40B4-BE49-F238E27FC236}">
                <a16:creationId xmlns:a16="http://schemas.microsoft.com/office/drawing/2014/main" id="{C718D337-82CE-474D-90C0-16A11C952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3409" y="18127766"/>
            <a:ext cx="12643448" cy="10061669"/>
          </a:xfrm>
          <a:prstGeom prst="rect">
            <a:avLst/>
          </a:prstGeom>
          <a:effectLst>
            <a:softEdge rad="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368D035-C79D-4C43-A362-BD25E7C64DA2}"/>
              </a:ext>
            </a:extLst>
          </p:cNvPr>
          <p:cNvSpPr txBox="1"/>
          <p:nvPr/>
        </p:nvSpPr>
        <p:spPr>
          <a:xfrm>
            <a:off x="16193629" y="19325797"/>
            <a:ext cx="11033818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24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Sample Images from dataset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B6FD95-F26C-DE45-870B-7376C4A109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70635" y="14664672"/>
            <a:ext cx="5479805" cy="46372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E22FA7D-C2E9-394D-B437-495F59A22D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76238" y="8081534"/>
            <a:ext cx="8563618" cy="624780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0FB7945-8F56-3D49-85B2-B960A038E8BF}"/>
              </a:ext>
            </a:extLst>
          </p:cNvPr>
          <p:cNvSpPr txBox="1"/>
          <p:nvPr/>
        </p:nvSpPr>
        <p:spPr>
          <a:xfrm>
            <a:off x="16241138" y="7624833"/>
            <a:ext cx="11033818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24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Balance of Classes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707155D-54D0-A843-BC47-C7DBD05FE6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75778" y="28736654"/>
            <a:ext cx="2613565" cy="2613565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A5EC3C1-D245-DC4F-89B7-4E46BDB5A378}"/>
              </a:ext>
            </a:extLst>
          </p:cNvPr>
          <p:cNvSpPr txBox="1"/>
          <p:nvPr/>
        </p:nvSpPr>
        <p:spPr>
          <a:xfrm>
            <a:off x="15104791" y="31117383"/>
            <a:ext cx="3155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Scan me for implementation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06647E-4085-3540-BC81-E051B2294DFD}"/>
              </a:ext>
            </a:extLst>
          </p:cNvPr>
          <p:cNvSpPr txBox="1"/>
          <p:nvPr/>
        </p:nvSpPr>
        <p:spPr>
          <a:xfrm>
            <a:off x="30537605" y="7777758"/>
            <a:ext cx="11033818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24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Model iteration accuracy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7427E3-BB84-EE41-A3C6-C4E8D7397D16}"/>
              </a:ext>
            </a:extLst>
          </p:cNvPr>
          <p:cNvSpPr txBox="1"/>
          <p:nvPr/>
        </p:nvSpPr>
        <p:spPr>
          <a:xfrm>
            <a:off x="30648224" y="28294131"/>
            <a:ext cx="11033818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24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Most accurate model iteration accuracy and training loss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08E4DEE-567B-9748-834F-DF19FF1A3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0" y="22206786"/>
            <a:ext cx="13561770" cy="100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" name="Table 55">
            <a:extLst>
              <a:ext uri="{FF2B5EF4-FFF2-40B4-BE49-F238E27FC236}">
                <a16:creationId xmlns:a16="http://schemas.microsoft.com/office/drawing/2014/main" id="{526DC6F7-7595-E04F-B3B9-D2E245F45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62945"/>
              </p:ext>
            </p:extLst>
          </p:nvPr>
        </p:nvGraphicFramePr>
        <p:xfrm>
          <a:off x="29622171" y="30226421"/>
          <a:ext cx="12864687" cy="162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29">
                  <a:extLst>
                    <a:ext uri="{9D8B030D-6E8A-4147-A177-3AD203B41FA5}">
                      <a16:colId xmlns:a16="http://schemas.microsoft.com/office/drawing/2014/main" val="520782332"/>
                    </a:ext>
                  </a:extLst>
                </a:gridCol>
                <a:gridCol w="4288229">
                  <a:extLst>
                    <a:ext uri="{9D8B030D-6E8A-4147-A177-3AD203B41FA5}">
                      <a16:colId xmlns:a16="http://schemas.microsoft.com/office/drawing/2014/main" val="2361415630"/>
                    </a:ext>
                  </a:extLst>
                </a:gridCol>
                <a:gridCol w="4288229">
                  <a:extLst>
                    <a:ext uri="{9D8B030D-6E8A-4147-A177-3AD203B41FA5}">
                      <a16:colId xmlns:a16="http://schemas.microsoft.com/office/drawing/2014/main" val="2156223022"/>
                    </a:ext>
                  </a:extLst>
                </a:gridCol>
              </a:tblGrid>
              <a:tr h="259993">
                <a:tc>
                  <a:txBody>
                    <a:bodyPr/>
                    <a:lstStyle/>
                    <a:p>
                      <a:r>
                        <a:rPr lang="en-IE" sz="5000" dirty="0"/>
                        <a:t>No. of Images</a:t>
                      </a:r>
                    </a:p>
                  </a:txBody>
                  <a:tcPr marL="52248" marR="52248" marT="26124" marB="26124"/>
                </a:tc>
                <a:tc>
                  <a:txBody>
                    <a:bodyPr/>
                    <a:lstStyle/>
                    <a:p>
                      <a:r>
                        <a:rPr lang="en-IE" sz="5000" dirty="0"/>
                        <a:t>Training time</a:t>
                      </a:r>
                    </a:p>
                  </a:txBody>
                  <a:tcPr marL="52248" marR="52248" marT="26124" marB="26124"/>
                </a:tc>
                <a:tc>
                  <a:txBody>
                    <a:bodyPr/>
                    <a:lstStyle/>
                    <a:p>
                      <a:r>
                        <a:rPr lang="en-IE" sz="5000" dirty="0"/>
                        <a:t>Accuracy</a:t>
                      </a:r>
                    </a:p>
                  </a:txBody>
                  <a:tcPr marL="52248" marR="52248" marT="26124" marB="26124"/>
                </a:tc>
                <a:extLst>
                  <a:ext uri="{0D108BD9-81ED-4DB2-BD59-A6C34878D82A}">
                    <a16:rowId xmlns:a16="http://schemas.microsoft.com/office/drawing/2014/main" val="437817151"/>
                  </a:ext>
                </a:extLst>
              </a:tr>
              <a:tr h="226065">
                <a:tc>
                  <a:txBody>
                    <a:bodyPr/>
                    <a:lstStyle/>
                    <a:p>
                      <a:r>
                        <a:rPr lang="en-IE" sz="5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39,209</a:t>
                      </a:r>
                    </a:p>
                  </a:txBody>
                  <a:tcPr marL="52248" marR="52248" marT="26124" marB="26124"/>
                </a:tc>
                <a:tc>
                  <a:txBody>
                    <a:bodyPr/>
                    <a:lstStyle/>
                    <a:p>
                      <a:r>
                        <a:rPr lang="en-IE" sz="5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1:41:59</a:t>
                      </a:r>
                    </a:p>
                  </a:txBody>
                  <a:tcPr marL="52248" marR="52248" marT="26124" marB="26124"/>
                </a:tc>
                <a:tc>
                  <a:txBody>
                    <a:bodyPr/>
                    <a:lstStyle/>
                    <a:p>
                      <a:r>
                        <a:rPr lang="en-IE" sz="5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97.38%</a:t>
                      </a:r>
                    </a:p>
                  </a:txBody>
                  <a:tcPr marL="52248" marR="52248" marT="26124" marB="26124"/>
                </a:tc>
                <a:extLst>
                  <a:ext uri="{0D108BD9-81ED-4DB2-BD59-A6C34878D82A}">
                    <a16:rowId xmlns:a16="http://schemas.microsoft.com/office/drawing/2014/main" val="50070077"/>
                  </a:ext>
                </a:extLst>
              </a:tr>
            </a:tbl>
          </a:graphicData>
        </a:graphic>
      </p:graphicFrame>
      <p:pic>
        <p:nvPicPr>
          <p:cNvPr id="1038" name="Picture 14" descr="IT Sligo Brand Guidelines Online Learning BrandGuidelines - Institute of  Technology Sligo">
            <a:extLst>
              <a:ext uri="{FF2B5EF4-FFF2-40B4-BE49-F238E27FC236}">
                <a16:creationId xmlns:a16="http://schemas.microsoft.com/office/drawing/2014/main" id="{80435A7F-8C5C-8F4A-9104-672F829B4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100" y="3991214"/>
            <a:ext cx="54737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8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252</Words>
  <Application>Microsoft Macintosh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Libre Baskerville</vt:lpstr>
      <vt:lpstr>Montserrat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Darragh Sherwin</dc:creator>
  <cp:lastModifiedBy>Darragh Sherwin</cp:lastModifiedBy>
  <cp:revision>9</cp:revision>
  <dcterms:created xsi:type="dcterms:W3CDTF">2022-01-03T17:28:07Z</dcterms:created>
  <dcterms:modified xsi:type="dcterms:W3CDTF">2022-01-03T21:02:49Z</dcterms:modified>
</cp:coreProperties>
</file>