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3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Darrah" initials="TD" lastIdx="1" clrIdx="0">
    <p:extLst>
      <p:ext uri="{19B8F6BF-5375-455C-9EA6-DF929625EA0E}">
        <p15:presenceInfo xmlns:p15="http://schemas.microsoft.com/office/powerpoint/2012/main" userId="Timothy Dar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C065-8FAD-4B00-88D0-8AD7C80C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D80E0-BCA9-4135-871D-648A7E0A8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099E-1F94-4D3F-B6BF-F20D81BA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B93C-DC58-44D7-AD5F-E59954E8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C03D-AAA7-48C5-BD3C-17B41AA2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AE21-080B-48AD-BF70-B034BD5E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1A59E-D249-4DF4-A397-537C4979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6E91-6DDE-40C8-BB73-1E304FDB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1BE7-0E8B-46D8-AFE5-FCCC8813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1D46-D0F7-4F7B-AB4A-20A90DAD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54A65-C94D-424E-B031-73EAD8D8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9F06-7C10-4A4D-BEFF-C0F9A1247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E9063-42C9-4A7D-890A-6BF97A33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E984-8E75-4C43-9272-55BAF29F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1606-E35D-457F-AC4B-9AA07960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F3B6-B876-4876-9613-47D4190F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AA75-FB90-4FE8-A84D-5BE04479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9FFF-7C88-4CE6-9278-3928C785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8BDA-55B4-4FFE-9115-B44D9AFD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5299-7AA5-4912-89AC-D80B6D1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C4E-51AF-4460-B5C9-60D1596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A17A-621A-4FAC-B4CB-A721DBB9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DFCB-EE8C-4861-92B2-E9A4ECC9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F8FA-5516-4A8A-AEA7-A1FC1A55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EC33-A49F-4FF3-B7B3-3641D9D5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E819-94D5-459C-B96C-E86F88A5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9C53-D066-49CC-ABCE-5E8B238A6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E1511-11C8-4857-87B3-4A5632211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26F7D-8C4E-4033-AA1B-DDF4F6FB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FF02-5239-43AD-8E68-609E1197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CCD7-CC60-4662-93D3-5CEC2500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829B-AAD1-4FDD-95AD-6CA30DAB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99496-9426-4848-89E6-ECB300D8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6F51-B7FD-479C-8D40-CF03577E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FCA66-C411-40E4-A20D-0C03621B2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FBB07-CECA-4650-90B6-7F2C0D1C0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1087D-2B8B-453E-9B18-26EB0763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CF204-8C13-47F0-994F-DC97B3FB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D9F07-E5BE-445B-8940-B8AF1F63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861F-2F0D-4AA1-AB79-7FF56328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AB75F-2866-4D37-A474-CCA9CBA6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9FB41-51C9-47FB-9FCA-B0AF9729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B809F-42E6-41D6-B30F-337E3EE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64F6-F66E-45A6-82C8-35FE2091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32597-7A4F-4067-AE6C-FF1887D6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9CF63-E7F2-45E1-AE64-F1E156CB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97ED-D0D2-4697-8580-2A089CB8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2B06-0ED3-461D-8662-43ADBCEE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48421-8F52-447B-939B-6067F928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1C94-DEF0-4952-81D8-65EF655C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24D1-8AEA-4F12-9F54-DE2B5254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98EF-E8BF-4A04-A026-4DC748E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3091-BCD5-467F-AC61-53011D42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52F3A-2B99-41BA-BFB3-B3E0C909D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01BE-E97D-459F-8A14-AF6D5709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8559-5A2B-43B6-9F68-C120FEB0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7117-448F-49B2-91B0-53FCF0CF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E9C3-989D-4A04-A8A4-78BA27BF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F119E-FEEF-421C-9CCA-7BA58D68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A086D-7E91-4463-8DFC-4CF795C2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48E5-F857-4F22-B9F0-7301508D8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B968-B903-4D6A-B7CC-6372C0F4AA2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EE32-91F9-483E-95A9-18442300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7CDAC-4BB4-49C7-A424-0E39E4A8B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0BB6-08E4-4CE3-9131-5F61F079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29" y="1697715"/>
            <a:ext cx="9144000" cy="3850329"/>
          </a:xfrm>
        </p:spPr>
        <p:txBody>
          <a:bodyPr>
            <a:normAutofit/>
          </a:bodyPr>
          <a:lstStyle/>
          <a:p>
            <a:r>
              <a:rPr lang="en-US" sz="7200" dirty="0"/>
              <a:t>Engine Analysis</a:t>
            </a:r>
            <a:br>
              <a:rPr lang="en-US" dirty="0"/>
            </a:br>
            <a:r>
              <a:rPr lang="en-US" sz="4000" dirty="0"/>
              <a:t>preliminary results</a:t>
            </a:r>
            <a:br>
              <a:rPr lang="en-US" sz="4000" dirty="0"/>
            </a:br>
            <a:br>
              <a:rPr lang="en-US" sz="4000" dirty="0"/>
            </a:br>
            <a:r>
              <a:rPr lang="en-US" sz="3600" dirty="0"/>
              <a:t>Tim Darrah</a:t>
            </a:r>
            <a:br>
              <a:rPr lang="en-US" sz="3600" dirty="0"/>
            </a:br>
            <a:r>
              <a:rPr lang="en-US" sz="3600" dirty="0"/>
              <a:t>Adam Smith</a:t>
            </a:r>
          </a:p>
        </p:txBody>
      </p:sp>
    </p:spTree>
    <p:extLst>
      <p:ext uri="{BB962C8B-B14F-4D97-AF65-F5344CB8AC3E}">
        <p14:creationId xmlns:p14="http://schemas.microsoft.com/office/powerpoint/2010/main" val="268323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616BAD-69B8-4A81-A044-FF848CDA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32" y="1254397"/>
            <a:ext cx="6423388" cy="4741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E2AF3-5EFB-4DBC-9F22-312CD2D6576B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Vibration FFT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6745C-BFBD-45F0-8083-A95E5F07FF32}"/>
              </a:ext>
            </a:extLst>
          </p:cNvPr>
          <p:cNvSpPr txBox="1"/>
          <p:nvPr/>
        </p:nvSpPr>
        <p:spPr>
          <a:xfrm>
            <a:off x="339634" y="1611086"/>
            <a:ext cx="327442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Discuss the differences of the FFT and power spectrum – they are both based on the FFT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8AD7F-7CCC-42A7-B838-C9CC7F94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6" y="4394426"/>
            <a:ext cx="3590925" cy="33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011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11DD1-7CFF-4117-8F9A-CC5D3BAF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9" y="187447"/>
            <a:ext cx="5389373" cy="338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43553A-5495-4071-9540-4E15F395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50" y="267640"/>
            <a:ext cx="5409659" cy="33945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75BFA-F6AB-412C-B347-F0B76B6A7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610" y="3544584"/>
            <a:ext cx="5335275" cy="3313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8DC91-25E6-4ED5-B94D-235ADC82DD1F}"/>
              </a:ext>
            </a:extLst>
          </p:cNvPr>
          <p:cNvSpPr txBox="1"/>
          <p:nvPr/>
        </p:nvSpPr>
        <p:spPr>
          <a:xfrm>
            <a:off x="9596846" y="416270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what is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46A891-B73C-4A18-846B-8745616E234B}"/>
              </a:ext>
            </a:extLst>
          </p:cNvPr>
          <p:cNvSpPr/>
          <p:nvPr/>
        </p:nvSpPr>
        <p:spPr>
          <a:xfrm>
            <a:off x="9396549" y="287382"/>
            <a:ext cx="2577737" cy="20029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378F38-A20E-47C4-97A6-CA592EB35D53}"/>
              </a:ext>
            </a:extLst>
          </p:cNvPr>
          <p:cNvSpPr/>
          <p:nvPr/>
        </p:nvSpPr>
        <p:spPr>
          <a:xfrm>
            <a:off x="2216331" y="1872342"/>
            <a:ext cx="3618411" cy="13106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7D411F-9066-4D0D-9970-1C454D07E11B}"/>
              </a:ext>
            </a:extLst>
          </p:cNvPr>
          <p:cNvCxnSpPr>
            <a:cxnSpLocks/>
          </p:cNvCxnSpPr>
          <p:nvPr/>
        </p:nvCxnSpPr>
        <p:spPr>
          <a:xfrm flipV="1">
            <a:off x="1341120" y="3108960"/>
            <a:ext cx="1332411" cy="13062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EE5DD-4E1A-4F11-A9FE-BD47DC33A130}"/>
              </a:ext>
            </a:extLst>
          </p:cNvPr>
          <p:cNvCxnSpPr>
            <a:cxnSpLocks/>
          </p:cNvCxnSpPr>
          <p:nvPr/>
        </p:nvCxnSpPr>
        <p:spPr>
          <a:xfrm flipV="1">
            <a:off x="10768148" y="2451464"/>
            <a:ext cx="0" cy="1606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CB1586-DE9E-41B8-8A56-07EECE8B43D1}"/>
              </a:ext>
            </a:extLst>
          </p:cNvPr>
          <p:cNvSpPr txBox="1"/>
          <p:nvPr/>
        </p:nvSpPr>
        <p:spPr>
          <a:xfrm>
            <a:off x="204652" y="4445729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2500hz vibration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FB3C3-7137-4FC4-8B0D-7D8BD0D0EBC6}"/>
              </a:ext>
            </a:extLst>
          </p:cNvPr>
          <p:cNvSpPr txBox="1"/>
          <p:nvPr/>
        </p:nvSpPr>
        <p:spPr>
          <a:xfrm>
            <a:off x="9187543" y="5477695"/>
            <a:ext cx="24993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about a dataset of spectrograms for a DNN to learn?</a:t>
            </a:r>
          </a:p>
        </p:txBody>
      </p:sp>
    </p:spTree>
    <p:extLst>
      <p:ext uri="{BB962C8B-B14F-4D97-AF65-F5344CB8AC3E}">
        <p14:creationId xmlns:p14="http://schemas.microsoft.com/office/powerpoint/2010/main" val="388361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F7DC7-0FDB-4BCF-B289-5275E48744B2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Vibration DWT</a:t>
            </a:r>
          </a:p>
        </p:txBody>
      </p:sp>
    </p:spTree>
    <p:extLst>
      <p:ext uri="{BB962C8B-B14F-4D97-AF65-F5344CB8AC3E}">
        <p14:creationId xmlns:p14="http://schemas.microsoft.com/office/powerpoint/2010/main" val="303848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2AE36-F57C-43C4-81EF-46645743552D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Oil Sensor Lineup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80B5B-3FC5-4DDB-B810-73DD45B38263}"/>
              </a:ext>
            </a:extLst>
          </p:cNvPr>
          <p:cNvSpPr txBox="1"/>
          <p:nvPr/>
        </p:nvSpPr>
        <p:spPr>
          <a:xfrm>
            <a:off x="0" y="1637211"/>
            <a:ext cx="4737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RMS Oil Quality Sensor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48A58-1235-42A9-B642-A25005FD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26" y="2275687"/>
            <a:ext cx="2420031" cy="1917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D59FE-3B94-4792-9087-6EBF0600C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9" y="2316479"/>
            <a:ext cx="3302080" cy="13726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E9E654-D3B5-41FA-A49B-D7491577296A}"/>
              </a:ext>
            </a:extLst>
          </p:cNvPr>
          <p:cNvSpPr/>
          <p:nvPr/>
        </p:nvSpPr>
        <p:spPr>
          <a:xfrm>
            <a:off x="7765825" y="1676791"/>
            <a:ext cx="4193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Gill 4212 Oil Debris+ sensor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A248B-C432-4C39-A31C-6C6553957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219" y="2246812"/>
            <a:ext cx="3242573" cy="1697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AC1EC-015B-4796-8757-42651702576E}"/>
              </a:ext>
            </a:extLst>
          </p:cNvPr>
          <p:cNvSpPr txBox="1"/>
          <p:nvPr/>
        </p:nvSpPr>
        <p:spPr>
          <a:xfrm>
            <a:off x="4637316" y="1667691"/>
            <a:ext cx="327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TAN Delta OQS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059AD-FF19-4801-A12E-9FAC90DD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27" y="4407649"/>
            <a:ext cx="3326810" cy="784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C6D52E-4352-4A3F-A9CD-327FE29F2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839" y="4276186"/>
            <a:ext cx="4050167" cy="1003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7ECC6-DBC5-4D86-AD0D-0D5A14C82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9346" y="4247334"/>
            <a:ext cx="22955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460D0-6C55-4E61-AC7D-154B07D74742}"/>
              </a:ext>
            </a:extLst>
          </p:cNvPr>
          <p:cNvSpPr txBox="1"/>
          <p:nvPr/>
        </p:nvSpPr>
        <p:spPr>
          <a:xfrm>
            <a:off x="1010194" y="2264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07C3B-061F-42AA-A136-B3E1F3833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0301" y="1162412"/>
            <a:ext cx="5256213" cy="444746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45DEA90C-D258-4A2F-96D8-89D3CA6499AB}"/>
              </a:ext>
            </a:extLst>
          </p:cNvPr>
          <p:cNvSpPr/>
          <p:nvPr/>
        </p:nvSpPr>
        <p:spPr>
          <a:xfrm>
            <a:off x="8316686" y="2606039"/>
            <a:ext cx="522514" cy="470263"/>
          </a:xfrm>
          <a:prstGeom prst="star5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DF7430-780E-452E-889B-61F7C74FFBD2}"/>
              </a:ext>
            </a:extLst>
          </p:cNvPr>
          <p:cNvGrpSpPr/>
          <p:nvPr/>
        </p:nvGrpSpPr>
        <p:grpSpPr>
          <a:xfrm>
            <a:off x="1876425" y="1066799"/>
            <a:ext cx="7154133" cy="3084943"/>
            <a:chOff x="621574" y="1409699"/>
            <a:chExt cx="7154133" cy="3084943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9453AF7-552D-44E4-B30C-EEA53C6A8E0C}"/>
                </a:ext>
              </a:extLst>
            </p:cNvPr>
            <p:cNvSpPr/>
            <p:nvPr/>
          </p:nvSpPr>
          <p:spPr>
            <a:xfrm rot="6271248">
              <a:off x="4526198" y="1245133"/>
              <a:ext cx="3076485" cy="3422533"/>
            </a:xfrm>
            <a:prstGeom prst="triangle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03CC38-B2C3-4A2F-83D3-83F5B09D2A45}"/>
                </a:ext>
              </a:extLst>
            </p:cNvPr>
            <p:cNvSpPr/>
            <p:nvPr/>
          </p:nvSpPr>
          <p:spPr>
            <a:xfrm>
              <a:off x="621574" y="1409699"/>
              <a:ext cx="4423955" cy="23943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4C8176-0232-4537-8FE4-D02657A6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0319" y="2318792"/>
              <a:ext cx="976857" cy="9768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3AC74F-6778-4042-A82E-0687B1D0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4100" y="2390775"/>
              <a:ext cx="890182" cy="8620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FA8F14-1896-4E4B-A00D-3497433E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900" y="2276475"/>
              <a:ext cx="1314450" cy="11239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66CAC4-BF7D-48C6-BFE5-02E6592CDC38}"/>
                </a:ext>
              </a:extLst>
            </p:cNvPr>
            <p:cNvSpPr txBox="1"/>
            <p:nvPr/>
          </p:nvSpPr>
          <p:spPr>
            <a:xfrm>
              <a:off x="962025" y="1685925"/>
              <a:ext cx="378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               Mount            Location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0C1F7-CFD1-457C-912E-BA28F69B2DE0}"/>
              </a:ext>
            </a:extLst>
          </p:cNvPr>
          <p:cNvSpPr/>
          <p:nvPr/>
        </p:nvSpPr>
        <p:spPr>
          <a:xfrm>
            <a:off x="7077075" y="3333750"/>
            <a:ext cx="1457325" cy="15049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89E6F4-8BFC-4AF6-A45E-E12C8C148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834" y="3560050"/>
            <a:ext cx="5298342" cy="299314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288BB20-9B48-4111-AA02-745F8DDA344B}"/>
              </a:ext>
            </a:extLst>
          </p:cNvPr>
          <p:cNvSpPr/>
          <p:nvPr/>
        </p:nvSpPr>
        <p:spPr>
          <a:xfrm>
            <a:off x="3667125" y="4438650"/>
            <a:ext cx="981075" cy="6381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bdlink adapter">
            <a:extLst>
              <a:ext uri="{FF2B5EF4-FFF2-40B4-BE49-F238E27FC236}">
                <a16:creationId xmlns:a16="http://schemas.microsoft.com/office/drawing/2014/main" id="{37F371BB-BFBA-4379-A504-61112387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43475"/>
            <a:ext cx="3090863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5B6F3F-1A3B-46C0-A775-F51E945207CE}"/>
              </a:ext>
            </a:extLst>
          </p:cNvPr>
          <p:cNvCxnSpPr>
            <a:cxnSpLocks/>
          </p:cNvCxnSpPr>
          <p:nvPr/>
        </p:nvCxnSpPr>
        <p:spPr>
          <a:xfrm>
            <a:off x="1285875" y="3819525"/>
            <a:ext cx="2352675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021F08-F678-493F-9729-C20603B44C44}"/>
              </a:ext>
            </a:extLst>
          </p:cNvPr>
          <p:cNvCxnSpPr>
            <a:cxnSpLocks/>
          </p:cNvCxnSpPr>
          <p:nvPr/>
        </p:nvCxnSpPr>
        <p:spPr>
          <a:xfrm>
            <a:off x="1228725" y="4524375"/>
            <a:ext cx="428625" cy="466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95A7E0-EBEA-4E8D-BC53-1C2D05140A72}"/>
              </a:ext>
            </a:extLst>
          </p:cNvPr>
          <p:cNvSpPr txBox="1"/>
          <p:nvPr/>
        </p:nvSpPr>
        <p:spPr>
          <a:xfrm>
            <a:off x="219075" y="3571875"/>
            <a:ext cx="1391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OBD port</a:t>
            </a:r>
          </a:p>
          <a:p>
            <a:endParaRPr lang="en-US" dirty="0"/>
          </a:p>
          <a:p>
            <a:r>
              <a:rPr lang="en-US" dirty="0"/>
              <a:t>OBD adapter</a:t>
            </a:r>
          </a:p>
        </p:txBody>
      </p:sp>
      <p:pic>
        <p:nvPicPr>
          <p:cNvPr id="2" name="Picture 2" descr="Image result for green checkmark no background">
            <a:extLst>
              <a:ext uri="{FF2B5EF4-FFF2-40B4-BE49-F238E27FC236}">
                <a16:creationId xmlns:a16="http://schemas.microsoft.com/office/drawing/2014/main" id="{AD9EA3F6-90D5-42B0-9301-B4CE9D27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97" y="1020415"/>
            <a:ext cx="4960116" cy="51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8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460D0-6C55-4E61-AC7D-154B07D74742}"/>
              </a:ext>
            </a:extLst>
          </p:cNvPr>
          <p:cNvSpPr txBox="1"/>
          <p:nvPr/>
        </p:nvSpPr>
        <p:spPr>
          <a:xfrm>
            <a:off x="1010194" y="2264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FA8F14-1896-4E4B-A00D-3497433E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" y="1707153"/>
            <a:ext cx="1314450" cy="1123950"/>
          </a:xfrm>
          <a:prstGeom prst="rect">
            <a:avLst/>
          </a:prstGeom>
        </p:spPr>
      </p:pic>
      <p:pic>
        <p:nvPicPr>
          <p:cNvPr id="1026" name="Picture 2" descr="Image result for obdlink adapter">
            <a:extLst>
              <a:ext uri="{FF2B5EF4-FFF2-40B4-BE49-F238E27FC236}">
                <a16:creationId xmlns:a16="http://schemas.microsoft.com/office/drawing/2014/main" id="{37F371BB-BFBA-4379-A504-61112387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9" y="4824549"/>
            <a:ext cx="2311903" cy="11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F91503-0A2E-4617-A9F6-F21D3E911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750" y="1518894"/>
            <a:ext cx="1550126" cy="1604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89A54-FBF4-443A-BED5-E20FEFE413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82" r="10416"/>
          <a:stretch/>
        </p:blipFill>
        <p:spPr>
          <a:xfrm rot="5400000">
            <a:off x="2433704" y="1504942"/>
            <a:ext cx="1140826" cy="1771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AAE41-B2E8-4142-ABF3-B432A8FEC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369" y="1637211"/>
            <a:ext cx="1710677" cy="1227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FB172-6C62-4A85-8D6D-87FB2E47E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795" y="1280159"/>
            <a:ext cx="2632338" cy="1792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DDFE39-9FCE-4C39-86F2-D252134F6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808" y="4580276"/>
            <a:ext cx="2577089" cy="1694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0EA5B-36F4-4649-BB06-78570745E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8716" y="4452048"/>
            <a:ext cx="2377262" cy="185731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B0B939-28EC-4492-987A-A776D81F7DDF}"/>
              </a:ext>
            </a:extLst>
          </p:cNvPr>
          <p:cNvSpPr/>
          <p:nvPr/>
        </p:nvSpPr>
        <p:spPr>
          <a:xfrm>
            <a:off x="748937" y="3265715"/>
            <a:ext cx="10720252" cy="792480"/>
          </a:xfrm>
          <a:prstGeom prst="rightArrow">
            <a:avLst>
              <a:gd name="adj1" fmla="val 50000"/>
              <a:gd name="adj2" fmla="val 134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6ACAA-9DE8-4C84-A9FB-67E8A03DD326}"/>
              </a:ext>
            </a:extLst>
          </p:cNvPr>
          <p:cNvSpPr txBox="1"/>
          <p:nvPr/>
        </p:nvSpPr>
        <p:spPr>
          <a:xfrm>
            <a:off x="2586445" y="30044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010G10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55F9F-8E30-497F-AFD1-D8F20C0436CD}"/>
              </a:ext>
            </a:extLst>
          </p:cNvPr>
          <p:cNvSpPr txBox="1"/>
          <p:nvPr/>
        </p:nvSpPr>
        <p:spPr>
          <a:xfrm>
            <a:off x="535577" y="30001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356A15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6E3BB-A9CC-427D-B02C-DDDE7E57BAC5}"/>
              </a:ext>
            </a:extLst>
          </p:cNvPr>
          <p:cNvSpPr txBox="1"/>
          <p:nvPr/>
        </p:nvSpPr>
        <p:spPr>
          <a:xfrm>
            <a:off x="4942114" y="30262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 9230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EAE7C-C1EA-4E0C-95DB-AF577B229746}"/>
              </a:ext>
            </a:extLst>
          </p:cNvPr>
          <p:cNvSpPr txBox="1"/>
          <p:nvPr/>
        </p:nvSpPr>
        <p:spPr>
          <a:xfrm>
            <a:off x="6731724" y="301316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 Chassis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22B17-8767-4C3E-AB22-BA2E23F0758E}"/>
              </a:ext>
            </a:extLst>
          </p:cNvPr>
          <p:cNvSpPr txBox="1"/>
          <p:nvPr/>
        </p:nvSpPr>
        <p:spPr>
          <a:xfrm>
            <a:off x="1554478" y="4036423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OBDLink</a:t>
            </a:r>
            <a:r>
              <a:rPr lang="en-US" dirty="0"/>
              <a:t> SX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01F08-1D96-419C-A82E-6872023179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5385" y="4676667"/>
            <a:ext cx="2837770" cy="1326125"/>
          </a:xfrm>
          <a:prstGeom prst="rect">
            <a:avLst/>
          </a:prstGeom>
        </p:spPr>
      </p:pic>
      <p:pic>
        <p:nvPicPr>
          <p:cNvPr id="18" name="Picture 2" descr="Image result for green checkmark no background">
            <a:extLst>
              <a:ext uri="{FF2B5EF4-FFF2-40B4-BE49-F238E27FC236}">
                <a16:creationId xmlns:a16="http://schemas.microsoft.com/office/drawing/2014/main" id="{22092158-8A5E-44A1-BF66-B8F22480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97" y="1020415"/>
            <a:ext cx="4960116" cy="51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2AE36-F57C-43C4-81EF-46645743552D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Preliminary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80B5B-3FC5-4DDB-B810-73DD45B38263}"/>
              </a:ext>
            </a:extLst>
          </p:cNvPr>
          <p:cNvSpPr txBox="1"/>
          <p:nvPr/>
        </p:nvSpPr>
        <p:spPr>
          <a:xfrm>
            <a:off x="809897" y="1550126"/>
            <a:ext cx="93530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Accelerometer (</a:t>
            </a:r>
            <a:r>
              <a:rPr lang="en-US" sz="3200" dirty="0" err="1"/>
              <a:t>x,y,z</a:t>
            </a:r>
            <a:r>
              <a:rPr lang="en-US" sz="3200" dirty="0"/>
              <a:t>) 	@ 6400hz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RPM 		         		@ 20hz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Throttle Pos			@ 20hz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Engine Load			@ 20hz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Ignition Timing		@ 20hz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Coolant Temp			@ 20hz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Inlet Air Temp			@ 20hz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MAP				@ 20hz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/>
              <a:t>FFT, DWT, Spectrogram of Accelerometer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pPr marL="285750" indent="-28575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10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E6454C-FC4B-4DB8-B11D-B4D27B67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03" y="1107565"/>
            <a:ext cx="6982097" cy="5336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8696B-1D19-4E37-9B61-DA620F352A8B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RPM – Vibration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66F79-6AE2-4F18-B30C-73C4ECA966B7}"/>
              </a:ext>
            </a:extLst>
          </p:cNvPr>
          <p:cNvSpPr txBox="1"/>
          <p:nvPr/>
        </p:nvSpPr>
        <p:spPr>
          <a:xfrm>
            <a:off x="670559" y="2090057"/>
            <a:ext cx="4188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create an rpm – vibration distribution after several nominal runs, would create a 1-D lookup table (fast)</a:t>
            </a:r>
          </a:p>
          <a:p>
            <a:endParaRPr lang="en-US" dirty="0"/>
          </a:p>
          <a:p>
            <a:r>
              <a:rPr lang="en-US" dirty="0"/>
              <a:t>Would allow us to detect abnormal vibration at a given rpm</a:t>
            </a:r>
          </a:p>
          <a:p>
            <a:endParaRPr lang="en-US" dirty="0"/>
          </a:p>
          <a:p>
            <a:r>
              <a:rPr lang="en-US" dirty="0"/>
              <a:t>Vibration is also affected by other factors (such as load)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1009B-8839-47B6-ABF7-69AD43F9F2AF}"/>
              </a:ext>
            </a:extLst>
          </p:cNvPr>
          <p:cNvSpPr txBox="1"/>
          <p:nvPr/>
        </p:nvSpPr>
        <p:spPr>
          <a:xfrm>
            <a:off x="409302" y="5468982"/>
            <a:ext cx="44587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Vibrations are like the fingerprint of rotating machinery – and their health!</a:t>
            </a:r>
          </a:p>
        </p:txBody>
      </p:sp>
    </p:spTree>
    <p:extLst>
      <p:ext uri="{BB962C8B-B14F-4D97-AF65-F5344CB8AC3E}">
        <p14:creationId xmlns:p14="http://schemas.microsoft.com/office/powerpoint/2010/main" val="35857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E80858-3BCB-4EBB-9783-25B4124B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684" y="1712462"/>
            <a:ext cx="6163220" cy="4688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FE7A9F-E24E-4EF2-95C0-CB187C2A7D8A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RPM – Throttle - 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D86C5-EDDA-48B5-91D7-5F315514E5EF}"/>
              </a:ext>
            </a:extLst>
          </p:cNvPr>
          <p:cNvSpPr/>
          <p:nvPr/>
        </p:nvSpPr>
        <p:spPr>
          <a:xfrm>
            <a:off x="8882743" y="1759132"/>
            <a:ext cx="1297577" cy="2011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A7E7D-3F4B-4043-9B0C-19D0283483D1}"/>
              </a:ext>
            </a:extLst>
          </p:cNvPr>
          <p:cNvCxnSpPr>
            <a:cxnSpLocks/>
          </p:cNvCxnSpPr>
          <p:nvPr/>
        </p:nvCxnSpPr>
        <p:spPr>
          <a:xfrm>
            <a:off x="4824549" y="2351314"/>
            <a:ext cx="3892731" cy="1828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EEB478-75A7-477B-9602-7004959FF856}"/>
              </a:ext>
            </a:extLst>
          </p:cNvPr>
          <p:cNvSpPr txBox="1"/>
          <p:nvPr/>
        </p:nvSpPr>
        <p:spPr>
          <a:xfrm>
            <a:off x="574764" y="2037806"/>
            <a:ext cx="41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RPM drops as load rises, then rises after throttle increases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29C6F-0AF0-4059-A2C8-A028E099D370}"/>
              </a:ext>
            </a:extLst>
          </p:cNvPr>
          <p:cNvSpPr/>
          <p:nvPr/>
        </p:nvSpPr>
        <p:spPr>
          <a:xfrm>
            <a:off x="6379030" y="4049486"/>
            <a:ext cx="971003" cy="914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53C7F-BE00-432C-8ED6-297D46D0D229}"/>
              </a:ext>
            </a:extLst>
          </p:cNvPr>
          <p:cNvCxnSpPr>
            <a:cxnSpLocks/>
          </p:cNvCxnSpPr>
          <p:nvPr/>
        </p:nvCxnSpPr>
        <p:spPr>
          <a:xfrm>
            <a:off x="4955177" y="4441371"/>
            <a:ext cx="1389017" cy="653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ABCF62-57B8-43B8-8D9B-011E33CAF296}"/>
              </a:ext>
            </a:extLst>
          </p:cNvPr>
          <p:cNvSpPr txBox="1"/>
          <p:nvPr/>
        </p:nvSpPr>
        <p:spPr>
          <a:xfrm>
            <a:off x="744581" y="4062548"/>
            <a:ext cx="41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As throttle and load increase in lock step, RPM doesn’t change much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8F89D-4C2C-417E-BB9B-A979AF6B3EE3}"/>
              </a:ext>
            </a:extLst>
          </p:cNvPr>
          <p:cNvSpPr txBox="1"/>
          <p:nvPr/>
        </p:nvSpPr>
        <p:spPr>
          <a:xfrm>
            <a:off x="409302" y="5129348"/>
            <a:ext cx="529481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exact relationship between engine RPM and throttle + load?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we derive an equation to model the relationship or is a more sophisticated approach needed?</a:t>
            </a:r>
          </a:p>
        </p:txBody>
      </p:sp>
    </p:spTree>
    <p:extLst>
      <p:ext uri="{BB962C8B-B14F-4D97-AF65-F5344CB8AC3E}">
        <p14:creationId xmlns:p14="http://schemas.microsoft.com/office/powerpoint/2010/main" val="121094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336A3-EC57-4EC0-9ABE-63E3294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675" y="1846217"/>
            <a:ext cx="6189271" cy="4819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AB5E84-5757-437F-9A66-C6EB64FAF2DE}"/>
              </a:ext>
            </a:extLst>
          </p:cNvPr>
          <p:cNvSpPr/>
          <p:nvPr/>
        </p:nvSpPr>
        <p:spPr>
          <a:xfrm>
            <a:off x="9248503" y="2020389"/>
            <a:ext cx="1506583" cy="2873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20571-C979-4A53-B277-B9AF502862EE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RPM – Ignition Timing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A66A1-D358-419C-91A9-53EF36F67491}"/>
              </a:ext>
            </a:extLst>
          </p:cNvPr>
          <p:cNvSpPr txBox="1"/>
          <p:nvPr/>
        </p:nvSpPr>
        <p:spPr>
          <a:xfrm>
            <a:off x="574764" y="2037806"/>
            <a:ext cx="4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As RPM decreases, so does the timing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E1AD71-F0A6-443E-9823-8B0CF278A5CE}"/>
              </a:ext>
            </a:extLst>
          </p:cNvPr>
          <p:cNvCxnSpPr>
            <a:cxnSpLocks/>
          </p:cNvCxnSpPr>
          <p:nvPr/>
        </p:nvCxnSpPr>
        <p:spPr>
          <a:xfrm>
            <a:off x="4824549" y="2351314"/>
            <a:ext cx="3892731" cy="1828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761ABE-42A1-4D2B-B527-10916101F6F6}"/>
              </a:ext>
            </a:extLst>
          </p:cNvPr>
          <p:cNvSpPr txBox="1"/>
          <p:nvPr/>
        </p:nvSpPr>
        <p:spPr>
          <a:xfrm>
            <a:off x="727164" y="4846320"/>
            <a:ext cx="41888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is knowledge of this relationship useful to us?</a:t>
            </a:r>
          </a:p>
        </p:txBody>
      </p:sp>
    </p:spTree>
    <p:extLst>
      <p:ext uri="{BB962C8B-B14F-4D97-AF65-F5344CB8AC3E}">
        <p14:creationId xmlns:p14="http://schemas.microsoft.com/office/powerpoint/2010/main" val="234182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C2F29-B5E6-48D3-8746-E5E0F256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79" y="1018904"/>
            <a:ext cx="6815977" cy="5436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AB602-06E5-4716-94D4-6656B205A205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Raw acceleration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E7FAC-722A-413C-94C2-3BD58DD54FAC}"/>
              </a:ext>
            </a:extLst>
          </p:cNvPr>
          <p:cNvSpPr txBox="1"/>
          <p:nvPr/>
        </p:nvSpPr>
        <p:spPr>
          <a:xfrm>
            <a:off x="574764" y="2838995"/>
            <a:ext cx="418882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believe the units are in V, and at 100mV/G this engines peak vibration during testing was &gt; 4g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D0B81-2274-4D97-869F-1E371467C982}"/>
              </a:ext>
            </a:extLst>
          </p:cNvPr>
          <p:cNvSpPr txBox="1"/>
          <p:nvPr/>
        </p:nvSpPr>
        <p:spPr>
          <a:xfrm rot="16200000">
            <a:off x="4659086" y="1837509"/>
            <a:ext cx="647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Volts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808E8-F82B-4F79-9B66-468ED1089AC6}"/>
              </a:ext>
            </a:extLst>
          </p:cNvPr>
          <p:cNvSpPr txBox="1"/>
          <p:nvPr/>
        </p:nvSpPr>
        <p:spPr>
          <a:xfrm>
            <a:off x="5638801" y="2825931"/>
            <a:ext cx="9409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02212-3633-4C3A-8C73-70E92AC9EBB9}"/>
              </a:ext>
            </a:extLst>
          </p:cNvPr>
          <p:cNvSpPr txBox="1"/>
          <p:nvPr/>
        </p:nvSpPr>
        <p:spPr>
          <a:xfrm>
            <a:off x="387530" y="5020491"/>
            <a:ext cx="41888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a valid assumption?</a:t>
            </a:r>
          </a:p>
        </p:txBody>
      </p:sp>
    </p:spTree>
    <p:extLst>
      <p:ext uri="{BB962C8B-B14F-4D97-AF65-F5344CB8AC3E}">
        <p14:creationId xmlns:p14="http://schemas.microsoft.com/office/powerpoint/2010/main" val="193430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B0C0E9-AF05-4A71-BE88-640B9851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2" y="1148987"/>
            <a:ext cx="3970120" cy="3180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19D48-315D-4119-B7C0-DEA59E3C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1158985"/>
            <a:ext cx="3886047" cy="3166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91D63-BFFF-4DD5-B98D-550F7CCE1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26" y="1179993"/>
            <a:ext cx="3834669" cy="3190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99ADA-0819-4DFC-92C8-7E96829943E0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Vibration Power Spectrum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490D6-7418-46E8-A872-A74683C8DD9E}"/>
              </a:ext>
            </a:extLst>
          </p:cNvPr>
          <p:cNvSpPr txBox="1"/>
          <p:nvPr/>
        </p:nvSpPr>
        <p:spPr>
          <a:xfrm>
            <a:off x="191587" y="4441373"/>
            <a:ext cx="31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presence of a 2500hz vibration in the X direction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496A5C-1609-4211-8F1E-66976EC9C9F0}"/>
              </a:ext>
            </a:extLst>
          </p:cNvPr>
          <p:cNvSpPr/>
          <p:nvPr/>
        </p:nvSpPr>
        <p:spPr>
          <a:xfrm>
            <a:off x="2272937" y="2908663"/>
            <a:ext cx="1114697" cy="1402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5EE1FE-97F2-4665-9B10-411A9E229A97}"/>
              </a:ext>
            </a:extLst>
          </p:cNvPr>
          <p:cNvSpPr/>
          <p:nvPr/>
        </p:nvSpPr>
        <p:spPr>
          <a:xfrm>
            <a:off x="3888377" y="1867988"/>
            <a:ext cx="1114697" cy="1402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E99D13-CC16-4A79-9888-F5559892B276}"/>
              </a:ext>
            </a:extLst>
          </p:cNvPr>
          <p:cNvSpPr/>
          <p:nvPr/>
        </p:nvSpPr>
        <p:spPr>
          <a:xfrm>
            <a:off x="7837714" y="809897"/>
            <a:ext cx="1114697" cy="2743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04A83-25CD-49B1-BA3C-03A09B782E78}"/>
              </a:ext>
            </a:extLst>
          </p:cNvPr>
          <p:cNvSpPr txBox="1"/>
          <p:nvPr/>
        </p:nvSpPr>
        <p:spPr>
          <a:xfrm>
            <a:off x="4628605" y="4376059"/>
            <a:ext cx="583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presence of low frequency, &lt; 200hz in all of them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10D7E-93FC-476E-AE6D-0C85B0DE5E02}"/>
              </a:ext>
            </a:extLst>
          </p:cNvPr>
          <p:cNvSpPr txBox="1"/>
          <p:nvPr/>
        </p:nvSpPr>
        <p:spPr>
          <a:xfrm>
            <a:off x="5486398" y="5521237"/>
            <a:ext cx="58303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generate a dataset of power spectrums at specific RPM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6EF2DF-E153-43D9-9E65-A7D8A7A2C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68" y="5261609"/>
            <a:ext cx="4267200" cy="133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38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297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Engine Analysis preliminary results  Tim Darrah Adam Smith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Darrah</dc:creator>
  <cp:lastModifiedBy>Timothy Darrah</cp:lastModifiedBy>
  <cp:revision>22</cp:revision>
  <dcterms:created xsi:type="dcterms:W3CDTF">2019-03-28T17:51:51Z</dcterms:created>
  <dcterms:modified xsi:type="dcterms:W3CDTF">2019-05-12T21:35:49Z</dcterms:modified>
</cp:coreProperties>
</file>