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70" r:id="rId9"/>
    <p:sldId id="269" r:id="rId10"/>
    <p:sldId id="262" r:id="rId11"/>
    <p:sldId id="271" r:id="rId12"/>
    <p:sldId id="272" r:id="rId13"/>
    <p:sldId id="263" r:id="rId14"/>
    <p:sldId id="273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26F65-539B-42F5-8EAF-6E0C8CBF47A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9E316-A4DB-49AF-802F-C083CD90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battery is modeled as a modified Thevenin cell and accounts for hysteresis, diffusion voltages, Warburg impedance, and coulombic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9E316-A4DB-49AF-802F-C083CD90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battery is modeled as a modified Thevenin cell and accounts for hysteresis, diffusion voltages, Warburg impedance, and coulombic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9E316-A4DB-49AF-802F-C083CD90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battery is modeled as a modified Thevenin cell and accounts for hysteresis, diffusion voltages, Warburg impedance, and coulombic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9E316-A4DB-49AF-802F-C083CD90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05F4-B112-4B94-A6F8-C60FAF1AE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BF54-2E37-491A-A304-0857217C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6BB0-4558-4E6A-A68F-9B7598B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B7EF-B92D-46A6-A0CB-FF1681E2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1FBB-D02C-4D30-AA42-8BE22FD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D68-92A3-4450-894C-318F3EE8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966BA-0B39-4969-8040-58D31A657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2CDF-A126-4714-8E9B-2A636A9F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2A16-57B6-4C66-9607-570F4A28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F6CB-0958-490F-9066-AA7754AA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529AA-5E58-4DF7-8DF0-38786061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62293-4238-46D3-95FC-51BC4224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42C0-000D-4D69-9FF0-34A12F0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62F3-6314-46ED-B160-9C550536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9B8E-3E4A-4A34-BA7C-FBC4C15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BC7B-F051-465A-8199-DA322A31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E2FF-E1A4-483C-8EED-F8E88463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DE2F-1447-4042-9E8C-5E4837BA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5C06-AFA2-4A09-BD84-4FA36374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3424-20E5-419E-8222-19259F8F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A48-F483-44F5-8A3A-CC6A87FD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557A-9E14-4D6B-986D-FB53B913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01FD-AA2F-45FD-B1E6-5FA45384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992A-B75C-48EC-BD01-21175791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F91D-2B5B-49B8-BCBD-0B0ECDCC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162B-AC2E-457C-B53E-7A24B85D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E147-E663-4D38-8444-B71760304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65637-D803-48BD-8C3F-096508E9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43F39-FC9A-4080-8A58-FEEABC9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EC91-DCDC-4DC4-BAF2-CC1B74BA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15EA-62DD-4515-B058-02568D8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4410-DE2D-440F-BDB4-C9C972FA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EA90-B3B2-4BCF-B81D-9A018C34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38DC-D6CA-4310-B172-64A03725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5B80-CE42-4227-A549-DD0E02FAC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3A14-C283-4BF3-822F-1F13A1C3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6AEF1-BCF7-496B-8875-4DE76648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F843-6C9C-4C62-95AA-FDF7F3C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56A16-E155-4A1A-95A2-1C2F8B32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C2A3-46CB-4790-878E-1ACD16F9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4409-EF03-436A-AF8D-0A563C7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324FD-22EB-4AE1-A368-A5F684E4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A9D49-EB1A-46C5-A64A-BA75291E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FAEEE-AD50-439D-AA97-80C5AE7F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15AA-2B19-4B01-B91A-BAA4F9CD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8553-F019-4C35-B71C-D1694588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5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8315-6476-438A-8F22-1742851D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A0E-2952-492E-BCFE-4FE35A85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1EA0-3456-421A-AD3C-E4F53D35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ABA3-97EC-4554-89B8-E05FFC67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E73C-E32D-46D8-B103-C8B3A485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A120-C373-48D6-B85F-5118170B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E112-7F3E-4FED-AA4B-95461AFB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37770-3C04-4962-847E-D242016D9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F2EE7-9BE2-4202-8779-DE2C4DE1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54B9-1C6D-4CD7-BAAF-A3E850A2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05E2-73CE-4CE3-B893-F20D7BC2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1445-0B37-4749-95B1-E47D5090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F12DF-5879-4991-B04D-76DC3A7F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320B-552E-4B1A-ADDA-6B70E16C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FD61-96A4-4596-8F83-64349FEF5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A94F-1B19-49EF-8A08-C18142E3A4F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5DAF-3E65-4C5D-B69C-A32A2245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D756-132B-48E8-A1EA-60FAD979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6A0A-0991-4DD6-8D93-D9F9415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xiconewsdaily.com/news/oaxaca-chopper-crash-kills-14-injures-13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9394DB-182D-49CB-A2DE-1F8278BC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87462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Timothy Darrah</a:t>
            </a:r>
          </a:p>
          <a:p>
            <a:endParaRPr lang="en-US" sz="1500" dirty="0"/>
          </a:p>
          <a:p>
            <a:r>
              <a:rPr lang="en-US" dirty="0"/>
              <a:t>Supported in part by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FB7CF-41DD-4F0C-9B84-122121DB4E5C}"/>
              </a:ext>
            </a:extLst>
          </p:cNvPr>
          <p:cNvGrpSpPr/>
          <p:nvPr/>
        </p:nvGrpSpPr>
        <p:grpSpPr>
          <a:xfrm>
            <a:off x="0" y="0"/>
            <a:ext cx="12192000" cy="992038"/>
            <a:chOff x="0" y="5865962"/>
            <a:chExt cx="12192000" cy="992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BE3278-FC02-440C-B8E8-77217F8B22EF}"/>
                </a:ext>
              </a:extLst>
            </p:cNvPr>
            <p:cNvSpPr/>
            <p:nvPr/>
          </p:nvSpPr>
          <p:spPr>
            <a:xfrm>
              <a:off x="0" y="5865962"/>
              <a:ext cx="12192000" cy="99203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Related image">
              <a:extLst>
                <a:ext uri="{FF2B5EF4-FFF2-40B4-BE49-F238E27FC236}">
                  <a16:creationId xmlns:a16="http://schemas.microsoft.com/office/drawing/2014/main" id="{0092CE05-1439-4617-8422-5AF2C1E69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7" y="5942701"/>
              <a:ext cx="696400" cy="898313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A1F172-A4E2-4157-84C0-1F6E50096BEE}"/>
              </a:ext>
            </a:extLst>
          </p:cNvPr>
          <p:cNvGrpSpPr/>
          <p:nvPr/>
        </p:nvGrpSpPr>
        <p:grpSpPr>
          <a:xfrm>
            <a:off x="0" y="5865962"/>
            <a:ext cx="12192000" cy="992038"/>
            <a:chOff x="0" y="5865962"/>
            <a:chExt cx="12192000" cy="9920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B6C1B3-7C50-41A9-B81B-118F852EB1C9}"/>
                </a:ext>
              </a:extLst>
            </p:cNvPr>
            <p:cNvSpPr/>
            <p:nvPr/>
          </p:nvSpPr>
          <p:spPr>
            <a:xfrm>
              <a:off x="0" y="5865962"/>
              <a:ext cx="12192000" cy="9920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Image result for institute for software integrated systems">
              <a:extLst>
                <a:ext uri="{FF2B5EF4-FFF2-40B4-BE49-F238E27FC236}">
                  <a16:creationId xmlns:a16="http://schemas.microsoft.com/office/drawing/2014/main" id="{5C0CB9A8-5AB6-4417-982D-FE87E20D8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049" y="5907670"/>
              <a:ext cx="1033193" cy="93307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6D54DA-73B3-483B-ABC9-822FA365B064}"/>
              </a:ext>
            </a:extLst>
          </p:cNvPr>
          <p:cNvSpPr txBox="1"/>
          <p:nvPr/>
        </p:nvSpPr>
        <p:spPr>
          <a:xfrm>
            <a:off x="0" y="150658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System Level Prognostics Framework for a UAV Powertrain System</a:t>
            </a:r>
          </a:p>
        </p:txBody>
      </p:sp>
      <p:pic>
        <p:nvPicPr>
          <p:cNvPr id="13" name="Picture 2" descr="Image result for nasa logo no background">
            <a:extLst>
              <a:ext uri="{FF2B5EF4-FFF2-40B4-BE49-F238E27FC236}">
                <a16:creationId xmlns:a16="http://schemas.microsoft.com/office/drawing/2014/main" id="{41A0449A-3B8F-45E2-B00B-710A156C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61" y="4885691"/>
            <a:ext cx="991339" cy="84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Prognostics Architecture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6FC505-1121-4FE6-86DF-7AC1C6DE6E66}"/>
              </a:ext>
            </a:extLst>
          </p:cNvPr>
          <p:cNvSpPr txBox="1"/>
          <p:nvPr/>
        </p:nvSpPr>
        <p:spPr>
          <a:xfrm>
            <a:off x="974731" y="12784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25B180-0A95-47E5-B324-45A42255142E}"/>
              </a:ext>
            </a:extLst>
          </p:cNvPr>
          <p:cNvSpPr/>
          <p:nvPr/>
        </p:nvSpPr>
        <p:spPr>
          <a:xfrm>
            <a:off x="921331" y="3903192"/>
            <a:ext cx="9965744" cy="2602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D4DAD7-50ED-412E-97F0-0C80D4D198F8}"/>
              </a:ext>
            </a:extLst>
          </p:cNvPr>
          <p:cNvSpPr/>
          <p:nvPr/>
        </p:nvSpPr>
        <p:spPr>
          <a:xfrm>
            <a:off x="921331" y="2289486"/>
            <a:ext cx="9965744" cy="1682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23CEF-4EF0-4ABA-8612-659E480A7588}"/>
              </a:ext>
            </a:extLst>
          </p:cNvPr>
          <p:cNvSpPr/>
          <p:nvPr/>
        </p:nvSpPr>
        <p:spPr>
          <a:xfrm>
            <a:off x="921331" y="1200150"/>
            <a:ext cx="9965744" cy="1089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8D328-9799-4D6C-AD46-3C86DC2A4288}"/>
              </a:ext>
            </a:extLst>
          </p:cNvPr>
          <p:cNvGrpSpPr/>
          <p:nvPr/>
        </p:nvGrpSpPr>
        <p:grpSpPr>
          <a:xfrm>
            <a:off x="634547" y="1289881"/>
            <a:ext cx="2437664" cy="5434770"/>
            <a:chOff x="26517600" y="6090528"/>
            <a:chExt cx="2590800" cy="70727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3DCA03-570E-44C1-BA3C-6DA2FCBA165D}"/>
                </a:ext>
              </a:extLst>
            </p:cNvPr>
            <p:cNvGrpSpPr/>
            <p:nvPr/>
          </p:nvGrpSpPr>
          <p:grpSpPr>
            <a:xfrm>
              <a:off x="27127200" y="6090528"/>
              <a:ext cx="1981200" cy="4453901"/>
              <a:chOff x="25831800" y="6090528"/>
              <a:chExt cx="1981200" cy="445390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0D67E8B-9046-4B61-9424-4713EF1DF981}"/>
                  </a:ext>
                </a:extLst>
              </p:cNvPr>
              <p:cNvSpPr/>
              <p:nvPr/>
            </p:nvSpPr>
            <p:spPr>
              <a:xfrm>
                <a:off x="25831800" y="6090528"/>
                <a:ext cx="1981200" cy="761999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System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656EAA0-6989-45A4-BA1C-6EF9D22F40A2}"/>
                  </a:ext>
                </a:extLst>
              </p:cNvPr>
              <p:cNvSpPr/>
              <p:nvPr/>
            </p:nvSpPr>
            <p:spPr>
              <a:xfrm>
                <a:off x="25831800" y="7657569"/>
                <a:ext cx="1981200" cy="762000"/>
              </a:xfrm>
              <a:prstGeom prst="rect">
                <a:avLst/>
              </a:prstGeom>
              <a:ln w="381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State Estimation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761BE67-C666-47C4-85D4-596CFD63B321}"/>
                  </a:ext>
                </a:extLst>
              </p:cNvPr>
              <p:cNvSpPr/>
              <p:nvPr/>
            </p:nvSpPr>
            <p:spPr>
              <a:xfrm>
                <a:off x="25831800" y="9782429"/>
                <a:ext cx="1981200" cy="762000"/>
              </a:xfrm>
              <a:prstGeom prst="rect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Health Prediction</a:t>
                </a: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92FB916-AB19-4CEB-90EA-13E319DA80C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6517600" y="6471527"/>
              <a:ext cx="609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38BA2FC-CB63-4422-AE6D-ECCE39EC2886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28117800" y="6852527"/>
              <a:ext cx="0" cy="805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B4ADC0-5747-43F4-B56F-A6B855C03BE1}"/>
                </a:ext>
              </a:extLst>
            </p:cNvPr>
            <p:cNvCxnSpPr>
              <a:cxnSpLocks/>
              <a:stCxn id="91" idx="2"/>
              <a:endCxn id="92" idx="0"/>
            </p:cNvCxnSpPr>
            <p:nvPr/>
          </p:nvCxnSpPr>
          <p:spPr>
            <a:xfrm>
              <a:off x="28117800" y="8419570"/>
              <a:ext cx="0" cy="13628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B2E0F20-D086-4438-BA8E-C4F362FB508F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28117800" y="10544429"/>
              <a:ext cx="0" cy="26188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F663F1A-EF0B-49B4-82A8-BA2FD36105E8}"/>
              </a:ext>
            </a:extLst>
          </p:cNvPr>
          <p:cNvSpPr txBox="1"/>
          <p:nvPr/>
        </p:nvSpPr>
        <p:spPr>
          <a:xfrm>
            <a:off x="1533816" y="3100841"/>
            <a:ext cx="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SOH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895C5-5B6C-4F62-8783-39F5C452ABE0}"/>
              </a:ext>
            </a:extLst>
          </p:cNvPr>
          <p:cNvSpPr txBox="1"/>
          <p:nvPr/>
        </p:nvSpPr>
        <p:spPr>
          <a:xfrm>
            <a:off x="1561574" y="4746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RUL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D7578-F05F-4669-AB54-86E504CD0139}"/>
              </a:ext>
            </a:extLst>
          </p:cNvPr>
          <p:cNvGrpSpPr/>
          <p:nvPr/>
        </p:nvGrpSpPr>
        <p:grpSpPr>
          <a:xfrm>
            <a:off x="3789171" y="1495425"/>
            <a:ext cx="3441408" cy="2353129"/>
            <a:chOff x="28117800" y="9209630"/>
            <a:chExt cx="3657600" cy="2829970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51DA581-578B-47AB-AF19-E137A45C0587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 rot="10800000" flipV="1">
              <a:off x="29809440" y="10096500"/>
              <a:ext cx="1280160" cy="12573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EA33B9A-B564-47DE-8922-7F71615D72B3}"/>
                </a:ext>
              </a:extLst>
            </p:cNvPr>
            <p:cNvGrpSpPr/>
            <p:nvPr/>
          </p:nvGrpSpPr>
          <p:grpSpPr>
            <a:xfrm>
              <a:off x="28117800" y="9209630"/>
              <a:ext cx="3657600" cy="1895054"/>
              <a:chOff x="27051000" y="5933030"/>
              <a:chExt cx="3657600" cy="18950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E38C587-6836-4C9A-A9D5-B49804F5C86B}"/>
                  </a:ext>
                </a:extLst>
              </p:cNvPr>
              <p:cNvSpPr/>
              <p:nvPr/>
            </p:nvSpPr>
            <p:spPr>
              <a:xfrm>
                <a:off x="28117800" y="59436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Battery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C28A5B0-5F2C-4D38-A5B2-8981A7744FE4}"/>
                  </a:ext>
                </a:extLst>
              </p:cNvPr>
              <p:cNvSpPr/>
              <p:nvPr/>
            </p:nvSpPr>
            <p:spPr>
              <a:xfrm>
                <a:off x="28117800" y="70104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Observer 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574E63F-7821-4700-8770-856DB7DDCEF5}"/>
                  </a:ext>
                </a:extLst>
              </p:cNvPr>
              <p:cNvSpPr/>
              <p:nvPr/>
            </p:nvSpPr>
            <p:spPr>
              <a:xfrm>
                <a:off x="30022800" y="67056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14949F0-469E-4CA4-8468-9757BBF1F64F}"/>
                  </a:ext>
                </a:extLst>
              </p:cNvPr>
              <p:cNvGrpSpPr/>
              <p:nvPr/>
            </p:nvGrpSpPr>
            <p:grpSpPr>
              <a:xfrm>
                <a:off x="27051000" y="6286500"/>
                <a:ext cx="1066800" cy="1066800"/>
                <a:chOff x="26746200" y="6286500"/>
                <a:chExt cx="1371600" cy="1066800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B52F520-4E75-42A9-81C3-6804C7C48C3C}"/>
                    </a:ext>
                  </a:extLst>
                </p:cNvPr>
                <p:cNvCxnSpPr>
                  <a:cxnSpLocks/>
                  <a:endCxn id="66" idx="1"/>
                </p:cNvCxnSpPr>
                <p:nvPr/>
              </p:nvCxnSpPr>
              <p:spPr>
                <a:xfrm>
                  <a:off x="26746200" y="6286500"/>
                  <a:ext cx="13716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or: Elbow 78">
                  <a:extLst>
                    <a:ext uri="{FF2B5EF4-FFF2-40B4-BE49-F238E27FC236}">
                      <a16:creationId xmlns:a16="http://schemas.microsoft.com/office/drawing/2014/main" id="{6CED9551-F359-4B85-9770-846F94DB5AD1}"/>
                    </a:ext>
                  </a:extLst>
                </p:cNvPr>
                <p:cNvCxnSpPr>
                  <a:cxnSpLocks/>
                  <a:endCxn id="67" idx="1"/>
                </p:cNvCxnSpPr>
                <p:nvPr/>
              </p:nvCxnSpPr>
              <p:spPr>
                <a:xfrm rot="16200000" flipH="1">
                  <a:off x="27249117" y="6484620"/>
                  <a:ext cx="1051560" cy="6858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1797501E-C0FB-4A0E-AF7F-90F2DF92BAC5}"/>
                  </a:ext>
                </a:extLst>
              </p:cNvPr>
              <p:cNvCxnSpPr>
                <a:cxnSpLocks/>
                <a:stCxn id="66" idx="3"/>
                <a:endCxn id="68" idx="0"/>
              </p:cNvCxnSpPr>
              <p:nvPr/>
            </p:nvCxnSpPr>
            <p:spPr>
              <a:xfrm>
                <a:off x="29641800" y="6286500"/>
                <a:ext cx="495300" cy="419100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1FDDE073-0AD2-488C-8C22-886C9041AF3A}"/>
                  </a:ext>
                </a:extLst>
              </p:cNvPr>
              <p:cNvCxnSpPr>
                <a:cxnSpLocks/>
                <a:endCxn id="68" idx="4"/>
              </p:cNvCxnSpPr>
              <p:nvPr/>
            </p:nvCxnSpPr>
            <p:spPr>
              <a:xfrm flipV="1">
                <a:off x="29641800" y="6934200"/>
                <a:ext cx="495300" cy="342900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99EB4FE-C20D-4CB9-A582-54A47FD66435}"/>
                  </a:ext>
                </a:extLst>
              </p:cNvPr>
              <p:cNvCxnSpPr>
                <a:cxnSpLocks/>
                <a:stCxn id="68" idx="2"/>
                <a:endCxn id="67" idx="0"/>
              </p:cNvCxnSpPr>
              <p:nvPr/>
            </p:nvCxnSpPr>
            <p:spPr>
              <a:xfrm rot="10800000" flipV="1">
                <a:off x="28879800" y="6819900"/>
                <a:ext cx="1143000" cy="19050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2C5B37E-E8EA-419E-8042-4C1C5C15D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1800" y="7467600"/>
                <a:ext cx="10668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A0F7ED-160F-4946-9AA5-42CB8D33B2B9}"/>
                  </a:ext>
                </a:extLst>
              </p:cNvPr>
              <p:cNvSpPr txBox="1"/>
              <p:nvPr/>
            </p:nvSpPr>
            <p:spPr>
              <a:xfrm>
                <a:off x="27051000" y="5957822"/>
                <a:ext cx="6858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current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C8C25E-6A17-42B7-B750-A03B0ED40B33}"/>
                  </a:ext>
                </a:extLst>
              </p:cNvPr>
              <p:cNvSpPr txBox="1"/>
              <p:nvPr/>
            </p:nvSpPr>
            <p:spPr>
              <a:xfrm>
                <a:off x="29641800" y="5933030"/>
                <a:ext cx="6858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voltage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FB258B-9A5B-4C6E-BCF3-09FCF57673E6}"/>
                  </a:ext>
                </a:extLst>
              </p:cNvPr>
              <p:cNvSpPr txBox="1"/>
              <p:nvPr/>
            </p:nvSpPr>
            <p:spPr>
              <a:xfrm>
                <a:off x="29870400" y="7467600"/>
                <a:ext cx="5334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SOC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984B2E-FBC3-4751-AE10-3ACFF629896D}"/>
                  </a:ext>
                </a:extLst>
              </p:cNvPr>
              <p:cNvSpPr txBox="1"/>
              <p:nvPr/>
            </p:nvSpPr>
            <p:spPr>
              <a:xfrm>
                <a:off x="29108400" y="6543813"/>
                <a:ext cx="7620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residual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285502-582E-4ABB-8235-4E13E0B928F2}"/>
                </a:ext>
              </a:extLst>
            </p:cNvPr>
            <p:cNvSpPr/>
            <p:nvPr/>
          </p:nvSpPr>
          <p:spPr>
            <a:xfrm>
              <a:off x="29184600" y="11353800"/>
              <a:ext cx="15240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FDI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698C733-2FDC-455F-AE8A-F40C2ED4CC6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30708600" y="11696700"/>
              <a:ext cx="10668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2FABA8-A59D-411D-9936-046B84EA2ABB}"/>
                </a:ext>
              </a:extLst>
            </p:cNvPr>
            <p:cNvSpPr txBox="1"/>
            <p:nvPr/>
          </p:nvSpPr>
          <p:spPr>
            <a:xfrm>
              <a:off x="30937200" y="11355625"/>
              <a:ext cx="533400" cy="36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fault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DD78BB3-78CB-455F-89C2-CB459BF5D2BF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4128289" y="2898805"/>
            <a:ext cx="827381" cy="50187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2CF64F3-CD15-4951-B9A7-0A4F9452B32A}"/>
              </a:ext>
            </a:extLst>
          </p:cNvPr>
          <p:cNvGrpSpPr/>
          <p:nvPr/>
        </p:nvGrpSpPr>
        <p:grpSpPr>
          <a:xfrm>
            <a:off x="7302275" y="1504950"/>
            <a:ext cx="3441408" cy="2372178"/>
            <a:chOff x="7426100" y="1720203"/>
            <a:chExt cx="3441408" cy="2166450"/>
          </a:xfrm>
        </p:grpSpPr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71B86F7-005B-448F-8086-9D4A532A71B2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0800000" flipV="1">
              <a:off x="9017751" y="2393559"/>
              <a:ext cx="1204493" cy="96612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A653D4F-C6E6-4688-A972-194646A23E2C}"/>
                </a:ext>
              </a:extLst>
            </p:cNvPr>
            <p:cNvGrpSpPr/>
            <p:nvPr/>
          </p:nvGrpSpPr>
          <p:grpSpPr>
            <a:xfrm>
              <a:off x="7426100" y="1720203"/>
              <a:ext cx="3441408" cy="1448053"/>
              <a:chOff x="27051000" y="5943600"/>
              <a:chExt cx="3657600" cy="188448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D032F02-9452-40E0-B291-E517BF6873F4}"/>
                  </a:ext>
                </a:extLst>
              </p:cNvPr>
              <p:cNvSpPr/>
              <p:nvPr/>
            </p:nvSpPr>
            <p:spPr>
              <a:xfrm>
                <a:off x="28117800" y="59436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Motor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3D34F-9F7E-43C4-86AA-5B8FCF730087}"/>
                  </a:ext>
                </a:extLst>
              </p:cNvPr>
              <p:cNvSpPr/>
              <p:nvPr/>
            </p:nvSpPr>
            <p:spPr>
              <a:xfrm>
                <a:off x="28117800" y="70104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Observer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B17C4F-29F9-455F-BBE2-B1EC94B24F5C}"/>
                  </a:ext>
                </a:extLst>
              </p:cNvPr>
              <p:cNvSpPr/>
              <p:nvPr/>
            </p:nvSpPr>
            <p:spPr>
              <a:xfrm>
                <a:off x="30022800" y="67056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9D311E-5FCF-4899-ADC8-717369FDAC7C}"/>
                  </a:ext>
                </a:extLst>
              </p:cNvPr>
              <p:cNvGrpSpPr/>
              <p:nvPr/>
            </p:nvGrpSpPr>
            <p:grpSpPr>
              <a:xfrm>
                <a:off x="27051000" y="6286500"/>
                <a:ext cx="1066800" cy="1066800"/>
                <a:chOff x="26746200" y="6286500"/>
                <a:chExt cx="1371600" cy="106680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1F20FD3-84DD-4FB6-AD73-ABB189AF7F35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26746200" y="6286500"/>
                  <a:ext cx="13716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B5A566B1-9531-4061-9A80-6B5390797F09}"/>
                    </a:ext>
                  </a:extLst>
                </p:cNvPr>
                <p:cNvCxnSpPr>
                  <a:cxnSpLocks/>
                  <a:endCxn id="46" idx="1"/>
                </p:cNvCxnSpPr>
                <p:nvPr/>
              </p:nvCxnSpPr>
              <p:spPr>
                <a:xfrm rot="16200000" flipH="1">
                  <a:off x="27249117" y="6484620"/>
                  <a:ext cx="1051560" cy="6858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049E4601-E01E-4F2E-B79D-E0C4C6F29CBF}"/>
                  </a:ext>
                </a:extLst>
              </p:cNvPr>
              <p:cNvCxnSpPr>
                <a:cxnSpLocks/>
                <a:stCxn id="45" idx="3"/>
                <a:endCxn id="47" idx="0"/>
              </p:cNvCxnSpPr>
              <p:nvPr/>
            </p:nvCxnSpPr>
            <p:spPr>
              <a:xfrm>
                <a:off x="29641800" y="6286500"/>
                <a:ext cx="495300" cy="419100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CB6F9F76-C26F-4B5A-9043-6A9724DAFAEF}"/>
                  </a:ext>
                </a:extLst>
              </p:cNvPr>
              <p:cNvCxnSpPr>
                <a:cxnSpLocks/>
                <a:endCxn id="47" idx="4"/>
              </p:cNvCxnSpPr>
              <p:nvPr/>
            </p:nvCxnSpPr>
            <p:spPr>
              <a:xfrm flipV="1">
                <a:off x="29641800" y="6934200"/>
                <a:ext cx="495300" cy="342900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039EDE11-C7CD-409D-8015-9D9091225BBB}"/>
                  </a:ext>
                </a:extLst>
              </p:cNvPr>
              <p:cNvCxnSpPr>
                <a:cxnSpLocks/>
                <a:stCxn id="47" idx="2"/>
                <a:endCxn id="46" idx="0"/>
              </p:cNvCxnSpPr>
              <p:nvPr/>
            </p:nvCxnSpPr>
            <p:spPr>
              <a:xfrm rot="10800000" flipV="1">
                <a:off x="28879800" y="6819900"/>
                <a:ext cx="1143000" cy="19050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BDD0F5C-01A0-4FC0-BA12-99A10ECC2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1800" y="7467600"/>
                <a:ext cx="10668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5B2944-2397-4E79-AF60-6797099F4414}"/>
                  </a:ext>
                </a:extLst>
              </p:cNvPr>
              <p:cNvSpPr txBox="1"/>
              <p:nvPr/>
            </p:nvSpPr>
            <p:spPr>
              <a:xfrm>
                <a:off x="27081369" y="5945426"/>
                <a:ext cx="702126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throttle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657866-BD91-479D-AB92-2E8AC42F74EA}"/>
                  </a:ext>
                </a:extLst>
              </p:cNvPr>
              <p:cNvSpPr txBox="1"/>
              <p:nvPr/>
            </p:nvSpPr>
            <p:spPr>
              <a:xfrm>
                <a:off x="29641800" y="5985838"/>
                <a:ext cx="6858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RPM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DED454-F9E3-44FD-816F-9832CF8C06F1}"/>
                  </a:ext>
                </a:extLst>
              </p:cNvPr>
              <p:cNvSpPr txBox="1"/>
              <p:nvPr/>
            </p:nvSpPr>
            <p:spPr>
              <a:xfrm>
                <a:off x="29794200" y="7467600"/>
                <a:ext cx="6858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torque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32AC0A-B4A4-47A5-A421-3963FB12EBF4}"/>
                  </a:ext>
                </a:extLst>
              </p:cNvPr>
              <p:cNvSpPr txBox="1"/>
              <p:nvPr/>
            </p:nvSpPr>
            <p:spPr>
              <a:xfrm>
                <a:off x="29108400" y="6542738"/>
                <a:ext cx="7620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residual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561DD8-8128-47DC-9D93-8EC3E4729178}"/>
                </a:ext>
              </a:extLst>
            </p:cNvPr>
            <p:cNvSpPr/>
            <p:nvPr/>
          </p:nvSpPr>
          <p:spPr>
            <a:xfrm>
              <a:off x="8429844" y="3359679"/>
              <a:ext cx="1433920" cy="5269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FDI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058528-050E-4160-8ACC-2D0A99E34524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9863764" y="3623166"/>
              <a:ext cx="10037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EAF1FC-C6A2-4D17-8C61-41701C9117B6}"/>
                </a:ext>
              </a:extLst>
            </p:cNvPr>
            <p:cNvSpPr txBox="1"/>
            <p:nvPr/>
          </p:nvSpPr>
          <p:spPr>
            <a:xfrm>
              <a:off x="10078852" y="3351556"/>
              <a:ext cx="501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fault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B1E5B119-BCF5-4398-BB0C-5317DAB3D3D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7754401" y="2947723"/>
              <a:ext cx="849014" cy="50187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6AB9996-07EA-4191-8D46-100B3552DB6B}"/>
              </a:ext>
            </a:extLst>
          </p:cNvPr>
          <p:cNvSpPr/>
          <p:nvPr/>
        </p:nvSpPr>
        <p:spPr>
          <a:xfrm>
            <a:off x="4792915" y="4137403"/>
            <a:ext cx="1433920" cy="526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4B396-74BF-4D5C-9A06-42DA288105C3}"/>
              </a:ext>
            </a:extLst>
          </p:cNvPr>
          <p:cNvCxnSpPr>
            <a:cxnSpLocks/>
          </p:cNvCxnSpPr>
          <p:nvPr/>
        </p:nvCxnSpPr>
        <p:spPr>
          <a:xfrm>
            <a:off x="3789171" y="4313061"/>
            <a:ext cx="10152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E9857F-22F6-4278-99EB-2DBA513413C1}"/>
              </a:ext>
            </a:extLst>
          </p:cNvPr>
          <p:cNvSpPr txBox="1"/>
          <p:nvPr/>
        </p:nvSpPr>
        <p:spPr>
          <a:xfrm>
            <a:off x="3717475" y="4059800"/>
            <a:ext cx="12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Mission 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B94859-8B16-412F-8C42-81D553D6C80B}"/>
              </a:ext>
            </a:extLst>
          </p:cNvPr>
          <p:cNvSpPr/>
          <p:nvPr/>
        </p:nvSpPr>
        <p:spPr>
          <a:xfrm>
            <a:off x="4792915" y="5776879"/>
            <a:ext cx="1433920" cy="526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Degradation Models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7AA811-0164-4745-AF80-DC9CF5C54C2B}"/>
              </a:ext>
            </a:extLst>
          </p:cNvPr>
          <p:cNvCxnSpPr>
            <a:cxnSpLocks/>
            <a:stCxn id="36" idx="1"/>
            <a:endCxn id="24" idx="1"/>
          </p:cNvCxnSpPr>
          <p:nvPr/>
        </p:nvCxnSpPr>
        <p:spPr>
          <a:xfrm rot="10800000" flipV="1">
            <a:off x="4792915" y="4494574"/>
            <a:ext cx="11949" cy="1545792"/>
          </a:xfrm>
          <a:prstGeom prst="bentConnector3">
            <a:avLst>
              <a:gd name="adj1" fmla="val 370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4FB634-48EB-409F-B3B6-8C1673A50ADB}"/>
              </a:ext>
            </a:extLst>
          </p:cNvPr>
          <p:cNvCxnSpPr>
            <a:cxnSpLocks/>
          </p:cNvCxnSpPr>
          <p:nvPr/>
        </p:nvCxnSpPr>
        <p:spPr>
          <a:xfrm>
            <a:off x="3860867" y="5074246"/>
            <a:ext cx="193579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4DE1CE-65E2-4BDA-A3A8-F9BF8815113F}"/>
              </a:ext>
            </a:extLst>
          </p:cNvPr>
          <p:cNvSpPr txBox="1"/>
          <p:nvPr/>
        </p:nvSpPr>
        <p:spPr>
          <a:xfrm>
            <a:off x="3358995" y="4792410"/>
            <a:ext cx="121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Component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SOH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9D568-6576-4D77-95FD-2E46B6060F53}"/>
              </a:ext>
            </a:extLst>
          </p:cNvPr>
          <p:cNvSpPr/>
          <p:nvPr/>
        </p:nvSpPr>
        <p:spPr>
          <a:xfrm>
            <a:off x="5796659" y="4957141"/>
            <a:ext cx="1433920" cy="526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Performance Evaluation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F50D7C-BE41-4A63-8B6A-794884EAA2CE}"/>
              </a:ext>
            </a:extLst>
          </p:cNvPr>
          <p:cNvSpPr/>
          <p:nvPr/>
        </p:nvSpPr>
        <p:spPr>
          <a:xfrm>
            <a:off x="8306019" y="4957141"/>
            <a:ext cx="1433920" cy="526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Prediction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6ABB56F-769D-4CCC-8E2B-89DD96409DAF}"/>
              </a:ext>
            </a:extLst>
          </p:cNvPr>
          <p:cNvCxnSpPr>
            <a:cxnSpLocks/>
            <a:stCxn id="28" idx="0"/>
            <a:endCxn id="36" idx="3"/>
          </p:cNvCxnSpPr>
          <p:nvPr/>
        </p:nvCxnSpPr>
        <p:spPr>
          <a:xfrm rot="16200000" flipV="1">
            <a:off x="6092102" y="4535623"/>
            <a:ext cx="556251" cy="286784"/>
          </a:xfrm>
          <a:prstGeom prst="bent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D99287-08F2-4875-9A98-D7D851C01F74}"/>
              </a:ext>
            </a:extLst>
          </p:cNvPr>
          <p:cNvCxnSpPr>
            <a:cxnSpLocks/>
            <a:stCxn id="28" idx="2"/>
            <a:endCxn id="24" idx="3"/>
          </p:cNvCxnSpPr>
          <p:nvPr/>
        </p:nvCxnSpPr>
        <p:spPr>
          <a:xfrm rot="5400000">
            <a:off x="6092102" y="5618849"/>
            <a:ext cx="556251" cy="286784"/>
          </a:xfrm>
          <a:prstGeom prst="bent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99CFB9-DFE8-4B1A-ACDC-1C6846B05C0E}"/>
              </a:ext>
            </a:extLst>
          </p:cNvPr>
          <p:cNvCxnSpPr>
            <a:cxnSpLocks/>
          </p:cNvCxnSpPr>
          <p:nvPr/>
        </p:nvCxnSpPr>
        <p:spPr>
          <a:xfrm>
            <a:off x="3860867" y="5367010"/>
            <a:ext cx="193579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769287-CB1C-438F-97BA-25DF45784732}"/>
              </a:ext>
            </a:extLst>
          </p:cNvPr>
          <p:cNvSpPr txBox="1"/>
          <p:nvPr/>
        </p:nvSpPr>
        <p:spPr>
          <a:xfrm>
            <a:off x="3358995" y="5367009"/>
            <a:ext cx="121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System state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64D06A-7499-44F2-B08D-19436E75092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230579" y="5220628"/>
            <a:ext cx="107544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29E19D-A6FB-4798-B43D-3DAD2B28378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739939" y="5220628"/>
            <a:ext cx="86035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3CA052-A446-4860-862E-24CD7AC84BD9}"/>
              </a:ext>
            </a:extLst>
          </p:cNvPr>
          <p:cNvSpPr txBox="1"/>
          <p:nvPr/>
        </p:nvSpPr>
        <p:spPr>
          <a:xfrm>
            <a:off x="6155139" y="4138806"/>
            <a:ext cx="121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 future 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8A1F8-1D4E-4D39-B8C5-F45855356A5D}"/>
              </a:ext>
            </a:extLst>
          </p:cNvPr>
          <p:cNvSpPr txBox="1"/>
          <p:nvPr/>
        </p:nvSpPr>
        <p:spPr>
          <a:xfrm>
            <a:off x="6155139" y="6011090"/>
            <a:ext cx="121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 failure modes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497BA3-260B-408A-8F56-699A8CDE6504}"/>
              </a:ext>
            </a:extLst>
          </p:cNvPr>
          <p:cNvCxnSpPr>
            <a:cxnSpLocks/>
          </p:cNvCxnSpPr>
          <p:nvPr/>
        </p:nvCxnSpPr>
        <p:spPr>
          <a:xfrm flipV="1">
            <a:off x="6728707" y="4488719"/>
            <a:ext cx="860352" cy="468422"/>
          </a:xfrm>
          <a:prstGeom prst="bentConnector3">
            <a:avLst>
              <a:gd name="adj1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F5D67E-D365-4059-90A7-39B26337E376}"/>
              </a:ext>
            </a:extLst>
          </p:cNvPr>
          <p:cNvSpPr txBox="1"/>
          <p:nvPr/>
        </p:nvSpPr>
        <p:spPr>
          <a:xfrm>
            <a:off x="7225558" y="4197358"/>
            <a:ext cx="121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performance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        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C3B2D-BC59-40FC-8FDF-B136286D9CA1}"/>
              </a:ext>
            </a:extLst>
          </p:cNvPr>
          <p:cNvSpPr txBox="1"/>
          <p:nvPr/>
        </p:nvSpPr>
        <p:spPr>
          <a:xfrm>
            <a:off x="9883331" y="4979907"/>
            <a:ext cx="50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RUL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16F23-E3D5-42A7-BD86-7245330D8F69}"/>
              </a:ext>
            </a:extLst>
          </p:cNvPr>
          <p:cNvSpPr txBox="1"/>
          <p:nvPr/>
        </p:nvSpPr>
        <p:spPr>
          <a:xfrm>
            <a:off x="7230579" y="4949019"/>
            <a:ext cx="121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 future state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9102BA-8797-4527-86D0-552B733B19F8}"/>
              </a:ext>
            </a:extLst>
          </p:cNvPr>
          <p:cNvSpPr/>
          <p:nvPr/>
        </p:nvSpPr>
        <p:spPr>
          <a:xfrm>
            <a:off x="360218" y="2078183"/>
            <a:ext cx="11499273" cy="4779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595B83-E6A7-41B7-8CA5-A5A073D7A44E}"/>
              </a:ext>
            </a:extLst>
          </p:cNvPr>
          <p:cNvSpPr txBox="1"/>
          <p:nvPr/>
        </p:nvSpPr>
        <p:spPr>
          <a:xfrm>
            <a:off x="1791328" y="18873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957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Prognostics Architecture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6FC505-1121-4FE6-86DF-7AC1C6DE6E66}"/>
              </a:ext>
            </a:extLst>
          </p:cNvPr>
          <p:cNvSpPr txBox="1"/>
          <p:nvPr/>
        </p:nvSpPr>
        <p:spPr>
          <a:xfrm>
            <a:off x="974731" y="12784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C9B305C-3EBD-4CDB-B3F8-25FAF472ACE7}"/>
              </a:ext>
            </a:extLst>
          </p:cNvPr>
          <p:cNvGrpSpPr/>
          <p:nvPr/>
        </p:nvGrpSpPr>
        <p:grpSpPr>
          <a:xfrm>
            <a:off x="634547" y="1200150"/>
            <a:ext cx="10252528" cy="5524501"/>
            <a:chOff x="758372" y="1333500"/>
            <a:chExt cx="10252528" cy="552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25B180-0A95-47E5-B324-45A42255142E}"/>
                </a:ext>
              </a:extLst>
            </p:cNvPr>
            <p:cNvSpPr/>
            <p:nvPr/>
          </p:nvSpPr>
          <p:spPr>
            <a:xfrm>
              <a:off x="1045156" y="4036542"/>
              <a:ext cx="9965744" cy="26023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D4DAD7-50ED-412E-97F0-0C80D4D198F8}"/>
                </a:ext>
              </a:extLst>
            </p:cNvPr>
            <p:cNvSpPr/>
            <p:nvPr/>
          </p:nvSpPr>
          <p:spPr>
            <a:xfrm>
              <a:off x="1045156" y="2422836"/>
              <a:ext cx="9965744" cy="1682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23CEF-4EF0-4ABA-8612-659E480A7588}"/>
                </a:ext>
              </a:extLst>
            </p:cNvPr>
            <p:cNvSpPr/>
            <p:nvPr/>
          </p:nvSpPr>
          <p:spPr>
            <a:xfrm>
              <a:off x="1045156" y="1333500"/>
              <a:ext cx="9965744" cy="10893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A8D328-9799-4D6C-AD46-3C86DC2A4288}"/>
                </a:ext>
              </a:extLst>
            </p:cNvPr>
            <p:cNvGrpSpPr/>
            <p:nvPr/>
          </p:nvGrpSpPr>
          <p:grpSpPr>
            <a:xfrm>
              <a:off x="758372" y="1423231"/>
              <a:ext cx="2437664" cy="5434770"/>
              <a:chOff x="26517600" y="6090528"/>
              <a:chExt cx="2590800" cy="707275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23DCA03-570E-44C1-BA3C-6DA2FCBA165D}"/>
                  </a:ext>
                </a:extLst>
              </p:cNvPr>
              <p:cNvGrpSpPr/>
              <p:nvPr/>
            </p:nvGrpSpPr>
            <p:grpSpPr>
              <a:xfrm>
                <a:off x="27127200" y="6090528"/>
                <a:ext cx="1981200" cy="4453901"/>
                <a:chOff x="25831800" y="6090528"/>
                <a:chExt cx="1981200" cy="4453901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0D67E8B-9046-4B61-9424-4713EF1DF981}"/>
                    </a:ext>
                  </a:extLst>
                </p:cNvPr>
                <p:cNvSpPr/>
                <p:nvPr/>
              </p:nvSpPr>
              <p:spPr>
                <a:xfrm>
                  <a:off x="25831800" y="6090528"/>
                  <a:ext cx="1981200" cy="761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System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656EAA0-6989-45A4-BA1C-6EF9D22F40A2}"/>
                    </a:ext>
                  </a:extLst>
                </p:cNvPr>
                <p:cNvSpPr/>
                <p:nvPr/>
              </p:nvSpPr>
              <p:spPr>
                <a:xfrm>
                  <a:off x="25831800" y="7657569"/>
                  <a:ext cx="1981200" cy="762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State Estimation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761BE67-C666-47C4-85D4-596CFD63B321}"/>
                    </a:ext>
                  </a:extLst>
                </p:cNvPr>
                <p:cNvSpPr/>
                <p:nvPr/>
              </p:nvSpPr>
              <p:spPr>
                <a:xfrm>
                  <a:off x="25831800" y="9782429"/>
                  <a:ext cx="1981200" cy="762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Health Prediction</a:t>
                  </a:r>
                </a:p>
              </p:txBody>
            </p: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92FB916-AB19-4CEB-90EA-13E319DA80CD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>
                <a:off x="26517600" y="6471527"/>
                <a:ext cx="6096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38BA2FC-CB63-4422-AE6D-ECCE39EC2886}"/>
                  </a:ext>
                </a:extLst>
              </p:cNvPr>
              <p:cNvCxnSpPr>
                <a:cxnSpLocks/>
                <a:stCxn id="90" idx="2"/>
                <a:endCxn id="91" idx="0"/>
              </p:cNvCxnSpPr>
              <p:nvPr/>
            </p:nvCxnSpPr>
            <p:spPr>
              <a:xfrm>
                <a:off x="28117800" y="6852527"/>
                <a:ext cx="0" cy="8050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BB4ADC0-5747-43F4-B56F-A6B855C03BE1}"/>
                  </a:ext>
                </a:extLst>
              </p:cNvPr>
              <p:cNvCxnSpPr>
                <a:cxnSpLocks/>
                <a:stCxn id="91" idx="2"/>
                <a:endCxn id="92" idx="0"/>
              </p:cNvCxnSpPr>
              <p:nvPr/>
            </p:nvCxnSpPr>
            <p:spPr>
              <a:xfrm>
                <a:off x="28117800" y="8419570"/>
                <a:ext cx="0" cy="136285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B2E0F20-D086-4438-BA8E-C4F362FB508F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>
                <a:off x="28117800" y="10544429"/>
                <a:ext cx="0" cy="261885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95B83-E6A7-41B7-8CA5-A5A073D7A44E}"/>
                </a:ext>
              </a:extLst>
            </p:cNvPr>
            <p:cNvSpPr txBox="1"/>
            <p:nvPr/>
          </p:nvSpPr>
          <p:spPr>
            <a:xfrm>
              <a:off x="1915153" y="202074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663F1A-EF0B-49B4-82A8-BA2FD36105E8}"/>
                </a:ext>
              </a:extLst>
            </p:cNvPr>
            <p:cNvSpPr txBox="1"/>
            <p:nvPr/>
          </p:nvSpPr>
          <p:spPr>
            <a:xfrm>
              <a:off x="1657641" y="3234191"/>
              <a:ext cx="61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SOH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C895C5-5B6C-4F62-8783-39F5C452ABE0}"/>
                </a:ext>
              </a:extLst>
            </p:cNvPr>
            <p:cNvSpPr txBox="1"/>
            <p:nvPr/>
          </p:nvSpPr>
          <p:spPr>
            <a:xfrm>
              <a:off x="1685399" y="488012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RUL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FD7578-F05F-4669-AB54-86E504CD0139}"/>
                </a:ext>
              </a:extLst>
            </p:cNvPr>
            <p:cNvGrpSpPr/>
            <p:nvPr/>
          </p:nvGrpSpPr>
          <p:grpSpPr>
            <a:xfrm>
              <a:off x="3912996" y="1628775"/>
              <a:ext cx="3441408" cy="2353129"/>
              <a:chOff x="28117800" y="9209630"/>
              <a:chExt cx="3657600" cy="2829970"/>
            </a:xfrm>
          </p:grpSpPr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151DA581-578B-47AB-AF19-E137A45C0587}"/>
                  </a:ext>
                </a:extLst>
              </p:cNvPr>
              <p:cNvCxnSpPr>
                <a:cxnSpLocks/>
                <a:stCxn id="68" idx="2"/>
                <a:endCxn id="63" idx="0"/>
              </p:cNvCxnSpPr>
              <p:nvPr/>
            </p:nvCxnSpPr>
            <p:spPr>
              <a:xfrm rot="10800000" flipV="1">
                <a:off x="29809440" y="10096500"/>
                <a:ext cx="1280160" cy="125730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EA33B9A-B564-47DE-8922-7F71615D72B3}"/>
                  </a:ext>
                </a:extLst>
              </p:cNvPr>
              <p:cNvGrpSpPr/>
              <p:nvPr/>
            </p:nvGrpSpPr>
            <p:grpSpPr>
              <a:xfrm>
                <a:off x="28117800" y="9209630"/>
                <a:ext cx="3657600" cy="1895054"/>
                <a:chOff x="27051000" y="5933030"/>
                <a:chExt cx="3657600" cy="189505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E38C587-6836-4C9A-A9D5-B49804F5C86B}"/>
                    </a:ext>
                  </a:extLst>
                </p:cNvPr>
                <p:cNvSpPr/>
                <p:nvPr/>
              </p:nvSpPr>
              <p:spPr>
                <a:xfrm>
                  <a:off x="28117800" y="59436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Battery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C28A5B0-5F2C-4D38-A5B2-8981A7744FE4}"/>
                    </a:ext>
                  </a:extLst>
                </p:cNvPr>
                <p:cNvSpPr/>
                <p:nvPr/>
              </p:nvSpPr>
              <p:spPr>
                <a:xfrm>
                  <a:off x="28117800" y="70104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Observer 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574E63F-7821-4700-8770-856DB7DDCEF5}"/>
                    </a:ext>
                  </a:extLst>
                </p:cNvPr>
                <p:cNvSpPr/>
                <p:nvPr/>
              </p:nvSpPr>
              <p:spPr>
                <a:xfrm>
                  <a:off x="30022800" y="67056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14949F0-469E-4CA4-8468-9757BBF1F64F}"/>
                    </a:ext>
                  </a:extLst>
                </p:cNvPr>
                <p:cNvGrpSpPr/>
                <p:nvPr/>
              </p:nvGrpSpPr>
              <p:grpSpPr>
                <a:xfrm>
                  <a:off x="27051000" y="6286500"/>
                  <a:ext cx="1066800" cy="1066800"/>
                  <a:chOff x="26746200" y="6286500"/>
                  <a:chExt cx="1371600" cy="1066800"/>
                </a:xfrm>
              </p:grpSpPr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BB52F520-4E75-42A9-81C3-6804C7C48C3C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26746200" y="6286500"/>
                    <a:ext cx="13716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or: Elbow 78">
                    <a:extLst>
                      <a:ext uri="{FF2B5EF4-FFF2-40B4-BE49-F238E27FC236}">
                        <a16:creationId xmlns:a16="http://schemas.microsoft.com/office/drawing/2014/main" id="{6CED9551-F359-4B85-9770-846F94DB5AD1}"/>
                      </a:ext>
                    </a:extLst>
                  </p:cNvPr>
                  <p:cNvCxnSpPr>
                    <a:cxnSpLocks/>
                    <a:endCxn id="67" idx="1"/>
                  </p:cNvCxnSpPr>
                  <p:nvPr/>
                </p:nvCxnSpPr>
                <p:spPr>
                  <a:xfrm rot="16200000" flipH="1">
                    <a:off x="27249117" y="6484620"/>
                    <a:ext cx="1051560" cy="685800"/>
                  </a:xfrm>
                  <a:prstGeom prst="bentConnector2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1797501E-C0FB-4A0E-AF7F-90F2DF92BAC5}"/>
                    </a:ext>
                  </a:extLst>
                </p:cNvPr>
                <p:cNvCxnSpPr>
                  <a:cxnSpLocks/>
                  <a:stCxn id="66" idx="3"/>
                  <a:endCxn id="68" idx="0"/>
                </p:cNvCxnSpPr>
                <p:nvPr/>
              </p:nvCxnSpPr>
              <p:spPr>
                <a:xfrm>
                  <a:off x="29641800" y="6286500"/>
                  <a:ext cx="495300" cy="4191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1FDDE073-0AD2-488C-8C22-886C9041AF3A}"/>
                    </a:ext>
                  </a:extLst>
                </p:cNvPr>
                <p:cNvCxnSpPr>
                  <a:cxnSpLocks/>
                  <a:endCxn id="68" idx="4"/>
                </p:cNvCxnSpPr>
                <p:nvPr/>
              </p:nvCxnSpPr>
              <p:spPr>
                <a:xfrm flipV="1">
                  <a:off x="29641800" y="6934200"/>
                  <a:ext cx="495300" cy="3429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D99EB4FE-C20D-4CB9-A582-54A47FD66435}"/>
                    </a:ext>
                  </a:extLst>
                </p:cNvPr>
                <p:cNvCxnSpPr>
                  <a:cxnSpLocks/>
                  <a:stCxn id="68" idx="2"/>
                  <a:endCxn id="67" idx="0"/>
                </p:cNvCxnSpPr>
                <p:nvPr/>
              </p:nvCxnSpPr>
              <p:spPr>
                <a:xfrm rot="10800000" flipV="1">
                  <a:off x="28879800" y="6819900"/>
                  <a:ext cx="1143000" cy="19050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92C5B37E-E8EA-419E-8042-4C1C5C15D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41800" y="7467600"/>
                  <a:ext cx="10668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0F7ED-160F-4946-9AA5-42CB8D33B2B9}"/>
                    </a:ext>
                  </a:extLst>
                </p:cNvPr>
                <p:cNvSpPr txBox="1"/>
                <p:nvPr/>
              </p:nvSpPr>
              <p:spPr>
                <a:xfrm>
                  <a:off x="27051000" y="5957822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current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DC8C25E-6A17-42B7-B750-A03B0ED40B33}"/>
                    </a:ext>
                  </a:extLst>
                </p:cNvPr>
                <p:cNvSpPr txBox="1"/>
                <p:nvPr/>
              </p:nvSpPr>
              <p:spPr>
                <a:xfrm>
                  <a:off x="29641800" y="5933030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voltage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FB258B-9A5B-4C6E-BCF3-09FCF57673E6}"/>
                    </a:ext>
                  </a:extLst>
                </p:cNvPr>
                <p:cNvSpPr txBox="1"/>
                <p:nvPr/>
              </p:nvSpPr>
              <p:spPr>
                <a:xfrm>
                  <a:off x="29870400" y="7467600"/>
                  <a:ext cx="5334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SOC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984B2E-FBC3-4751-AE10-3ACFF629896D}"/>
                    </a:ext>
                  </a:extLst>
                </p:cNvPr>
                <p:cNvSpPr txBox="1"/>
                <p:nvPr/>
              </p:nvSpPr>
              <p:spPr>
                <a:xfrm>
                  <a:off x="29108400" y="6543813"/>
                  <a:ext cx="7620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residual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285502-582E-4ABB-8235-4E13E0B928F2}"/>
                  </a:ext>
                </a:extLst>
              </p:cNvPr>
              <p:cNvSpPr/>
              <p:nvPr/>
            </p:nvSpPr>
            <p:spPr>
              <a:xfrm>
                <a:off x="29184600" y="113538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FDI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698C733-2FDC-455F-AE8A-F40C2ED4CC65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30708600" y="11696700"/>
                <a:ext cx="10668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2FABA8-A59D-411D-9936-046B84EA2ABB}"/>
                  </a:ext>
                </a:extLst>
              </p:cNvPr>
              <p:cNvSpPr txBox="1"/>
              <p:nvPr/>
            </p:nvSpPr>
            <p:spPr>
              <a:xfrm>
                <a:off x="30937200" y="11355625"/>
                <a:ext cx="5334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fault</a:t>
                </a:r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CDD78BB3-78CB-455F-89C2-CB459BF5D2BF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rot="16200000" flipH="1">
              <a:off x="4252114" y="3032155"/>
              <a:ext cx="827381" cy="5018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CF64F3-CD15-4951-B9A7-0A4F9452B32A}"/>
                </a:ext>
              </a:extLst>
            </p:cNvPr>
            <p:cNvGrpSpPr/>
            <p:nvPr/>
          </p:nvGrpSpPr>
          <p:grpSpPr>
            <a:xfrm>
              <a:off x="7426100" y="1638300"/>
              <a:ext cx="3441408" cy="2372178"/>
              <a:chOff x="7426100" y="1720203"/>
              <a:chExt cx="3441408" cy="2166450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D71B86F7-005B-448F-8086-9D4A532A71B2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rot="10800000" flipV="1">
                <a:off x="9017751" y="2393559"/>
                <a:ext cx="1204493" cy="96612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A653D4F-C6E6-4688-A972-194646A23E2C}"/>
                  </a:ext>
                </a:extLst>
              </p:cNvPr>
              <p:cNvGrpSpPr/>
              <p:nvPr/>
            </p:nvGrpSpPr>
            <p:grpSpPr>
              <a:xfrm>
                <a:off x="7426100" y="1720203"/>
                <a:ext cx="3441408" cy="1448053"/>
                <a:chOff x="27051000" y="5943600"/>
                <a:chExt cx="3657600" cy="188448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D032F02-9452-40E0-B291-E517BF6873F4}"/>
                    </a:ext>
                  </a:extLst>
                </p:cNvPr>
                <p:cNvSpPr/>
                <p:nvPr/>
              </p:nvSpPr>
              <p:spPr>
                <a:xfrm>
                  <a:off x="28117800" y="59436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Motor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C73D34F-9F7E-43C4-86AA-5B8FCF730087}"/>
                    </a:ext>
                  </a:extLst>
                </p:cNvPr>
                <p:cNvSpPr/>
                <p:nvPr/>
              </p:nvSpPr>
              <p:spPr>
                <a:xfrm>
                  <a:off x="28117800" y="70104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Observer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8B17C4F-29F9-455F-BBE2-B1EC94B24F5C}"/>
                    </a:ext>
                  </a:extLst>
                </p:cNvPr>
                <p:cNvSpPr/>
                <p:nvPr/>
              </p:nvSpPr>
              <p:spPr>
                <a:xfrm>
                  <a:off x="30022800" y="67056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C9D311E-5FCF-4899-ADC8-717369FDAC7C}"/>
                    </a:ext>
                  </a:extLst>
                </p:cNvPr>
                <p:cNvGrpSpPr/>
                <p:nvPr/>
              </p:nvGrpSpPr>
              <p:grpSpPr>
                <a:xfrm>
                  <a:off x="27051000" y="6286500"/>
                  <a:ext cx="1066800" cy="1066800"/>
                  <a:chOff x="26746200" y="6286500"/>
                  <a:chExt cx="1371600" cy="10668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81F20FD3-84DD-4FB6-AD73-ABB189AF7F35}"/>
                      </a:ext>
                    </a:extLst>
                  </p:cNvPr>
                  <p:cNvCxnSpPr>
                    <a:cxnSpLocks/>
                    <a:endCxn id="45" idx="1"/>
                  </p:cNvCxnSpPr>
                  <p:nvPr/>
                </p:nvCxnSpPr>
                <p:spPr>
                  <a:xfrm>
                    <a:off x="26746200" y="6286500"/>
                    <a:ext cx="13716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or: Elbow 57">
                    <a:extLst>
                      <a:ext uri="{FF2B5EF4-FFF2-40B4-BE49-F238E27FC236}">
                        <a16:creationId xmlns:a16="http://schemas.microsoft.com/office/drawing/2014/main" id="{B5A566B1-9531-4061-9A80-6B5390797F09}"/>
                      </a:ext>
                    </a:extLst>
                  </p:cNvPr>
                  <p:cNvCxnSpPr>
                    <a:cxnSpLocks/>
                    <a:endCxn id="46" idx="1"/>
                  </p:cNvCxnSpPr>
                  <p:nvPr/>
                </p:nvCxnSpPr>
                <p:spPr>
                  <a:xfrm rot="16200000" flipH="1">
                    <a:off x="27249117" y="6484620"/>
                    <a:ext cx="1051560" cy="685800"/>
                  </a:xfrm>
                  <a:prstGeom prst="bentConnector2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049E4601-E01E-4F2E-B79D-E0C4C6F29CBF}"/>
                    </a:ext>
                  </a:extLst>
                </p:cNvPr>
                <p:cNvCxnSpPr>
                  <a:cxnSpLocks/>
                  <a:stCxn id="45" idx="3"/>
                  <a:endCxn id="47" idx="0"/>
                </p:cNvCxnSpPr>
                <p:nvPr/>
              </p:nvCxnSpPr>
              <p:spPr>
                <a:xfrm>
                  <a:off x="29641800" y="6286500"/>
                  <a:ext cx="495300" cy="4191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CB6F9F76-C26F-4B5A-9043-6A9724DAFAEF}"/>
                    </a:ext>
                  </a:extLst>
                </p:cNvPr>
                <p:cNvCxnSpPr>
                  <a:cxnSpLocks/>
                  <a:endCxn id="47" idx="4"/>
                </p:cNvCxnSpPr>
                <p:nvPr/>
              </p:nvCxnSpPr>
              <p:spPr>
                <a:xfrm flipV="1">
                  <a:off x="29641800" y="6934200"/>
                  <a:ext cx="495300" cy="3429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039EDE11-C7CD-409D-8015-9D9091225BBB}"/>
                    </a:ext>
                  </a:extLst>
                </p:cNvPr>
                <p:cNvCxnSpPr>
                  <a:cxnSpLocks/>
                  <a:stCxn id="47" idx="2"/>
                  <a:endCxn id="46" idx="0"/>
                </p:cNvCxnSpPr>
                <p:nvPr/>
              </p:nvCxnSpPr>
              <p:spPr>
                <a:xfrm rot="10800000" flipV="1">
                  <a:off x="28879800" y="6819900"/>
                  <a:ext cx="1143000" cy="19050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6BDD0F5C-01A0-4FC0-BA12-99A10ECC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41800" y="7467600"/>
                  <a:ext cx="10668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5B2944-2397-4E79-AF60-6797099F4414}"/>
                    </a:ext>
                  </a:extLst>
                </p:cNvPr>
                <p:cNvSpPr txBox="1"/>
                <p:nvPr/>
              </p:nvSpPr>
              <p:spPr>
                <a:xfrm>
                  <a:off x="27081369" y="5945426"/>
                  <a:ext cx="702126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throttle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A657866-BD91-479D-AB92-2E8AC42F74EA}"/>
                    </a:ext>
                  </a:extLst>
                </p:cNvPr>
                <p:cNvSpPr txBox="1"/>
                <p:nvPr/>
              </p:nvSpPr>
              <p:spPr>
                <a:xfrm>
                  <a:off x="29641800" y="5985838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RPM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DED454-F9E3-44FD-816F-9832CF8C06F1}"/>
                    </a:ext>
                  </a:extLst>
                </p:cNvPr>
                <p:cNvSpPr txBox="1"/>
                <p:nvPr/>
              </p:nvSpPr>
              <p:spPr>
                <a:xfrm>
                  <a:off x="29794200" y="7467600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torque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32AC0A-B4A4-47A5-A421-3963FB12EBF4}"/>
                    </a:ext>
                  </a:extLst>
                </p:cNvPr>
                <p:cNvSpPr txBox="1"/>
                <p:nvPr/>
              </p:nvSpPr>
              <p:spPr>
                <a:xfrm>
                  <a:off x="29108400" y="6542738"/>
                  <a:ext cx="7620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residual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561DD8-8128-47DC-9D93-8EC3E4729178}"/>
                  </a:ext>
                </a:extLst>
              </p:cNvPr>
              <p:cNvSpPr/>
              <p:nvPr/>
            </p:nvSpPr>
            <p:spPr>
              <a:xfrm>
                <a:off x="8429844" y="3359679"/>
                <a:ext cx="1433920" cy="52697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FDI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C058528-050E-4160-8ACC-2D0A99E34524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9863764" y="3623166"/>
                <a:ext cx="100374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EAF1FC-C6A2-4D17-8C61-41701C9117B6}"/>
                  </a:ext>
                </a:extLst>
              </p:cNvPr>
              <p:cNvSpPr txBox="1"/>
              <p:nvPr/>
            </p:nvSpPr>
            <p:spPr>
              <a:xfrm>
                <a:off x="10078852" y="3351556"/>
                <a:ext cx="501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fault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B1E5B119-BCF5-4398-BB0C-5317DAB3D3D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rot="16200000" flipH="1">
                <a:off x="7754401" y="2947723"/>
                <a:ext cx="849014" cy="50187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AB9996-07EA-4191-8D46-100B3552DB6B}"/>
                </a:ext>
              </a:extLst>
            </p:cNvPr>
            <p:cNvSpPr/>
            <p:nvPr/>
          </p:nvSpPr>
          <p:spPr>
            <a:xfrm>
              <a:off x="4916740" y="4270753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System Model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14B396-74BF-4D5C-9A06-42DA288105C3}"/>
                </a:ext>
              </a:extLst>
            </p:cNvPr>
            <p:cNvCxnSpPr>
              <a:cxnSpLocks/>
            </p:cNvCxnSpPr>
            <p:nvPr/>
          </p:nvCxnSpPr>
          <p:spPr>
            <a:xfrm>
              <a:off x="3912996" y="4446411"/>
              <a:ext cx="10152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E9857F-22F6-4278-99EB-2DBA513413C1}"/>
                </a:ext>
              </a:extLst>
            </p:cNvPr>
            <p:cNvSpPr txBox="1"/>
            <p:nvPr/>
          </p:nvSpPr>
          <p:spPr>
            <a:xfrm>
              <a:off x="3841300" y="4193150"/>
              <a:ext cx="121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Mission plan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94859-8B16-412F-8C42-81D553D6C80B}"/>
                </a:ext>
              </a:extLst>
            </p:cNvPr>
            <p:cNvSpPr/>
            <p:nvPr/>
          </p:nvSpPr>
          <p:spPr>
            <a:xfrm>
              <a:off x="4916740" y="5910229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Degradation Models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27AA811-0164-4745-AF80-DC9CF5C54C2B}"/>
                </a:ext>
              </a:extLst>
            </p:cNvPr>
            <p:cNvCxnSpPr>
              <a:cxnSpLocks/>
              <a:stCxn id="36" idx="1"/>
              <a:endCxn id="24" idx="1"/>
            </p:cNvCxnSpPr>
            <p:nvPr/>
          </p:nvCxnSpPr>
          <p:spPr>
            <a:xfrm rot="10800000" flipV="1">
              <a:off x="4916740" y="4627924"/>
              <a:ext cx="11949" cy="1545792"/>
            </a:xfrm>
            <a:prstGeom prst="bentConnector3">
              <a:avLst>
                <a:gd name="adj1" fmla="val 3700000"/>
              </a:avLst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4FB634-48EB-409F-B3B6-8C1673A50ADB}"/>
                </a:ext>
              </a:extLst>
            </p:cNvPr>
            <p:cNvCxnSpPr>
              <a:cxnSpLocks/>
            </p:cNvCxnSpPr>
            <p:nvPr/>
          </p:nvCxnSpPr>
          <p:spPr>
            <a:xfrm>
              <a:off x="3984692" y="5207596"/>
              <a:ext cx="193579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4DE1CE-65E2-4BDA-A3A8-F9BF8815113F}"/>
                </a:ext>
              </a:extLst>
            </p:cNvPr>
            <p:cNvSpPr txBox="1"/>
            <p:nvPr/>
          </p:nvSpPr>
          <p:spPr>
            <a:xfrm>
              <a:off x="3482820" y="4925760"/>
              <a:ext cx="121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Component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SOH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79D568-6576-4D77-95FD-2E46B6060F53}"/>
                </a:ext>
              </a:extLst>
            </p:cNvPr>
            <p:cNvSpPr/>
            <p:nvPr/>
          </p:nvSpPr>
          <p:spPr>
            <a:xfrm>
              <a:off x="5920484" y="5090491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Performance Evaluation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50D7C-BE41-4A63-8B6A-794884EAA2CE}"/>
                </a:ext>
              </a:extLst>
            </p:cNvPr>
            <p:cNvSpPr/>
            <p:nvPr/>
          </p:nvSpPr>
          <p:spPr>
            <a:xfrm>
              <a:off x="8429844" y="5090491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Prediction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6ABB56F-769D-4CCC-8E2B-89DD96409DAF}"/>
                </a:ext>
              </a:extLst>
            </p:cNvPr>
            <p:cNvCxnSpPr>
              <a:cxnSpLocks/>
              <a:stCxn id="28" idx="0"/>
              <a:endCxn id="36" idx="3"/>
            </p:cNvCxnSpPr>
            <p:nvPr/>
          </p:nvCxnSpPr>
          <p:spPr>
            <a:xfrm rot="16200000" flipV="1">
              <a:off x="6215927" y="4668973"/>
              <a:ext cx="556251" cy="286784"/>
            </a:xfrm>
            <a:prstGeom prst="bentConnector2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9D99287-08F2-4875-9A98-D7D851C01F74}"/>
                </a:ext>
              </a:extLst>
            </p:cNvPr>
            <p:cNvCxnSpPr>
              <a:cxnSpLocks/>
              <a:stCxn id="28" idx="2"/>
              <a:endCxn id="24" idx="3"/>
            </p:cNvCxnSpPr>
            <p:nvPr/>
          </p:nvCxnSpPr>
          <p:spPr>
            <a:xfrm rot="5400000">
              <a:off x="6215927" y="5752199"/>
              <a:ext cx="556251" cy="286784"/>
            </a:xfrm>
            <a:prstGeom prst="bentConnector2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99CFB9-DFE8-4B1A-ACDC-1C6846B05C0E}"/>
                </a:ext>
              </a:extLst>
            </p:cNvPr>
            <p:cNvCxnSpPr>
              <a:cxnSpLocks/>
            </p:cNvCxnSpPr>
            <p:nvPr/>
          </p:nvCxnSpPr>
          <p:spPr>
            <a:xfrm>
              <a:off x="3984692" y="5500360"/>
              <a:ext cx="193579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69287-CB1C-438F-97BA-25DF45784732}"/>
                </a:ext>
              </a:extLst>
            </p:cNvPr>
            <p:cNvSpPr txBox="1"/>
            <p:nvPr/>
          </p:nvSpPr>
          <p:spPr>
            <a:xfrm>
              <a:off x="3482820" y="5500359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System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64D06A-7499-44F2-B08D-19436E75092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354404" y="5353978"/>
              <a:ext cx="10754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29E19D-A6FB-4798-B43D-3DAD2B28378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863764" y="5353978"/>
              <a:ext cx="86035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CA052-A446-4860-862E-24CD7AC84BD9}"/>
                </a:ext>
              </a:extLst>
            </p:cNvPr>
            <p:cNvSpPr txBox="1"/>
            <p:nvPr/>
          </p:nvSpPr>
          <p:spPr>
            <a:xfrm>
              <a:off x="6278964" y="4272156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future load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58A1F8-1D4E-4D39-B8C5-F45855356A5D}"/>
                </a:ext>
              </a:extLst>
            </p:cNvPr>
            <p:cNvSpPr txBox="1"/>
            <p:nvPr/>
          </p:nvSpPr>
          <p:spPr>
            <a:xfrm>
              <a:off x="6278964" y="6144440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failure modes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4497BA3-260B-408A-8F56-699A8CDE6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532" y="4622069"/>
              <a:ext cx="860352" cy="468422"/>
            </a:xfrm>
            <a:prstGeom prst="bentConnector3">
              <a:avLst>
                <a:gd name="adj1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F5D67E-D365-4059-90A7-39B26337E376}"/>
                </a:ext>
              </a:extLst>
            </p:cNvPr>
            <p:cNvSpPr txBox="1"/>
            <p:nvPr/>
          </p:nvSpPr>
          <p:spPr>
            <a:xfrm>
              <a:off x="7349383" y="4330708"/>
              <a:ext cx="121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performance</a:t>
              </a:r>
              <a:br>
                <a:rPr lang="en-US" sz="1200" dirty="0">
                  <a:solidFill>
                    <a:srgbClr val="002060"/>
                  </a:solidFill>
                </a:rPr>
              </a:br>
              <a:r>
                <a:rPr lang="en-US" sz="1200" dirty="0">
                  <a:solidFill>
                    <a:srgbClr val="002060"/>
                  </a:solidFill>
                </a:rPr>
                <a:t>        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EC3B2D-BC59-40FC-8FDF-B136286D9CA1}"/>
                </a:ext>
              </a:extLst>
            </p:cNvPr>
            <p:cNvSpPr txBox="1"/>
            <p:nvPr/>
          </p:nvSpPr>
          <p:spPr>
            <a:xfrm>
              <a:off x="10007156" y="5113257"/>
              <a:ext cx="501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RUL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D16F23-E3D5-42A7-BD86-7245330D8F69}"/>
                </a:ext>
              </a:extLst>
            </p:cNvPr>
            <p:cNvSpPr txBox="1"/>
            <p:nvPr/>
          </p:nvSpPr>
          <p:spPr>
            <a:xfrm>
              <a:off x="7354404" y="5082369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future state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826902E-1875-4E88-84D2-D0A315F57B5F}"/>
              </a:ext>
            </a:extLst>
          </p:cNvPr>
          <p:cNvSpPr/>
          <p:nvPr/>
        </p:nvSpPr>
        <p:spPr>
          <a:xfrm>
            <a:off x="360218" y="3925455"/>
            <a:ext cx="11499273" cy="2932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Prognostics Architecture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6FC505-1121-4FE6-86DF-7AC1C6DE6E66}"/>
              </a:ext>
            </a:extLst>
          </p:cNvPr>
          <p:cNvSpPr txBox="1"/>
          <p:nvPr/>
        </p:nvSpPr>
        <p:spPr>
          <a:xfrm>
            <a:off x="974731" y="12784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C9B305C-3EBD-4CDB-B3F8-25FAF472ACE7}"/>
              </a:ext>
            </a:extLst>
          </p:cNvPr>
          <p:cNvGrpSpPr/>
          <p:nvPr/>
        </p:nvGrpSpPr>
        <p:grpSpPr>
          <a:xfrm>
            <a:off x="634547" y="1200150"/>
            <a:ext cx="10252528" cy="5524501"/>
            <a:chOff x="758372" y="1333500"/>
            <a:chExt cx="10252528" cy="552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25B180-0A95-47E5-B324-45A42255142E}"/>
                </a:ext>
              </a:extLst>
            </p:cNvPr>
            <p:cNvSpPr/>
            <p:nvPr/>
          </p:nvSpPr>
          <p:spPr>
            <a:xfrm>
              <a:off x="1045156" y="4036542"/>
              <a:ext cx="9965744" cy="26023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D4DAD7-50ED-412E-97F0-0C80D4D198F8}"/>
                </a:ext>
              </a:extLst>
            </p:cNvPr>
            <p:cNvSpPr/>
            <p:nvPr/>
          </p:nvSpPr>
          <p:spPr>
            <a:xfrm>
              <a:off x="1045156" y="2422836"/>
              <a:ext cx="9965744" cy="1682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23CEF-4EF0-4ABA-8612-659E480A7588}"/>
                </a:ext>
              </a:extLst>
            </p:cNvPr>
            <p:cNvSpPr/>
            <p:nvPr/>
          </p:nvSpPr>
          <p:spPr>
            <a:xfrm>
              <a:off x="1045156" y="1333500"/>
              <a:ext cx="9965744" cy="10893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A8D328-9799-4D6C-AD46-3C86DC2A4288}"/>
                </a:ext>
              </a:extLst>
            </p:cNvPr>
            <p:cNvGrpSpPr/>
            <p:nvPr/>
          </p:nvGrpSpPr>
          <p:grpSpPr>
            <a:xfrm>
              <a:off x="758372" y="1423231"/>
              <a:ext cx="2437664" cy="5434770"/>
              <a:chOff x="26517600" y="6090528"/>
              <a:chExt cx="2590800" cy="707275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23DCA03-570E-44C1-BA3C-6DA2FCBA165D}"/>
                  </a:ext>
                </a:extLst>
              </p:cNvPr>
              <p:cNvGrpSpPr/>
              <p:nvPr/>
            </p:nvGrpSpPr>
            <p:grpSpPr>
              <a:xfrm>
                <a:off x="27127200" y="6090528"/>
                <a:ext cx="1981200" cy="4453901"/>
                <a:chOff x="25831800" y="6090528"/>
                <a:chExt cx="1981200" cy="4453901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0D67E8B-9046-4B61-9424-4713EF1DF981}"/>
                    </a:ext>
                  </a:extLst>
                </p:cNvPr>
                <p:cNvSpPr/>
                <p:nvPr/>
              </p:nvSpPr>
              <p:spPr>
                <a:xfrm>
                  <a:off x="25831800" y="6090528"/>
                  <a:ext cx="1981200" cy="761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System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656EAA0-6989-45A4-BA1C-6EF9D22F40A2}"/>
                    </a:ext>
                  </a:extLst>
                </p:cNvPr>
                <p:cNvSpPr/>
                <p:nvPr/>
              </p:nvSpPr>
              <p:spPr>
                <a:xfrm>
                  <a:off x="25831800" y="7657569"/>
                  <a:ext cx="1981200" cy="762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State Estimation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761BE67-C666-47C4-85D4-596CFD63B321}"/>
                    </a:ext>
                  </a:extLst>
                </p:cNvPr>
                <p:cNvSpPr/>
                <p:nvPr/>
              </p:nvSpPr>
              <p:spPr>
                <a:xfrm>
                  <a:off x="25831800" y="9782429"/>
                  <a:ext cx="1981200" cy="762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Health Prediction</a:t>
                  </a:r>
                </a:p>
              </p:txBody>
            </p: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92FB916-AB19-4CEB-90EA-13E319DA80CD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>
                <a:off x="26517600" y="6471527"/>
                <a:ext cx="6096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38BA2FC-CB63-4422-AE6D-ECCE39EC2886}"/>
                  </a:ext>
                </a:extLst>
              </p:cNvPr>
              <p:cNvCxnSpPr>
                <a:cxnSpLocks/>
                <a:stCxn id="90" idx="2"/>
                <a:endCxn id="91" idx="0"/>
              </p:cNvCxnSpPr>
              <p:nvPr/>
            </p:nvCxnSpPr>
            <p:spPr>
              <a:xfrm>
                <a:off x="28117800" y="6852527"/>
                <a:ext cx="0" cy="8050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BB4ADC0-5747-43F4-B56F-A6B855C03BE1}"/>
                  </a:ext>
                </a:extLst>
              </p:cNvPr>
              <p:cNvCxnSpPr>
                <a:cxnSpLocks/>
                <a:stCxn id="91" idx="2"/>
                <a:endCxn id="92" idx="0"/>
              </p:cNvCxnSpPr>
              <p:nvPr/>
            </p:nvCxnSpPr>
            <p:spPr>
              <a:xfrm>
                <a:off x="28117800" y="8419570"/>
                <a:ext cx="0" cy="136285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B2E0F20-D086-4438-BA8E-C4F362FB508F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>
                <a:off x="28117800" y="10544429"/>
                <a:ext cx="0" cy="261885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95B83-E6A7-41B7-8CA5-A5A073D7A44E}"/>
                </a:ext>
              </a:extLst>
            </p:cNvPr>
            <p:cNvSpPr txBox="1"/>
            <p:nvPr/>
          </p:nvSpPr>
          <p:spPr>
            <a:xfrm>
              <a:off x="1915153" y="202074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663F1A-EF0B-49B4-82A8-BA2FD36105E8}"/>
                </a:ext>
              </a:extLst>
            </p:cNvPr>
            <p:cNvSpPr txBox="1"/>
            <p:nvPr/>
          </p:nvSpPr>
          <p:spPr>
            <a:xfrm>
              <a:off x="1657641" y="3234191"/>
              <a:ext cx="61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SOH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C895C5-5B6C-4F62-8783-39F5C452ABE0}"/>
                </a:ext>
              </a:extLst>
            </p:cNvPr>
            <p:cNvSpPr txBox="1"/>
            <p:nvPr/>
          </p:nvSpPr>
          <p:spPr>
            <a:xfrm>
              <a:off x="1685399" y="488012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RUL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FD7578-F05F-4669-AB54-86E504CD0139}"/>
                </a:ext>
              </a:extLst>
            </p:cNvPr>
            <p:cNvGrpSpPr/>
            <p:nvPr/>
          </p:nvGrpSpPr>
          <p:grpSpPr>
            <a:xfrm>
              <a:off x="3912996" y="1628775"/>
              <a:ext cx="3441408" cy="2353129"/>
              <a:chOff x="28117800" y="9209630"/>
              <a:chExt cx="3657600" cy="2829970"/>
            </a:xfrm>
          </p:grpSpPr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151DA581-578B-47AB-AF19-E137A45C0587}"/>
                  </a:ext>
                </a:extLst>
              </p:cNvPr>
              <p:cNvCxnSpPr>
                <a:cxnSpLocks/>
                <a:stCxn id="68" idx="2"/>
                <a:endCxn id="63" idx="0"/>
              </p:cNvCxnSpPr>
              <p:nvPr/>
            </p:nvCxnSpPr>
            <p:spPr>
              <a:xfrm rot="10800000" flipV="1">
                <a:off x="29809440" y="10096500"/>
                <a:ext cx="1280160" cy="125730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EA33B9A-B564-47DE-8922-7F71615D72B3}"/>
                  </a:ext>
                </a:extLst>
              </p:cNvPr>
              <p:cNvGrpSpPr/>
              <p:nvPr/>
            </p:nvGrpSpPr>
            <p:grpSpPr>
              <a:xfrm>
                <a:off x="28117800" y="9209630"/>
                <a:ext cx="3657600" cy="1895054"/>
                <a:chOff x="27051000" y="5933030"/>
                <a:chExt cx="3657600" cy="189505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E38C587-6836-4C9A-A9D5-B49804F5C86B}"/>
                    </a:ext>
                  </a:extLst>
                </p:cNvPr>
                <p:cNvSpPr/>
                <p:nvPr/>
              </p:nvSpPr>
              <p:spPr>
                <a:xfrm>
                  <a:off x="28117800" y="59436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Battery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C28A5B0-5F2C-4D38-A5B2-8981A7744FE4}"/>
                    </a:ext>
                  </a:extLst>
                </p:cNvPr>
                <p:cNvSpPr/>
                <p:nvPr/>
              </p:nvSpPr>
              <p:spPr>
                <a:xfrm>
                  <a:off x="28117800" y="70104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Observer 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574E63F-7821-4700-8770-856DB7DDCEF5}"/>
                    </a:ext>
                  </a:extLst>
                </p:cNvPr>
                <p:cNvSpPr/>
                <p:nvPr/>
              </p:nvSpPr>
              <p:spPr>
                <a:xfrm>
                  <a:off x="30022800" y="67056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14949F0-469E-4CA4-8468-9757BBF1F64F}"/>
                    </a:ext>
                  </a:extLst>
                </p:cNvPr>
                <p:cNvGrpSpPr/>
                <p:nvPr/>
              </p:nvGrpSpPr>
              <p:grpSpPr>
                <a:xfrm>
                  <a:off x="27051000" y="6286500"/>
                  <a:ext cx="1066800" cy="1066800"/>
                  <a:chOff x="26746200" y="6286500"/>
                  <a:chExt cx="1371600" cy="1066800"/>
                </a:xfrm>
              </p:grpSpPr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BB52F520-4E75-42A9-81C3-6804C7C48C3C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26746200" y="6286500"/>
                    <a:ext cx="13716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or: Elbow 78">
                    <a:extLst>
                      <a:ext uri="{FF2B5EF4-FFF2-40B4-BE49-F238E27FC236}">
                        <a16:creationId xmlns:a16="http://schemas.microsoft.com/office/drawing/2014/main" id="{6CED9551-F359-4B85-9770-846F94DB5AD1}"/>
                      </a:ext>
                    </a:extLst>
                  </p:cNvPr>
                  <p:cNvCxnSpPr>
                    <a:cxnSpLocks/>
                    <a:endCxn id="67" idx="1"/>
                  </p:cNvCxnSpPr>
                  <p:nvPr/>
                </p:nvCxnSpPr>
                <p:spPr>
                  <a:xfrm rot="16200000" flipH="1">
                    <a:off x="27249117" y="6484620"/>
                    <a:ext cx="1051560" cy="685800"/>
                  </a:xfrm>
                  <a:prstGeom prst="bentConnector2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1797501E-C0FB-4A0E-AF7F-90F2DF92BAC5}"/>
                    </a:ext>
                  </a:extLst>
                </p:cNvPr>
                <p:cNvCxnSpPr>
                  <a:cxnSpLocks/>
                  <a:stCxn id="66" idx="3"/>
                  <a:endCxn id="68" idx="0"/>
                </p:cNvCxnSpPr>
                <p:nvPr/>
              </p:nvCxnSpPr>
              <p:spPr>
                <a:xfrm>
                  <a:off x="29641800" y="6286500"/>
                  <a:ext cx="495300" cy="4191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1FDDE073-0AD2-488C-8C22-886C9041AF3A}"/>
                    </a:ext>
                  </a:extLst>
                </p:cNvPr>
                <p:cNvCxnSpPr>
                  <a:cxnSpLocks/>
                  <a:endCxn id="68" idx="4"/>
                </p:cNvCxnSpPr>
                <p:nvPr/>
              </p:nvCxnSpPr>
              <p:spPr>
                <a:xfrm flipV="1">
                  <a:off x="29641800" y="6934200"/>
                  <a:ext cx="495300" cy="3429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D99EB4FE-C20D-4CB9-A582-54A47FD66435}"/>
                    </a:ext>
                  </a:extLst>
                </p:cNvPr>
                <p:cNvCxnSpPr>
                  <a:cxnSpLocks/>
                  <a:stCxn id="68" idx="2"/>
                  <a:endCxn id="67" idx="0"/>
                </p:cNvCxnSpPr>
                <p:nvPr/>
              </p:nvCxnSpPr>
              <p:spPr>
                <a:xfrm rot="10800000" flipV="1">
                  <a:off x="28879800" y="6819900"/>
                  <a:ext cx="1143000" cy="19050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92C5B37E-E8EA-419E-8042-4C1C5C15D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41800" y="7467600"/>
                  <a:ext cx="10668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0F7ED-160F-4946-9AA5-42CB8D33B2B9}"/>
                    </a:ext>
                  </a:extLst>
                </p:cNvPr>
                <p:cNvSpPr txBox="1"/>
                <p:nvPr/>
              </p:nvSpPr>
              <p:spPr>
                <a:xfrm>
                  <a:off x="27051000" y="5957822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current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DC8C25E-6A17-42B7-B750-A03B0ED40B33}"/>
                    </a:ext>
                  </a:extLst>
                </p:cNvPr>
                <p:cNvSpPr txBox="1"/>
                <p:nvPr/>
              </p:nvSpPr>
              <p:spPr>
                <a:xfrm>
                  <a:off x="29641800" y="5933030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voltage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FB258B-9A5B-4C6E-BCF3-09FCF57673E6}"/>
                    </a:ext>
                  </a:extLst>
                </p:cNvPr>
                <p:cNvSpPr txBox="1"/>
                <p:nvPr/>
              </p:nvSpPr>
              <p:spPr>
                <a:xfrm>
                  <a:off x="29870400" y="7467600"/>
                  <a:ext cx="5334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SOC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984B2E-FBC3-4751-AE10-3ACFF629896D}"/>
                    </a:ext>
                  </a:extLst>
                </p:cNvPr>
                <p:cNvSpPr txBox="1"/>
                <p:nvPr/>
              </p:nvSpPr>
              <p:spPr>
                <a:xfrm>
                  <a:off x="29108400" y="6543813"/>
                  <a:ext cx="7620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residual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285502-582E-4ABB-8235-4E13E0B928F2}"/>
                  </a:ext>
                </a:extLst>
              </p:cNvPr>
              <p:cNvSpPr/>
              <p:nvPr/>
            </p:nvSpPr>
            <p:spPr>
              <a:xfrm>
                <a:off x="29184600" y="11353800"/>
                <a:ext cx="1524000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FDI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698C733-2FDC-455F-AE8A-F40C2ED4CC65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30708600" y="11696700"/>
                <a:ext cx="10668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2FABA8-A59D-411D-9936-046B84EA2ABB}"/>
                  </a:ext>
                </a:extLst>
              </p:cNvPr>
              <p:cNvSpPr txBox="1"/>
              <p:nvPr/>
            </p:nvSpPr>
            <p:spPr>
              <a:xfrm>
                <a:off x="30937200" y="11355625"/>
                <a:ext cx="533400" cy="36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fault</a:t>
                </a:r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CDD78BB3-78CB-455F-89C2-CB459BF5D2BF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rot="16200000" flipH="1">
              <a:off x="4252114" y="3032155"/>
              <a:ext cx="827381" cy="5018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CF64F3-CD15-4951-B9A7-0A4F9452B32A}"/>
                </a:ext>
              </a:extLst>
            </p:cNvPr>
            <p:cNvGrpSpPr/>
            <p:nvPr/>
          </p:nvGrpSpPr>
          <p:grpSpPr>
            <a:xfrm>
              <a:off x="7426100" y="1638300"/>
              <a:ext cx="3441408" cy="2372178"/>
              <a:chOff x="7426100" y="1720203"/>
              <a:chExt cx="3441408" cy="2166450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D71B86F7-005B-448F-8086-9D4A532A71B2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rot="10800000" flipV="1">
                <a:off x="9017751" y="2393559"/>
                <a:ext cx="1204493" cy="96612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A653D4F-C6E6-4688-A972-194646A23E2C}"/>
                  </a:ext>
                </a:extLst>
              </p:cNvPr>
              <p:cNvGrpSpPr/>
              <p:nvPr/>
            </p:nvGrpSpPr>
            <p:grpSpPr>
              <a:xfrm>
                <a:off x="7426100" y="1720203"/>
                <a:ext cx="3441408" cy="1448053"/>
                <a:chOff x="27051000" y="5943600"/>
                <a:chExt cx="3657600" cy="188448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D032F02-9452-40E0-B291-E517BF6873F4}"/>
                    </a:ext>
                  </a:extLst>
                </p:cNvPr>
                <p:cNvSpPr/>
                <p:nvPr/>
              </p:nvSpPr>
              <p:spPr>
                <a:xfrm>
                  <a:off x="28117800" y="59436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Motor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C73D34F-9F7E-43C4-86AA-5B8FCF730087}"/>
                    </a:ext>
                  </a:extLst>
                </p:cNvPr>
                <p:cNvSpPr/>
                <p:nvPr/>
              </p:nvSpPr>
              <p:spPr>
                <a:xfrm>
                  <a:off x="28117800" y="7010400"/>
                  <a:ext cx="1524000" cy="685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Observer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8B17C4F-29F9-455F-BBE2-B1EC94B24F5C}"/>
                    </a:ext>
                  </a:extLst>
                </p:cNvPr>
                <p:cNvSpPr/>
                <p:nvPr/>
              </p:nvSpPr>
              <p:spPr>
                <a:xfrm>
                  <a:off x="30022800" y="67056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C9D311E-5FCF-4899-ADC8-717369FDAC7C}"/>
                    </a:ext>
                  </a:extLst>
                </p:cNvPr>
                <p:cNvGrpSpPr/>
                <p:nvPr/>
              </p:nvGrpSpPr>
              <p:grpSpPr>
                <a:xfrm>
                  <a:off x="27051000" y="6286500"/>
                  <a:ext cx="1066800" cy="1066800"/>
                  <a:chOff x="26746200" y="6286500"/>
                  <a:chExt cx="1371600" cy="10668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81F20FD3-84DD-4FB6-AD73-ABB189AF7F35}"/>
                      </a:ext>
                    </a:extLst>
                  </p:cNvPr>
                  <p:cNvCxnSpPr>
                    <a:cxnSpLocks/>
                    <a:endCxn id="45" idx="1"/>
                  </p:cNvCxnSpPr>
                  <p:nvPr/>
                </p:nvCxnSpPr>
                <p:spPr>
                  <a:xfrm>
                    <a:off x="26746200" y="6286500"/>
                    <a:ext cx="13716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or: Elbow 57">
                    <a:extLst>
                      <a:ext uri="{FF2B5EF4-FFF2-40B4-BE49-F238E27FC236}">
                        <a16:creationId xmlns:a16="http://schemas.microsoft.com/office/drawing/2014/main" id="{B5A566B1-9531-4061-9A80-6B5390797F09}"/>
                      </a:ext>
                    </a:extLst>
                  </p:cNvPr>
                  <p:cNvCxnSpPr>
                    <a:cxnSpLocks/>
                    <a:endCxn id="46" idx="1"/>
                  </p:cNvCxnSpPr>
                  <p:nvPr/>
                </p:nvCxnSpPr>
                <p:spPr>
                  <a:xfrm rot="16200000" flipH="1">
                    <a:off x="27249117" y="6484620"/>
                    <a:ext cx="1051560" cy="685800"/>
                  </a:xfrm>
                  <a:prstGeom prst="bentConnector2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049E4601-E01E-4F2E-B79D-E0C4C6F29CBF}"/>
                    </a:ext>
                  </a:extLst>
                </p:cNvPr>
                <p:cNvCxnSpPr>
                  <a:cxnSpLocks/>
                  <a:stCxn id="45" idx="3"/>
                  <a:endCxn id="47" idx="0"/>
                </p:cNvCxnSpPr>
                <p:nvPr/>
              </p:nvCxnSpPr>
              <p:spPr>
                <a:xfrm>
                  <a:off x="29641800" y="6286500"/>
                  <a:ext cx="495300" cy="4191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CB6F9F76-C26F-4B5A-9043-6A9724DAFAEF}"/>
                    </a:ext>
                  </a:extLst>
                </p:cNvPr>
                <p:cNvCxnSpPr>
                  <a:cxnSpLocks/>
                  <a:endCxn id="47" idx="4"/>
                </p:cNvCxnSpPr>
                <p:nvPr/>
              </p:nvCxnSpPr>
              <p:spPr>
                <a:xfrm flipV="1">
                  <a:off x="29641800" y="6934200"/>
                  <a:ext cx="495300" cy="342900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039EDE11-C7CD-409D-8015-9D9091225BBB}"/>
                    </a:ext>
                  </a:extLst>
                </p:cNvPr>
                <p:cNvCxnSpPr>
                  <a:cxnSpLocks/>
                  <a:stCxn id="47" idx="2"/>
                  <a:endCxn id="46" idx="0"/>
                </p:cNvCxnSpPr>
                <p:nvPr/>
              </p:nvCxnSpPr>
              <p:spPr>
                <a:xfrm rot="10800000" flipV="1">
                  <a:off x="28879800" y="6819900"/>
                  <a:ext cx="1143000" cy="19050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6BDD0F5C-01A0-4FC0-BA12-99A10ECC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41800" y="7467600"/>
                  <a:ext cx="10668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5B2944-2397-4E79-AF60-6797099F4414}"/>
                    </a:ext>
                  </a:extLst>
                </p:cNvPr>
                <p:cNvSpPr txBox="1"/>
                <p:nvPr/>
              </p:nvSpPr>
              <p:spPr>
                <a:xfrm>
                  <a:off x="27081369" y="5945426"/>
                  <a:ext cx="702126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throttle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A657866-BD91-479D-AB92-2E8AC42F74EA}"/>
                    </a:ext>
                  </a:extLst>
                </p:cNvPr>
                <p:cNvSpPr txBox="1"/>
                <p:nvPr/>
              </p:nvSpPr>
              <p:spPr>
                <a:xfrm>
                  <a:off x="29641800" y="5985838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RPM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DED454-F9E3-44FD-816F-9832CF8C06F1}"/>
                    </a:ext>
                  </a:extLst>
                </p:cNvPr>
                <p:cNvSpPr txBox="1"/>
                <p:nvPr/>
              </p:nvSpPr>
              <p:spPr>
                <a:xfrm>
                  <a:off x="29794200" y="7467600"/>
                  <a:ext cx="6858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torque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32AC0A-B4A4-47A5-A421-3963FB12EBF4}"/>
                    </a:ext>
                  </a:extLst>
                </p:cNvPr>
                <p:cNvSpPr txBox="1"/>
                <p:nvPr/>
              </p:nvSpPr>
              <p:spPr>
                <a:xfrm>
                  <a:off x="29108400" y="6542738"/>
                  <a:ext cx="762000" cy="36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2060"/>
                      </a:solidFill>
                    </a:rPr>
                    <a:t>residual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561DD8-8128-47DC-9D93-8EC3E4729178}"/>
                  </a:ext>
                </a:extLst>
              </p:cNvPr>
              <p:cNvSpPr/>
              <p:nvPr/>
            </p:nvSpPr>
            <p:spPr>
              <a:xfrm>
                <a:off x="8429844" y="3359679"/>
                <a:ext cx="1433920" cy="52697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FDI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C058528-050E-4160-8ACC-2D0A99E34524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9863764" y="3623166"/>
                <a:ext cx="100374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EAF1FC-C6A2-4D17-8C61-41701C9117B6}"/>
                  </a:ext>
                </a:extLst>
              </p:cNvPr>
              <p:cNvSpPr txBox="1"/>
              <p:nvPr/>
            </p:nvSpPr>
            <p:spPr>
              <a:xfrm>
                <a:off x="10078852" y="3351556"/>
                <a:ext cx="501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fault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B1E5B119-BCF5-4398-BB0C-5317DAB3D3D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rot="16200000" flipH="1">
                <a:off x="7754401" y="2947723"/>
                <a:ext cx="849014" cy="50187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AB9996-07EA-4191-8D46-100B3552DB6B}"/>
                </a:ext>
              </a:extLst>
            </p:cNvPr>
            <p:cNvSpPr/>
            <p:nvPr/>
          </p:nvSpPr>
          <p:spPr>
            <a:xfrm>
              <a:off x="4916740" y="4270753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System Model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14B396-74BF-4D5C-9A06-42DA288105C3}"/>
                </a:ext>
              </a:extLst>
            </p:cNvPr>
            <p:cNvCxnSpPr>
              <a:cxnSpLocks/>
            </p:cNvCxnSpPr>
            <p:nvPr/>
          </p:nvCxnSpPr>
          <p:spPr>
            <a:xfrm>
              <a:off x="3912996" y="4446411"/>
              <a:ext cx="10152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E9857F-22F6-4278-99EB-2DBA513413C1}"/>
                </a:ext>
              </a:extLst>
            </p:cNvPr>
            <p:cNvSpPr txBox="1"/>
            <p:nvPr/>
          </p:nvSpPr>
          <p:spPr>
            <a:xfrm>
              <a:off x="3841300" y="4193150"/>
              <a:ext cx="121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Mission plan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94859-8B16-412F-8C42-81D553D6C80B}"/>
                </a:ext>
              </a:extLst>
            </p:cNvPr>
            <p:cNvSpPr/>
            <p:nvPr/>
          </p:nvSpPr>
          <p:spPr>
            <a:xfrm>
              <a:off x="4916740" y="5910229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Degradation Models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27AA811-0164-4745-AF80-DC9CF5C54C2B}"/>
                </a:ext>
              </a:extLst>
            </p:cNvPr>
            <p:cNvCxnSpPr>
              <a:cxnSpLocks/>
              <a:stCxn id="36" idx="1"/>
              <a:endCxn id="24" idx="1"/>
            </p:cNvCxnSpPr>
            <p:nvPr/>
          </p:nvCxnSpPr>
          <p:spPr>
            <a:xfrm rot="10800000" flipV="1">
              <a:off x="4916740" y="4627924"/>
              <a:ext cx="11949" cy="1545792"/>
            </a:xfrm>
            <a:prstGeom prst="bentConnector3">
              <a:avLst>
                <a:gd name="adj1" fmla="val 3700000"/>
              </a:avLst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4FB634-48EB-409F-B3B6-8C1673A50ADB}"/>
                </a:ext>
              </a:extLst>
            </p:cNvPr>
            <p:cNvCxnSpPr>
              <a:cxnSpLocks/>
            </p:cNvCxnSpPr>
            <p:nvPr/>
          </p:nvCxnSpPr>
          <p:spPr>
            <a:xfrm>
              <a:off x="3984692" y="5207596"/>
              <a:ext cx="193579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4DE1CE-65E2-4BDA-A3A8-F9BF8815113F}"/>
                </a:ext>
              </a:extLst>
            </p:cNvPr>
            <p:cNvSpPr txBox="1"/>
            <p:nvPr/>
          </p:nvSpPr>
          <p:spPr>
            <a:xfrm>
              <a:off x="3482820" y="4925760"/>
              <a:ext cx="121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Component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SOH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79D568-6576-4D77-95FD-2E46B6060F53}"/>
                </a:ext>
              </a:extLst>
            </p:cNvPr>
            <p:cNvSpPr/>
            <p:nvPr/>
          </p:nvSpPr>
          <p:spPr>
            <a:xfrm>
              <a:off x="5920484" y="5090491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Performance Evaluation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50D7C-BE41-4A63-8B6A-794884EAA2CE}"/>
                </a:ext>
              </a:extLst>
            </p:cNvPr>
            <p:cNvSpPr/>
            <p:nvPr/>
          </p:nvSpPr>
          <p:spPr>
            <a:xfrm>
              <a:off x="8429844" y="5090491"/>
              <a:ext cx="1433920" cy="526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Prediction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6ABB56F-769D-4CCC-8E2B-89DD96409DAF}"/>
                </a:ext>
              </a:extLst>
            </p:cNvPr>
            <p:cNvCxnSpPr>
              <a:cxnSpLocks/>
              <a:stCxn id="28" idx="0"/>
              <a:endCxn id="36" idx="3"/>
            </p:cNvCxnSpPr>
            <p:nvPr/>
          </p:nvCxnSpPr>
          <p:spPr>
            <a:xfrm rot="16200000" flipV="1">
              <a:off x="6215927" y="4668973"/>
              <a:ext cx="556251" cy="286784"/>
            </a:xfrm>
            <a:prstGeom prst="bentConnector2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9D99287-08F2-4875-9A98-D7D851C01F74}"/>
                </a:ext>
              </a:extLst>
            </p:cNvPr>
            <p:cNvCxnSpPr>
              <a:cxnSpLocks/>
              <a:stCxn id="28" idx="2"/>
              <a:endCxn id="24" idx="3"/>
            </p:cNvCxnSpPr>
            <p:nvPr/>
          </p:nvCxnSpPr>
          <p:spPr>
            <a:xfrm rot="5400000">
              <a:off x="6215927" y="5752199"/>
              <a:ext cx="556251" cy="286784"/>
            </a:xfrm>
            <a:prstGeom prst="bentConnector2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99CFB9-DFE8-4B1A-ACDC-1C6846B05C0E}"/>
                </a:ext>
              </a:extLst>
            </p:cNvPr>
            <p:cNvCxnSpPr>
              <a:cxnSpLocks/>
            </p:cNvCxnSpPr>
            <p:nvPr/>
          </p:nvCxnSpPr>
          <p:spPr>
            <a:xfrm>
              <a:off x="3984692" y="5500360"/>
              <a:ext cx="193579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69287-CB1C-438F-97BA-25DF45784732}"/>
                </a:ext>
              </a:extLst>
            </p:cNvPr>
            <p:cNvSpPr txBox="1"/>
            <p:nvPr/>
          </p:nvSpPr>
          <p:spPr>
            <a:xfrm>
              <a:off x="3482820" y="5500359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System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64D06A-7499-44F2-B08D-19436E75092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354404" y="5353978"/>
              <a:ext cx="10754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29E19D-A6FB-4798-B43D-3DAD2B28378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863764" y="5353978"/>
              <a:ext cx="86035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CA052-A446-4860-862E-24CD7AC84BD9}"/>
                </a:ext>
              </a:extLst>
            </p:cNvPr>
            <p:cNvSpPr txBox="1"/>
            <p:nvPr/>
          </p:nvSpPr>
          <p:spPr>
            <a:xfrm>
              <a:off x="6278964" y="4272156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future load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58A1F8-1D4E-4D39-B8C5-F45855356A5D}"/>
                </a:ext>
              </a:extLst>
            </p:cNvPr>
            <p:cNvSpPr txBox="1"/>
            <p:nvPr/>
          </p:nvSpPr>
          <p:spPr>
            <a:xfrm>
              <a:off x="6278964" y="6144440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failure modes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4497BA3-260B-408A-8F56-699A8CDE6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532" y="4622069"/>
              <a:ext cx="860352" cy="468422"/>
            </a:xfrm>
            <a:prstGeom prst="bentConnector3">
              <a:avLst>
                <a:gd name="adj1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F5D67E-D365-4059-90A7-39B26337E376}"/>
                </a:ext>
              </a:extLst>
            </p:cNvPr>
            <p:cNvSpPr txBox="1"/>
            <p:nvPr/>
          </p:nvSpPr>
          <p:spPr>
            <a:xfrm>
              <a:off x="7349383" y="4330708"/>
              <a:ext cx="121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performance</a:t>
              </a:r>
              <a:br>
                <a:rPr lang="en-US" sz="1200" dirty="0">
                  <a:solidFill>
                    <a:srgbClr val="002060"/>
                  </a:solidFill>
                </a:rPr>
              </a:br>
              <a:r>
                <a:rPr lang="en-US" sz="1200" dirty="0">
                  <a:solidFill>
                    <a:srgbClr val="002060"/>
                  </a:solidFill>
                </a:rPr>
                <a:t>        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EC3B2D-BC59-40FC-8FDF-B136286D9CA1}"/>
                </a:ext>
              </a:extLst>
            </p:cNvPr>
            <p:cNvSpPr txBox="1"/>
            <p:nvPr/>
          </p:nvSpPr>
          <p:spPr>
            <a:xfrm>
              <a:off x="10007156" y="5113257"/>
              <a:ext cx="501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RUL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D16F23-E3D5-42A7-BD86-7245330D8F69}"/>
                </a:ext>
              </a:extLst>
            </p:cNvPr>
            <p:cNvSpPr txBox="1"/>
            <p:nvPr/>
          </p:nvSpPr>
          <p:spPr>
            <a:xfrm>
              <a:off x="7354404" y="5082369"/>
              <a:ext cx="121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 future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89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26291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Results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C651BE-A20A-4ACB-A103-9646579D476C}"/>
              </a:ext>
            </a:extLst>
          </p:cNvPr>
          <p:cNvGrpSpPr/>
          <p:nvPr/>
        </p:nvGrpSpPr>
        <p:grpSpPr>
          <a:xfrm>
            <a:off x="83127" y="1071423"/>
            <a:ext cx="6761018" cy="2576945"/>
            <a:chOff x="83127" y="1182255"/>
            <a:chExt cx="6761018" cy="2576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E312CE-9616-47A5-971A-B1014C4CFC19}"/>
                </a:ext>
              </a:extLst>
            </p:cNvPr>
            <p:cNvSpPr/>
            <p:nvPr/>
          </p:nvSpPr>
          <p:spPr>
            <a:xfrm>
              <a:off x="83127" y="1182255"/>
              <a:ext cx="6761018" cy="2576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AE32BD-5309-4F03-950F-6CBB122CC942}"/>
                </a:ext>
              </a:extLst>
            </p:cNvPr>
            <p:cNvGrpSpPr/>
            <p:nvPr/>
          </p:nvGrpSpPr>
          <p:grpSpPr>
            <a:xfrm>
              <a:off x="3512128" y="1656546"/>
              <a:ext cx="3208623" cy="1877431"/>
              <a:chOff x="5238750" y="1115353"/>
              <a:chExt cx="3208623" cy="1877431"/>
            </a:xfrm>
          </p:grpSpPr>
          <p:pic>
            <p:nvPicPr>
              <p:cNvPr id="11" name="Picture 10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A4E4A21B-F55B-4285-BFA0-CEB404D4B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750" y="1115353"/>
                <a:ext cx="3208623" cy="187743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8C0A1-6A6E-4581-BAFC-79ADDCC50839}"/>
                  </a:ext>
                </a:extLst>
              </p:cNvPr>
              <p:cNvSpPr txBox="1"/>
              <p:nvPr/>
            </p:nvSpPr>
            <p:spPr>
              <a:xfrm>
                <a:off x="6600825" y="1323975"/>
                <a:ext cx="638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RPM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1E74C6-7CBE-4731-88B0-837E7F021AF4}"/>
                </a:ext>
              </a:extLst>
            </p:cNvPr>
            <p:cNvGrpSpPr/>
            <p:nvPr/>
          </p:nvGrpSpPr>
          <p:grpSpPr>
            <a:xfrm>
              <a:off x="202817" y="1655329"/>
              <a:ext cx="3105078" cy="1875011"/>
              <a:chOff x="8616567" y="1104899"/>
              <a:chExt cx="3105078" cy="1875011"/>
            </a:xfrm>
          </p:grpSpPr>
          <p:pic>
            <p:nvPicPr>
              <p:cNvPr id="14" name="Picture 13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2C8A8C78-8A37-47AC-A95A-21E12C72A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6567" y="1104899"/>
                <a:ext cx="3105078" cy="187501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760FD-2C1E-4519-B9BB-16037EBEFD76}"/>
                  </a:ext>
                </a:extLst>
              </p:cNvPr>
              <p:cNvSpPr txBox="1"/>
              <p:nvPr/>
            </p:nvSpPr>
            <p:spPr>
              <a:xfrm>
                <a:off x="9801225" y="1333500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4E33FD-7832-44A7-A08F-705364D9824D}"/>
              </a:ext>
            </a:extLst>
          </p:cNvPr>
          <p:cNvSpPr txBox="1"/>
          <p:nvPr/>
        </p:nvSpPr>
        <p:spPr>
          <a:xfrm>
            <a:off x="92364" y="1080656"/>
            <a:ext cx="6751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Motor Degradation</a:t>
            </a:r>
          </a:p>
        </p:txBody>
      </p:sp>
    </p:spTree>
    <p:extLst>
      <p:ext uri="{BB962C8B-B14F-4D97-AF65-F5344CB8AC3E}">
        <p14:creationId xmlns:p14="http://schemas.microsoft.com/office/powerpoint/2010/main" val="204149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AD1BEB-7403-4680-AAE2-8CCF3C09B58D}"/>
              </a:ext>
            </a:extLst>
          </p:cNvPr>
          <p:cNvSpPr/>
          <p:nvPr/>
        </p:nvSpPr>
        <p:spPr>
          <a:xfrm>
            <a:off x="6853382" y="424873"/>
            <a:ext cx="5246254" cy="643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26291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96A0F-7F75-4822-8E36-8A0D3EA90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6" b="50774"/>
          <a:stretch/>
        </p:blipFill>
        <p:spPr>
          <a:xfrm>
            <a:off x="7118199" y="932872"/>
            <a:ext cx="4733925" cy="1791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C651BE-A20A-4ACB-A103-9646579D476C}"/>
              </a:ext>
            </a:extLst>
          </p:cNvPr>
          <p:cNvGrpSpPr/>
          <p:nvPr/>
        </p:nvGrpSpPr>
        <p:grpSpPr>
          <a:xfrm>
            <a:off x="83127" y="1071423"/>
            <a:ext cx="6761018" cy="2576945"/>
            <a:chOff x="83127" y="1182255"/>
            <a:chExt cx="6761018" cy="2576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E312CE-9616-47A5-971A-B1014C4CFC19}"/>
                </a:ext>
              </a:extLst>
            </p:cNvPr>
            <p:cNvSpPr/>
            <p:nvPr/>
          </p:nvSpPr>
          <p:spPr>
            <a:xfrm>
              <a:off x="83127" y="1182255"/>
              <a:ext cx="6761018" cy="2576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AE32BD-5309-4F03-950F-6CBB122CC942}"/>
                </a:ext>
              </a:extLst>
            </p:cNvPr>
            <p:cNvGrpSpPr/>
            <p:nvPr/>
          </p:nvGrpSpPr>
          <p:grpSpPr>
            <a:xfrm>
              <a:off x="3512128" y="1656546"/>
              <a:ext cx="3208623" cy="1877431"/>
              <a:chOff x="5238750" y="1115353"/>
              <a:chExt cx="3208623" cy="1877431"/>
            </a:xfrm>
          </p:grpSpPr>
          <p:pic>
            <p:nvPicPr>
              <p:cNvPr id="11" name="Picture 10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A4E4A21B-F55B-4285-BFA0-CEB404D4B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750" y="1115353"/>
                <a:ext cx="3208623" cy="187743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8C0A1-6A6E-4581-BAFC-79ADDCC50839}"/>
                  </a:ext>
                </a:extLst>
              </p:cNvPr>
              <p:cNvSpPr txBox="1"/>
              <p:nvPr/>
            </p:nvSpPr>
            <p:spPr>
              <a:xfrm>
                <a:off x="6600825" y="1323975"/>
                <a:ext cx="638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RPM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1E74C6-7CBE-4731-88B0-837E7F021AF4}"/>
                </a:ext>
              </a:extLst>
            </p:cNvPr>
            <p:cNvGrpSpPr/>
            <p:nvPr/>
          </p:nvGrpSpPr>
          <p:grpSpPr>
            <a:xfrm>
              <a:off x="202817" y="1655329"/>
              <a:ext cx="3105078" cy="1875011"/>
              <a:chOff x="8616567" y="1104899"/>
              <a:chExt cx="3105078" cy="1875011"/>
            </a:xfrm>
          </p:grpSpPr>
          <p:pic>
            <p:nvPicPr>
              <p:cNvPr id="14" name="Picture 13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2C8A8C78-8A37-47AC-A95A-21E12C72A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6567" y="1104899"/>
                <a:ext cx="3105078" cy="187501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760FD-2C1E-4519-B9BB-16037EBEFD76}"/>
                  </a:ext>
                </a:extLst>
              </p:cNvPr>
              <p:cNvSpPr txBox="1"/>
              <p:nvPr/>
            </p:nvSpPr>
            <p:spPr>
              <a:xfrm>
                <a:off x="9801225" y="1333500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EBE297-8583-4846-BA64-143F4C6B1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538" y="4902920"/>
            <a:ext cx="4733925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BAEFED-5950-4212-9980-BC54C51C5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2" b="1568"/>
          <a:stretch/>
        </p:blipFill>
        <p:spPr>
          <a:xfrm>
            <a:off x="7113579" y="2909455"/>
            <a:ext cx="4733925" cy="179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E33FD-7832-44A7-A08F-705364D9824D}"/>
              </a:ext>
            </a:extLst>
          </p:cNvPr>
          <p:cNvSpPr txBox="1"/>
          <p:nvPr/>
        </p:nvSpPr>
        <p:spPr>
          <a:xfrm>
            <a:off x="92364" y="1080656"/>
            <a:ext cx="6751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Motor Degradation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6D122-DD18-4367-A1E0-F11CFBA21E05}"/>
              </a:ext>
            </a:extLst>
          </p:cNvPr>
          <p:cNvSpPr txBox="1"/>
          <p:nvPr/>
        </p:nvSpPr>
        <p:spPr>
          <a:xfrm>
            <a:off x="6862619" y="447965"/>
            <a:ext cx="5237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Battery Degradation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02032-DE54-427D-80CB-557D4F4EF2E7}"/>
              </a:ext>
            </a:extLst>
          </p:cNvPr>
          <p:cNvSpPr txBox="1"/>
          <p:nvPr/>
        </p:nvSpPr>
        <p:spPr>
          <a:xfrm>
            <a:off x="9993745" y="1108364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current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FCD40-2D85-465F-9BBF-072AA80DB657}"/>
              </a:ext>
            </a:extLst>
          </p:cNvPr>
          <p:cNvSpPr txBox="1"/>
          <p:nvPr/>
        </p:nvSpPr>
        <p:spPr>
          <a:xfrm>
            <a:off x="9915237" y="5010728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Sinusoidal current</a:t>
            </a:r>
          </a:p>
        </p:txBody>
      </p:sp>
    </p:spTree>
    <p:extLst>
      <p:ext uri="{BB962C8B-B14F-4D97-AF65-F5344CB8AC3E}">
        <p14:creationId xmlns:p14="http://schemas.microsoft.com/office/powerpoint/2010/main" val="280554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AD1BEB-7403-4680-AAE2-8CCF3C09B58D}"/>
              </a:ext>
            </a:extLst>
          </p:cNvPr>
          <p:cNvSpPr/>
          <p:nvPr/>
        </p:nvSpPr>
        <p:spPr>
          <a:xfrm>
            <a:off x="6853382" y="424873"/>
            <a:ext cx="5246254" cy="643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A9013-97EC-480C-B64E-9BA776B14E96}"/>
              </a:ext>
            </a:extLst>
          </p:cNvPr>
          <p:cNvSpPr/>
          <p:nvPr/>
        </p:nvSpPr>
        <p:spPr>
          <a:xfrm>
            <a:off x="78508" y="3648364"/>
            <a:ext cx="6761018" cy="32096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26291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96A0F-7F75-4822-8E36-8A0D3EA90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6" b="50774"/>
          <a:stretch/>
        </p:blipFill>
        <p:spPr>
          <a:xfrm>
            <a:off x="7118199" y="932872"/>
            <a:ext cx="4733925" cy="1791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C651BE-A20A-4ACB-A103-9646579D476C}"/>
              </a:ext>
            </a:extLst>
          </p:cNvPr>
          <p:cNvGrpSpPr/>
          <p:nvPr/>
        </p:nvGrpSpPr>
        <p:grpSpPr>
          <a:xfrm>
            <a:off x="83127" y="1071423"/>
            <a:ext cx="6761018" cy="2576945"/>
            <a:chOff x="83127" y="1182255"/>
            <a:chExt cx="6761018" cy="2576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E312CE-9616-47A5-971A-B1014C4CFC19}"/>
                </a:ext>
              </a:extLst>
            </p:cNvPr>
            <p:cNvSpPr/>
            <p:nvPr/>
          </p:nvSpPr>
          <p:spPr>
            <a:xfrm>
              <a:off x="83127" y="1182255"/>
              <a:ext cx="6761018" cy="2576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AE32BD-5309-4F03-950F-6CBB122CC942}"/>
                </a:ext>
              </a:extLst>
            </p:cNvPr>
            <p:cNvGrpSpPr/>
            <p:nvPr/>
          </p:nvGrpSpPr>
          <p:grpSpPr>
            <a:xfrm>
              <a:off x="3512128" y="1656546"/>
              <a:ext cx="3208623" cy="1877431"/>
              <a:chOff x="5238750" y="1115353"/>
              <a:chExt cx="3208623" cy="1877431"/>
            </a:xfrm>
          </p:grpSpPr>
          <p:pic>
            <p:nvPicPr>
              <p:cNvPr id="11" name="Picture 10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A4E4A21B-F55B-4285-BFA0-CEB404D4B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750" y="1115353"/>
                <a:ext cx="3208623" cy="187743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8C0A1-6A6E-4581-BAFC-79ADDCC50839}"/>
                  </a:ext>
                </a:extLst>
              </p:cNvPr>
              <p:cNvSpPr txBox="1"/>
              <p:nvPr/>
            </p:nvSpPr>
            <p:spPr>
              <a:xfrm>
                <a:off x="6600825" y="1323975"/>
                <a:ext cx="638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RPM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1E74C6-7CBE-4731-88B0-837E7F021AF4}"/>
                </a:ext>
              </a:extLst>
            </p:cNvPr>
            <p:cNvGrpSpPr/>
            <p:nvPr/>
          </p:nvGrpSpPr>
          <p:grpSpPr>
            <a:xfrm>
              <a:off x="202817" y="1655329"/>
              <a:ext cx="3105078" cy="1875011"/>
              <a:chOff x="8616567" y="1104899"/>
              <a:chExt cx="3105078" cy="1875011"/>
            </a:xfrm>
          </p:grpSpPr>
          <p:pic>
            <p:nvPicPr>
              <p:cNvPr id="14" name="Picture 13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2C8A8C78-8A37-47AC-A95A-21E12C72A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6567" y="1104899"/>
                <a:ext cx="3105078" cy="187501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760FD-2C1E-4519-B9BB-16037EBEFD76}"/>
                  </a:ext>
                </a:extLst>
              </p:cNvPr>
              <p:cNvSpPr txBox="1"/>
              <p:nvPr/>
            </p:nvSpPr>
            <p:spPr>
              <a:xfrm>
                <a:off x="9801225" y="1333500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</p:grp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F98E978D-2BF0-42B8-AB0F-4BAE45736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4" y="4119411"/>
            <a:ext cx="3075709" cy="2636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5049F8-6385-494B-A36E-2F47123440FC}"/>
              </a:ext>
            </a:extLst>
          </p:cNvPr>
          <p:cNvGrpSpPr/>
          <p:nvPr/>
        </p:nvGrpSpPr>
        <p:grpSpPr>
          <a:xfrm>
            <a:off x="3557134" y="4119413"/>
            <a:ext cx="3072384" cy="2633472"/>
            <a:chOff x="23088600" y="5791201"/>
            <a:chExt cx="6629400" cy="6127058"/>
          </a:xfrm>
        </p:grpSpPr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D50A909-FDBB-45BF-842C-93719675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0"/>
            <a:stretch/>
          </p:blipFill>
          <p:spPr>
            <a:xfrm>
              <a:off x="23088600" y="5791201"/>
              <a:ext cx="6629400" cy="61270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CEAE6D-189D-4BAB-B648-A01514CF2A5A}"/>
                </a:ext>
              </a:extLst>
            </p:cNvPr>
            <p:cNvCxnSpPr/>
            <p:nvPr/>
          </p:nvCxnSpPr>
          <p:spPr>
            <a:xfrm flipV="1">
              <a:off x="28194000" y="7696200"/>
              <a:ext cx="0" cy="259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555DA8-97FE-4F67-B5D9-380E48ACC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0" y="6477000"/>
              <a:ext cx="2819400" cy="990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C030E6-20A6-4DCC-9A6E-2C0E7311D2AE}"/>
                </a:ext>
              </a:extLst>
            </p:cNvPr>
            <p:cNvSpPr txBox="1"/>
            <p:nvPr/>
          </p:nvSpPr>
          <p:spPr>
            <a:xfrm rot="5400000">
              <a:off x="27687256" y="8629122"/>
              <a:ext cx="1442889" cy="609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takeoff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B8ACF-7F9C-4BCF-9034-1E9D80E8FE84}"/>
                </a:ext>
              </a:extLst>
            </p:cNvPr>
            <p:cNvSpPr txBox="1"/>
            <p:nvPr/>
          </p:nvSpPr>
          <p:spPr>
            <a:xfrm rot="1161560">
              <a:off x="25487462" y="6506891"/>
              <a:ext cx="2792005" cy="640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normal conditions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90EDDC-76E2-4B63-9ADE-50EA17C3C41A}"/>
                </a:ext>
              </a:extLst>
            </p:cNvPr>
            <p:cNvSpPr/>
            <p:nvPr/>
          </p:nvSpPr>
          <p:spPr>
            <a:xfrm rot="1353957" flipH="1">
              <a:off x="24881293" y="7114245"/>
              <a:ext cx="2957271" cy="798961"/>
            </a:xfrm>
            <a:custGeom>
              <a:avLst/>
              <a:gdLst>
                <a:gd name="connsiteX0" fmla="*/ 0 w 5397500"/>
                <a:gd name="connsiteY0" fmla="*/ 0 h 1790700"/>
                <a:gd name="connsiteX1" fmla="*/ 838200 w 5397500"/>
                <a:gd name="connsiteY1" fmla="*/ 12700 h 1790700"/>
                <a:gd name="connsiteX2" fmla="*/ 914400 w 5397500"/>
                <a:gd name="connsiteY2" fmla="*/ 25400 h 1790700"/>
                <a:gd name="connsiteX3" fmla="*/ 1079500 w 5397500"/>
                <a:gd name="connsiteY3" fmla="*/ 38100 h 1790700"/>
                <a:gd name="connsiteX4" fmla="*/ 1117600 w 5397500"/>
                <a:gd name="connsiteY4" fmla="*/ 50800 h 1790700"/>
                <a:gd name="connsiteX5" fmla="*/ 1168400 w 5397500"/>
                <a:gd name="connsiteY5" fmla="*/ 88900 h 1790700"/>
                <a:gd name="connsiteX6" fmla="*/ 1270000 w 5397500"/>
                <a:gd name="connsiteY6" fmla="*/ 101600 h 1790700"/>
                <a:gd name="connsiteX7" fmla="*/ 1498600 w 5397500"/>
                <a:gd name="connsiteY7" fmla="*/ 114300 h 1790700"/>
                <a:gd name="connsiteX8" fmla="*/ 1689100 w 5397500"/>
                <a:gd name="connsiteY8" fmla="*/ 139700 h 1790700"/>
                <a:gd name="connsiteX9" fmla="*/ 1803400 w 5397500"/>
                <a:gd name="connsiteY9" fmla="*/ 152400 h 1790700"/>
                <a:gd name="connsiteX10" fmla="*/ 2032000 w 5397500"/>
                <a:gd name="connsiteY10" fmla="*/ 177800 h 1790700"/>
                <a:gd name="connsiteX11" fmla="*/ 2108200 w 5397500"/>
                <a:gd name="connsiteY11" fmla="*/ 215900 h 1790700"/>
                <a:gd name="connsiteX12" fmla="*/ 2235200 w 5397500"/>
                <a:gd name="connsiteY12" fmla="*/ 228600 h 1790700"/>
                <a:gd name="connsiteX13" fmla="*/ 2336800 w 5397500"/>
                <a:gd name="connsiteY13" fmla="*/ 241300 h 1790700"/>
                <a:gd name="connsiteX14" fmla="*/ 2425700 w 5397500"/>
                <a:gd name="connsiteY14" fmla="*/ 254000 h 1790700"/>
                <a:gd name="connsiteX15" fmla="*/ 2552700 w 5397500"/>
                <a:gd name="connsiteY15" fmla="*/ 266700 h 1790700"/>
                <a:gd name="connsiteX16" fmla="*/ 2616200 w 5397500"/>
                <a:gd name="connsiteY16" fmla="*/ 279400 h 1790700"/>
                <a:gd name="connsiteX17" fmla="*/ 2717800 w 5397500"/>
                <a:gd name="connsiteY17" fmla="*/ 292100 h 1790700"/>
                <a:gd name="connsiteX18" fmla="*/ 2768600 w 5397500"/>
                <a:gd name="connsiteY18" fmla="*/ 304800 h 1790700"/>
                <a:gd name="connsiteX19" fmla="*/ 2908300 w 5397500"/>
                <a:gd name="connsiteY19" fmla="*/ 330200 h 1790700"/>
                <a:gd name="connsiteX20" fmla="*/ 3086100 w 5397500"/>
                <a:gd name="connsiteY20" fmla="*/ 381000 h 1790700"/>
                <a:gd name="connsiteX21" fmla="*/ 3314700 w 5397500"/>
                <a:gd name="connsiteY21" fmla="*/ 406400 h 1790700"/>
                <a:gd name="connsiteX22" fmla="*/ 3441700 w 5397500"/>
                <a:gd name="connsiteY22" fmla="*/ 419100 h 1790700"/>
                <a:gd name="connsiteX23" fmla="*/ 3543300 w 5397500"/>
                <a:gd name="connsiteY23" fmla="*/ 469900 h 1790700"/>
                <a:gd name="connsiteX24" fmla="*/ 3746500 w 5397500"/>
                <a:gd name="connsiteY24" fmla="*/ 495300 h 1790700"/>
                <a:gd name="connsiteX25" fmla="*/ 3822700 w 5397500"/>
                <a:gd name="connsiteY25" fmla="*/ 520700 h 1790700"/>
                <a:gd name="connsiteX26" fmla="*/ 3911600 w 5397500"/>
                <a:gd name="connsiteY26" fmla="*/ 571500 h 1790700"/>
                <a:gd name="connsiteX27" fmla="*/ 3949700 w 5397500"/>
                <a:gd name="connsiteY27" fmla="*/ 596900 h 1790700"/>
                <a:gd name="connsiteX28" fmla="*/ 4025900 w 5397500"/>
                <a:gd name="connsiteY28" fmla="*/ 622300 h 1790700"/>
                <a:gd name="connsiteX29" fmla="*/ 4102100 w 5397500"/>
                <a:gd name="connsiteY29" fmla="*/ 673100 h 1790700"/>
                <a:gd name="connsiteX30" fmla="*/ 4178300 w 5397500"/>
                <a:gd name="connsiteY30" fmla="*/ 723900 h 1790700"/>
                <a:gd name="connsiteX31" fmla="*/ 4254500 w 5397500"/>
                <a:gd name="connsiteY31" fmla="*/ 774700 h 1790700"/>
                <a:gd name="connsiteX32" fmla="*/ 4292600 w 5397500"/>
                <a:gd name="connsiteY32" fmla="*/ 800100 h 1790700"/>
                <a:gd name="connsiteX33" fmla="*/ 4318000 w 5397500"/>
                <a:gd name="connsiteY33" fmla="*/ 838200 h 1790700"/>
                <a:gd name="connsiteX34" fmla="*/ 4406900 w 5397500"/>
                <a:gd name="connsiteY34" fmla="*/ 876300 h 1790700"/>
                <a:gd name="connsiteX35" fmla="*/ 4483100 w 5397500"/>
                <a:gd name="connsiteY35" fmla="*/ 927100 h 1790700"/>
                <a:gd name="connsiteX36" fmla="*/ 4495800 w 5397500"/>
                <a:gd name="connsiteY36" fmla="*/ 965200 h 1790700"/>
                <a:gd name="connsiteX37" fmla="*/ 4546600 w 5397500"/>
                <a:gd name="connsiteY37" fmla="*/ 990600 h 1790700"/>
                <a:gd name="connsiteX38" fmla="*/ 4584700 w 5397500"/>
                <a:gd name="connsiteY38" fmla="*/ 1016000 h 1790700"/>
                <a:gd name="connsiteX39" fmla="*/ 4660900 w 5397500"/>
                <a:gd name="connsiteY39" fmla="*/ 1054100 h 1790700"/>
                <a:gd name="connsiteX40" fmla="*/ 4762500 w 5397500"/>
                <a:gd name="connsiteY40" fmla="*/ 1117600 h 1790700"/>
                <a:gd name="connsiteX41" fmla="*/ 4838700 w 5397500"/>
                <a:gd name="connsiteY41" fmla="*/ 1181100 h 1790700"/>
                <a:gd name="connsiteX42" fmla="*/ 4876800 w 5397500"/>
                <a:gd name="connsiteY42" fmla="*/ 1219200 h 1790700"/>
                <a:gd name="connsiteX43" fmla="*/ 4953000 w 5397500"/>
                <a:gd name="connsiteY43" fmla="*/ 1257300 h 1790700"/>
                <a:gd name="connsiteX44" fmla="*/ 4991100 w 5397500"/>
                <a:gd name="connsiteY44" fmla="*/ 1295400 h 1790700"/>
                <a:gd name="connsiteX45" fmla="*/ 5029200 w 5397500"/>
                <a:gd name="connsiteY45" fmla="*/ 1308100 h 1790700"/>
                <a:gd name="connsiteX46" fmla="*/ 5080000 w 5397500"/>
                <a:gd name="connsiteY46" fmla="*/ 1371600 h 1790700"/>
                <a:gd name="connsiteX47" fmla="*/ 5156200 w 5397500"/>
                <a:gd name="connsiteY47" fmla="*/ 1397000 h 1790700"/>
                <a:gd name="connsiteX48" fmla="*/ 5194300 w 5397500"/>
                <a:gd name="connsiteY48" fmla="*/ 1435100 h 1790700"/>
                <a:gd name="connsiteX49" fmla="*/ 5232400 w 5397500"/>
                <a:gd name="connsiteY49" fmla="*/ 1562100 h 1790700"/>
                <a:gd name="connsiteX50" fmla="*/ 5257800 w 5397500"/>
                <a:gd name="connsiteY50" fmla="*/ 1638300 h 1790700"/>
                <a:gd name="connsiteX51" fmla="*/ 5295900 w 5397500"/>
                <a:gd name="connsiteY51" fmla="*/ 1676400 h 1790700"/>
                <a:gd name="connsiteX52" fmla="*/ 5308600 w 5397500"/>
                <a:gd name="connsiteY52" fmla="*/ 1714500 h 1790700"/>
                <a:gd name="connsiteX53" fmla="*/ 5384800 w 5397500"/>
                <a:gd name="connsiteY53" fmla="*/ 1778000 h 1790700"/>
                <a:gd name="connsiteX54" fmla="*/ 5397500 w 5397500"/>
                <a:gd name="connsiteY54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397500" h="1790700">
                  <a:moveTo>
                    <a:pt x="0" y="0"/>
                  </a:moveTo>
                  <a:lnTo>
                    <a:pt x="838200" y="12700"/>
                  </a:lnTo>
                  <a:cubicBezTo>
                    <a:pt x="863940" y="13415"/>
                    <a:pt x="888791" y="22704"/>
                    <a:pt x="914400" y="25400"/>
                  </a:cubicBezTo>
                  <a:cubicBezTo>
                    <a:pt x="969293" y="31178"/>
                    <a:pt x="1024467" y="33867"/>
                    <a:pt x="1079500" y="38100"/>
                  </a:cubicBezTo>
                  <a:cubicBezTo>
                    <a:pt x="1092200" y="42333"/>
                    <a:pt x="1105977" y="44158"/>
                    <a:pt x="1117600" y="50800"/>
                  </a:cubicBezTo>
                  <a:cubicBezTo>
                    <a:pt x="1135978" y="61302"/>
                    <a:pt x="1148320" y="82207"/>
                    <a:pt x="1168400" y="88900"/>
                  </a:cubicBezTo>
                  <a:cubicBezTo>
                    <a:pt x="1200779" y="99693"/>
                    <a:pt x="1235970" y="98982"/>
                    <a:pt x="1270000" y="101600"/>
                  </a:cubicBezTo>
                  <a:cubicBezTo>
                    <a:pt x="1346093" y="107453"/>
                    <a:pt x="1422491" y="108662"/>
                    <a:pt x="1498600" y="114300"/>
                  </a:cubicBezTo>
                  <a:cubicBezTo>
                    <a:pt x="1646533" y="125258"/>
                    <a:pt x="1569686" y="123778"/>
                    <a:pt x="1689100" y="139700"/>
                  </a:cubicBezTo>
                  <a:cubicBezTo>
                    <a:pt x="1727098" y="144766"/>
                    <a:pt x="1765362" y="147645"/>
                    <a:pt x="1803400" y="152400"/>
                  </a:cubicBezTo>
                  <a:cubicBezTo>
                    <a:pt x="2009402" y="178150"/>
                    <a:pt x="1751875" y="152334"/>
                    <a:pt x="2032000" y="177800"/>
                  </a:cubicBezTo>
                  <a:cubicBezTo>
                    <a:pt x="2057400" y="190500"/>
                    <a:pt x="2080650" y="209012"/>
                    <a:pt x="2108200" y="215900"/>
                  </a:cubicBezTo>
                  <a:cubicBezTo>
                    <a:pt x="2149474" y="226219"/>
                    <a:pt x="2192916" y="223902"/>
                    <a:pt x="2235200" y="228600"/>
                  </a:cubicBezTo>
                  <a:cubicBezTo>
                    <a:pt x="2269121" y="232369"/>
                    <a:pt x="2302969" y="236789"/>
                    <a:pt x="2336800" y="241300"/>
                  </a:cubicBezTo>
                  <a:cubicBezTo>
                    <a:pt x="2366472" y="245256"/>
                    <a:pt x="2395971" y="250502"/>
                    <a:pt x="2425700" y="254000"/>
                  </a:cubicBezTo>
                  <a:cubicBezTo>
                    <a:pt x="2467953" y="258971"/>
                    <a:pt x="2510529" y="261077"/>
                    <a:pt x="2552700" y="266700"/>
                  </a:cubicBezTo>
                  <a:cubicBezTo>
                    <a:pt x="2574096" y="269553"/>
                    <a:pt x="2594865" y="276118"/>
                    <a:pt x="2616200" y="279400"/>
                  </a:cubicBezTo>
                  <a:cubicBezTo>
                    <a:pt x="2649933" y="284590"/>
                    <a:pt x="2684134" y="286489"/>
                    <a:pt x="2717800" y="292100"/>
                  </a:cubicBezTo>
                  <a:cubicBezTo>
                    <a:pt x="2735017" y="294969"/>
                    <a:pt x="2751484" y="301377"/>
                    <a:pt x="2768600" y="304800"/>
                  </a:cubicBezTo>
                  <a:cubicBezTo>
                    <a:pt x="2815011" y="314082"/>
                    <a:pt x="2862383" y="318721"/>
                    <a:pt x="2908300" y="330200"/>
                  </a:cubicBezTo>
                  <a:cubicBezTo>
                    <a:pt x="3156764" y="392316"/>
                    <a:pt x="2922115" y="351185"/>
                    <a:pt x="3086100" y="381000"/>
                  </a:cubicBezTo>
                  <a:cubicBezTo>
                    <a:pt x="3198998" y="401527"/>
                    <a:pt x="3163531" y="392657"/>
                    <a:pt x="3314700" y="406400"/>
                  </a:cubicBezTo>
                  <a:lnTo>
                    <a:pt x="3441700" y="419100"/>
                  </a:lnTo>
                  <a:cubicBezTo>
                    <a:pt x="3637647" y="468087"/>
                    <a:pt x="3327421" y="383549"/>
                    <a:pt x="3543300" y="469900"/>
                  </a:cubicBezTo>
                  <a:cubicBezTo>
                    <a:pt x="3569559" y="480404"/>
                    <a:pt x="3745725" y="495222"/>
                    <a:pt x="3746500" y="495300"/>
                  </a:cubicBezTo>
                  <a:cubicBezTo>
                    <a:pt x="3771900" y="503767"/>
                    <a:pt x="3800423" y="505848"/>
                    <a:pt x="3822700" y="520700"/>
                  </a:cubicBezTo>
                  <a:cubicBezTo>
                    <a:pt x="3915525" y="582583"/>
                    <a:pt x="3798809" y="507048"/>
                    <a:pt x="3911600" y="571500"/>
                  </a:cubicBezTo>
                  <a:cubicBezTo>
                    <a:pt x="3924852" y="579073"/>
                    <a:pt x="3935752" y="590701"/>
                    <a:pt x="3949700" y="596900"/>
                  </a:cubicBezTo>
                  <a:cubicBezTo>
                    <a:pt x="3974166" y="607774"/>
                    <a:pt x="4003623" y="607448"/>
                    <a:pt x="4025900" y="622300"/>
                  </a:cubicBezTo>
                  <a:lnTo>
                    <a:pt x="4102100" y="673100"/>
                  </a:lnTo>
                  <a:cubicBezTo>
                    <a:pt x="4126378" y="745935"/>
                    <a:pt x="4094010" y="685586"/>
                    <a:pt x="4178300" y="723900"/>
                  </a:cubicBezTo>
                  <a:cubicBezTo>
                    <a:pt x="4206091" y="736532"/>
                    <a:pt x="4229100" y="757767"/>
                    <a:pt x="4254500" y="774700"/>
                  </a:cubicBezTo>
                  <a:lnTo>
                    <a:pt x="4292600" y="800100"/>
                  </a:lnTo>
                  <a:cubicBezTo>
                    <a:pt x="4301067" y="812800"/>
                    <a:pt x="4306274" y="828429"/>
                    <a:pt x="4318000" y="838200"/>
                  </a:cubicBezTo>
                  <a:cubicBezTo>
                    <a:pt x="4368870" y="880592"/>
                    <a:pt x="4359256" y="849831"/>
                    <a:pt x="4406900" y="876300"/>
                  </a:cubicBezTo>
                  <a:cubicBezTo>
                    <a:pt x="4433585" y="891125"/>
                    <a:pt x="4483100" y="927100"/>
                    <a:pt x="4483100" y="927100"/>
                  </a:cubicBezTo>
                  <a:cubicBezTo>
                    <a:pt x="4487333" y="939800"/>
                    <a:pt x="4486334" y="955734"/>
                    <a:pt x="4495800" y="965200"/>
                  </a:cubicBezTo>
                  <a:cubicBezTo>
                    <a:pt x="4509187" y="978587"/>
                    <a:pt x="4530162" y="981207"/>
                    <a:pt x="4546600" y="990600"/>
                  </a:cubicBezTo>
                  <a:cubicBezTo>
                    <a:pt x="4559852" y="998173"/>
                    <a:pt x="4571048" y="1009174"/>
                    <a:pt x="4584700" y="1016000"/>
                  </a:cubicBezTo>
                  <a:cubicBezTo>
                    <a:pt x="4638786" y="1043043"/>
                    <a:pt x="4609945" y="1010424"/>
                    <a:pt x="4660900" y="1054100"/>
                  </a:cubicBezTo>
                  <a:cubicBezTo>
                    <a:pt x="4738899" y="1120956"/>
                    <a:pt x="4677639" y="1096385"/>
                    <a:pt x="4762500" y="1117600"/>
                  </a:cubicBezTo>
                  <a:cubicBezTo>
                    <a:pt x="4873810" y="1228910"/>
                    <a:pt x="4732612" y="1092693"/>
                    <a:pt x="4838700" y="1181100"/>
                  </a:cubicBezTo>
                  <a:cubicBezTo>
                    <a:pt x="4852498" y="1192598"/>
                    <a:pt x="4863002" y="1207702"/>
                    <a:pt x="4876800" y="1219200"/>
                  </a:cubicBezTo>
                  <a:cubicBezTo>
                    <a:pt x="4909626" y="1246555"/>
                    <a:pt x="4914815" y="1244572"/>
                    <a:pt x="4953000" y="1257300"/>
                  </a:cubicBezTo>
                  <a:cubicBezTo>
                    <a:pt x="4965700" y="1270000"/>
                    <a:pt x="4976156" y="1285437"/>
                    <a:pt x="4991100" y="1295400"/>
                  </a:cubicBezTo>
                  <a:cubicBezTo>
                    <a:pt x="5002239" y="1302826"/>
                    <a:pt x="5019734" y="1298634"/>
                    <a:pt x="5029200" y="1308100"/>
                  </a:cubicBezTo>
                  <a:cubicBezTo>
                    <a:pt x="5092549" y="1371449"/>
                    <a:pt x="4978516" y="1326496"/>
                    <a:pt x="5080000" y="1371600"/>
                  </a:cubicBezTo>
                  <a:cubicBezTo>
                    <a:pt x="5104466" y="1382474"/>
                    <a:pt x="5156200" y="1397000"/>
                    <a:pt x="5156200" y="1397000"/>
                  </a:cubicBezTo>
                  <a:cubicBezTo>
                    <a:pt x="5168900" y="1409700"/>
                    <a:pt x="5185578" y="1419400"/>
                    <a:pt x="5194300" y="1435100"/>
                  </a:cubicBezTo>
                  <a:cubicBezTo>
                    <a:pt x="5213822" y="1470240"/>
                    <a:pt x="5220636" y="1522888"/>
                    <a:pt x="5232400" y="1562100"/>
                  </a:cubicBezTo>
                  <a:cubicBezTo>
                    <a:pt x="5240093" y="1587745"/>
                    <a:pt x="5238868" y="1619368"/>
                    <a:pt x="5257800" y="1638300"/>
                  </a:cubicBezTo>
                  <a:lnTo>
                    <a:pt x="5295900" y="1676400"/>
                  </a:lnTo>
                  <a:cubicBezTo>
                    <a:pt x="5300133" y="1689100"/>
                    <a:pt x="5301174" y="1703361"/>
                    <a:pt x="5308600" y="1714500"/>
                  </a:cubicBezTo>
                  <a:cubicBezTo>
                    <a:pt x="5331833" y="1749349"/>
                    <a:pt x="5353563" y="1754572"/>
                    <a:pt x="5384800" y="1778000"/>
                  </a:cubicBezTo>
                  <a:cubicBezTo>
                    <a:pt x="5389589" y="1781592"/>
                    <a:pt x="5393267" y="1786467"/>
                    <a:pt x="5397500" y="17907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3671D-3066-43F0-8F00-24AD1912CCF6}"/>
                </a:ext>
              </a:extLst>
            </p:cNvPr>
            <p:cNvSpPr txBox="1"/>
            <p:nvPr/>
          </p:nvSpPr>
          <p:spPr>
            <a:xfrm rot="268494">
              <a:off x="24690002" y="7575177"/>
              <a:ext cx="3101698" cy="640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degraded conditions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FC025E-1A79-44D3-A0C7-5086055C6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41200" y="7543800"/>
              <a:ext cx="3124200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EBE297-8583-4846-BA64-143F4C6B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538" y="4902920"/>
            <a:ext cx="4733925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BAEFED-5950-4212-9980-BC54C51C5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2" b="1568"/>
          <a:stretch/>
        </p:blipFill>
        <p:spPr>
          <a:xfrm>
            <a:off x="7113579" y="2909455"/>
            <a:ext cx="4733925" cy="179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E33FD-7832-44A7-A08F-705364D9824D}"/>
              </a:ext>
            </a:extLst>
          </p:cNvPr>
          <p:cNvSpPr txBox="1"/>
          <p:nvPr/>
        </p:nvSpPr>
        <p:spPr>
          <a:xfrm>
            <a:off x="92364" y="1080656"/>
            <a:ext cx="6751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Motor Degradation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CDF26-3567-4B1D-9F3D-AAFF5E3EE8B7}"/>
              </a:ext>
            </a:extLst>
          </p:cNvPr>
          <p:cNvSpPr txBox="1"/>
          <p:nvPr/>
        </p:nvSpPr>
        <p:spPr>
          <a:xfrm>
            <a:off x="87747" y="3680692"/>
            <a:ext cx="6751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System Degradation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6D122-DD18-4367-A1E0-F11CFBA21E05}"/>
              </a:ext>
            </a:extLst>
          </p:cNvPr>
          <p:cNvSpPr txBox="1"/>
          <p:nvPr/>
        </p:nvSpPr>
        <p:spPr>
          <a:xfrm>
            <a:off x="6862619" y="447965"/>
            <a:ext cx="5237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Battery Degradation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02032-DE54-427D-80CB-557D4F4EF2E7}"/>
              </a:ext>
            </a:extLst>
          </p:cNvPr>
          <p:cNvSpPr txBox="1"/>
          <p:nvPr/>
        </p:nvSpPr>
        <p:spPr>
          <a:xfrm>
            <a:off x="9993745" y="1108364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current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FCD40-2D85-465F-9BBF-072AA80DB657}"/>
              </a:ext>
            </a:extLst>
          </p:cNvPr>
          <p:cNvSpPr txBox="1"/>
          <p:nvPr/>
        </p:nvSpPr>
        <p:spPr>
          <a:xfrm>
            <a:off x="9915237" y="5010728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Sinusoidal current</a:t>
            </a:r>
          </a:p>
        </p:txBody>
      </p:sp>
    </p:spTree>
    <p:extLst>
      <p:ext uri="{BB962C8B-B14F-4D97-AF65-F5344CB8AC3E}">
        <p14:creationId xmlns:p14="http://schemas.microsoft.com/office/powerpoint/2010/main" val="162348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5500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4C80D-D65A-4E90-A8F2-4E3F3B1FBB6D}"/>
              </a:ext>
            </a:extLst>
          </p:cNvPr>
          <p:cNvSpPr txBox="1"/>
          <p:nvPr/>
        </p:nvSpPr>
        <p:spPr>
          <a:xfrm>
            <a:off x="1066800" y="1914525"/>
            <a:ext cx="6657975" cy="35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6DC55-1F1B-4C73-A015-9BC7EC80D78C}"/>
              </a:ext>
            </a:extLst>
          </p:cNvPr>
          <p:cNvSpPr txBox="1"/>
          <p:nvPr/>
        </p:nvSpPr>
        <p:spPr>
          <a:xfrm>
            <a:off x="1034474" y="1662545"/>
            <a:ext cx="711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actual prognostics framework!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Particle Filter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Monte Carlo simulations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RUL predictions</a:t>
            </a:r>
          </a:p>
          <a:p>
            <a:endParaRPr lang="en-US" sz="2800" dirty="0"/>
          </a:p>
          <a:p>
            <a:r>
              <a:rPr lang="en-US" sz="2800" dirty="0"/>
              <a:t>Prognostics based decision making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Knowledge representation (Tree/Graph)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Solution searching (CSP)</a:t>
            </a:r>
          </a:p>
          <a:p>
            <a:pPr marL="742950" lvl="1" indent="-285750">
              <a:buFontTx/>
              <a:buChar char="-"/>
            </a:pPr>
            <a:r>
              <a:rPr lang="en-US" sz="2600" dirty="0"/>
              <a:t>Communication (NLP)</a:t>
            </a:r>
            <a:endParaRPr lang="en-US" sz="2800" dirty="0"/>
          </a:p>
          <a:p>
            <a:pPr marL="742950" lvl="1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749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42D5E-4AE4-458A-92FC-2CE6D6B784F0}"/>
              </a:ext>
            </a:extLst>
          </p:cNvPr>
          <p:cNvSpPr txBox="1"/>
          <p:nvPr/>
        </p:nvSpPr>
        <p:spPr>
          <a:xfrm>
            <a:off x="4543425" y="2733675"/>
            <a:ext cx="33475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85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	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20B05-5A00-4517-BCA9-99BF5A42158E}"/>
              </a:ext>
            </a:extLst>
          </p:cNvPr>
          <p:cNvSpPr txBox="1"/>
          <p:nvPr/>
        </p:nvSpPr>
        <p:spPr>
          <a:xfrm>
            <a:off x="939800" y="1308100"/>
            <a:ext cx="4127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Background</a:t>
            </a:r>
          </a:p>
          <a:p>
            <a:r>
              <a:rPr lang="en-US" sz="3000" dirty="0"/>
              <a:t>Powertrain System</a:t>
            </a:r>
          </a:p>
          <a:p>
            <a:r>
              <a:rPr lang="en-US" sz="3000" dirty="0"/>
              <a:t>The Battery</a:t>
            </a:r>
          </a:p>
          <a:p>
            <a:r>
              <a:rPr lang="en-US" sz="3000" dirty="0"/>
              <a:t>The Motors</a:t>
            </a:r>
          </a:p>
          <a:p>
            <a:r>
              <a:rPr lang="en-US" sz="3000" dirty="0"/>
              <a:t>Prognostics Architecture</a:t>
            </a:r>
          </a:p>
          <a:p>
            <a:r>
              <a:rPr lang="en-US" sz="3000" dirty="0"/>
              <a:t>Results</a:t>
            </a:r>
          </a:p>
          <a:p>
            <a:r>
              <a:rPr lang="en-US" sz="3000" dirty="0"/>
              <a:t>Future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473E58-D745-45F8-9CB2-C1869C5E3E3A}"/>
              </a:ext>
            </a:extLst>
          </p:cNvPr>
          <p:cNvGrpSpPr/>
          <p:nvPr/>
        </p:nvGrpSpPr>
        <p:grpSpPr>
          <a:xfrm>
            <a:off x="5334000" y="1346200"/>
            <a:ext cx="6210300" cy="4148098"/>
            <a:chOff x="5334000" y="1346200"/>
            <a:chExt cx="6210300" cy="414809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724EFC9-5772-4CFF-AF1D-21E3A4E89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346200"/>
              <a:ext cx="6121487" cy="3449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DFA63-B4A6-4A14-BE9C-6AA04D0112E6}"/>
                </a:ext>
              </a:extLst>
            </p:cNvPr>
            <p:cNvSpPr txBox="1"/>
            <p:nvPr/>
          </p:nvSpPr>
          <p:spPr>
            <a:xfrm>
              <a:off x="5334000" y="4940300"/>
              <a:ext cx="62103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Oaxaca, MX Helicopter Crash Feb 17, 2018, 13 dead, 13 injured</a:t>
              </a:r>
            </a:p>
            <a:p>
              <a:pPr algn="ctr"/>
              <a:r>
                <a:rPr lang="en-US" sz="1200" dirty="0">
                  <a:hlinkClick r:id="rId3"/>
                </a:rPr>
                <a:t>https://mexiconewsdaily.com/news/oaxaca-chopper-crash-kills-14-injures-13/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4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	Powertrain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8E714-EE2E-4D8B-8110-0E876AED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1052512"/>
            <a:ext cx="6829425" cy="562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3FD48B-9160-4809-8203-06E2D0EFBADA}"/>
              </a:ext>
            </a:extLst>
          </p:cNvPr>
          <p:cNvSpPr txBox="1"/>
          <p:nvPr/>
        </p:nvSpPr>
        <p:spPr>
          <a:xfrm>
            <a:off x="606425" y="1412875"/>
            <a:ext cx="412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Consists of the motor group, a buck converter, and a 3-cell battery</a:t>
            </a:r>
          </a:p>
          <a:p>
            <a:endParaRPr lang="en-US" sz="3000" dirty="0"/>
          </a:p>
          <a:p>
            <a:r>
              <a:rPr lang="en-US" sz="3000" dirty="0"/>
              <a:t>Buck converter provides constant voltage output</a:t>
            </a:r>
          </a:p>
          <a:p>
            <a:endParaRPr lang="en-US" sz="3000" dirty="0"/>
          </a:p>
          <a:p>
            <a:r>
              <a:rPr lang="en-US" sz="3000" dirty="0"/>
              <a:t>Motors and battery are monitored with UKFs</a:t>
            </a:r>
          </a:p>
        </p:txBody>
      </p:sp>
    </p:spTree>
    <p:extLst>
      <p:ext uri="{BB962C8B-B14F-4D97-AF65-F5344CB8AC3E}">
        <p14:creationId xmlns:p14="http://schemas.microsoft.com/office/powerpoint/2010/main" val="140434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-438150" y="8255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Battery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93794-86A9-4ABA-B509-7753AACB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3864881"/>
            <a:ext cx="4276127" cy="2793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330-6821-4081-8911-7F37EEE3DB57}"/>
              </a:ext>
            </a:extLst>
          </p:cNvPr>
          <p:cNvGrpSpPr/>
          <p:nvPr/>
        </p:nvGrpSpPr>
        <p:grpSpPr>
          <a:xfrm>
            <a:off x="4974771" y="4786102"/>
            <a:ext cx="6491513" cy="1873686"/>
            <a:chOff x="4800600" y="4305297"/>
            <a:chExt cx="6491513" cy="18736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F6500E-4A1D-4FB0-BD30-75F8F969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895"/>
            <a:stretch/>
          </p:blipFill>
          <p:spPr>
            <a:xfrm>
              <a:off x="4815113" y="5671022"/>
              <a:ext cx="6477000" cy="5079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6EBF40-A0AE-4E9B-BAE8-0AF8412A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54504" b="78274"/>
            <a:stretch/>
          </p:blipFill>
          <p:spPr>
            <a:xfrm>
              <a:off x="4800600" y="4305297"/>
              <a:ext cx="2946793" cy="6853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2C5C15-89AE-43DA-BEF9-59F465315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449" r="40792" b="63832"/>
            <a:stretch/>
          </p:blipFill>
          <p:spPr>
            <a:xfrm>
              <a:off x="4800600" y="4908010"/>
              <a:ext cx="3834919" cy="4011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0E0A4F-8214-4AC1-BCAD-ACBB66F01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578" r="31096" b="50584"/>
            <a:stretch/>
          </p:blipFill>
          <p:spPr>
            <a:xfrm>
              <a:off x="4800600" y="5285088"/>
              <a:ext cx="4462924" cy="4680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638-7880-467D-95B2-7C7C068B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475" y="4705350"/>
              <a:ext cx="195660" cy="276225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3002B1C-F7F8-46D9-B031-A4E6F4439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725" y="1162049"/>
            <a:ext cx="2007037" cy="255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6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-438150" y="8255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Battery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93794-86A9-4ABA-B509-7753AACB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3864881"/>
            <a:ext cx="4276127" cy="2793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330-6821-4081-8911-7F37EEE3DB57}"/>
              </a:ext>
            </a:extLst>
          </p:cNvPr>
          <p:cNvGrpSpPr/>
          <p:nvPr/>
        </p:nvGrpSpPr>
        <p:grpSpPr>
          <a:xfrm>
            <a:off x="4974771" y="4786102"/>
            <a:ext cx="6491513" cy="1873686"/>
            <a:chOff x="4800600" y="4305297"/>
            <a:chExt cx="6491513" cy="18736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F6500E-4A1D-4FB0-BD30-75F8F969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895"/>
            <a:stretch/>
          </p:blipFill>
          <p:spPr>
            <a:xfrm>
              <a:off x="4815113" y="5671022"/>
              <a:ext cx="6477000" cy="5079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6EBF40-A0AE-4E9B-BAE8-0AF8412A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54504" b="78274"/>
            <a:stretch/>
          </p:blipFill>
          <p:spPr>
            <a:xfrm>
              <a:off x="4800600" y="4305297"/>
              <a:ext cx="2946793" cy="6853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2C5C15-89AE-43DA-BEF9-59F465315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449" r="40792" b="63832"/>
            <a:stretch/>
          </p:blipFill>
          <p:spPr>
            <a:xfrm>
              <a:off x="4800600" y="4908010"/>
              <a:ext cx="3834919" cy="4011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0E0A4F-8214-4AC1-BCAD-ACBB66F01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578" r="31096" b="50584"/>
            <a:stretch/>
          </p:blipFill>
          <p:spPr>
            <a:xfrm>
              <a:off x="4800600" y="5285088"/>
              <a:ext cx="4462924" cy="4680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638-7880-467D-95B2-7C7C068B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475" y="4705350"/>
              <a:ext cx="195660" cy="276225"/>
            </a:xfrm>
            <a:prstGeom prst="rect">
              <a:avLst/>
            </a:prstGeom>
          </p:spPr>
        </p:pic>
      </p:grp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8583A-6257-45AB-BC2B-18D8C17440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>
          <a:xfrm>
            <a:off x="4357590" y="819150"/>
            <a:ext cx="3630709" cy="2495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534A55DD-4DBB-4378-8350-762A524D1D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" b="2244"/>
          <a:stretch/>
        </p:blipFill>
        <p:spPr>
          <a:xfrm>
            <a:off x="4514849" y="2438156"/>
            <a:ext cx="3673475" cy="220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856F-7532-4444-85A0-9B2F2E7F2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363" y="1990725"/>
            <a:ext cx="776288" cy="2902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002B1C-F7F8-46D9-B031-A4E6F4439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8725" y="1162049"/>
            <a:ext cx="2007037" cy="255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36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-438150" y="8255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Battery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93794-86A9-4ABA-B509-7753AACB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3864881"/>
            <a:ext cx="4276127" cy="2793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330-6821-4081-8911-7F37EEE3DB57}"/>
              </a:ext>
            </a:extLst>
          </p:cNvPr>
          <p:cNvGrpSpPr/>
          <p:nvPr/>
        </p:nvGrpSpPr>
        <p:grpSpPr>
          <a:xfrm>
            <a:off x="4974771" y="4786102"/>
            <a:ext cx="6491513" cy="1873686"/>
            <a:chOff x="4800600" y="4305297"/>
            <a:chExt cx="6491513" cy="18736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F6500E-4A1D-4FB0-BD30-75F8F969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895"/>
            <a:stretch/>
          </p:blipFill>
          <p:spPr>
            <a:xfrm>
              <a:off x="4815113" y="5671022"/>
              <a:ext cx="6477000" cy="5079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6EBF40-A0AE-4E9B-BAE8-0AF8412A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54504" b="78274"/>
            <a:stretch/>
          </p:blipFill>
          <p:spPr>
            <a:xfrm>
              <a:off x="4800600" y="4305297"/>
              <a:ext cx="2946793" cy="6853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2C5C15-89AE-43DA-BEF9-59F465315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449" r="40792" b="63832"/>
            <a:stretch/>
          </p:blipFill>
          <p:spPr>
            <a:xfrm>
              <a:off x="4800600" y="4908010"/>
              <a:ext cx="3834919" cy="4011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0E0A4F-8214-4AC1-BCAD-ACBB66F01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578" r="31096" b="50584"/>
            <a:stretch/>
          </p:blipFill>
          <p:spPr>
            <a:xfrm>
              <a:off x="4800600" y="5285088"/>
              <a:ext cx="4462924" cy="4680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638-7880-467D-95B2-7C7C068B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475" y="4705350"/>
              <a:ext cx="195660" cy="276225"/>
            </a:xfrm>
            <a:prstGeom prst="rect">
              <a:avLst/>
            </a:prstGeom>
          </p:spPr>
        </p:pic>
      </p:grpSp>
      <p:pic>
        <p:nvPicPr>
          <p:cNvPr id="21" name="Picture 2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A7AEB1-371E-4F09-81FA-2F725AFBE2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5"/>
          <a:stretch/>
        </p:blipFill>
        <p:spPr>
          <a:xfrm>
            <a:off x="8115300" y="813888"/>
            <a:ext cx="3682999" cy="2477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6C5968F3-E7CE-40CC-BCF3-0AB5E7D525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"/>
          <a:stretch/>
        </p:blipFill>
        <p:spPr>
          <a:xfrm>
            <a:off x="8318502" y="2436973"/>
            <a:ext cx="3682998" cy="2198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8583A-6257-45AB-BC2B-18D8C17440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>
          <a:xfrm>
            <a:off x="4357590" y="819150"/>
            <a:ext cx="3630709" cy="2495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534A55DD-4DBB-4378-8350-762A524D1D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" b="2244"/>
          <a:stretch/>
        </p:blipFill>
        <p:spPr>
          <a:xfrm>
            <a:off x="4514849" y="2438156"/>
            <a:ext cx="3673475" cy="220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856F-7532-4444-85A0-9B2F2E7F27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1363" y="1990725"/>
            <a:ext cx="776288" cy="2902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002B1C-F7F8-46D9-B031-A4E6F4439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8725" y="1162049"/>
            <a:ext cx="2007037" cy="255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27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A5464-C130-4EF9-8C95-23E10256A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"/>
          <a:stretch/>
        </p:blipFill>
        <p:spPr>
          <a:xfrm>
            <a:off x="-1" y="1459345"/>
            <a:ext cx="12187783" cy="519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Motors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C49A1-F721-4227-9B4E-254480B05C92}"/>
              </a:ext>
            </a:extLst>
          </p:cNvPr>
          <p:cNvSpPr/>
          <p:nvPr/>
        </p:nvSpPr>
        <p:spPr>
          <a:xfrm>
            <a:off x="0" y="3131126"/>
            <a:ext cx="12081164" cy="372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C1D4B-B108-45EF-965C-DF06D110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337" y="5852248"/>
            <a:ext cx="3250684" cy="539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0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A5464-C130-4EF9-8C95-23E10256A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"/>
          <a:stretch/>
        </p:blipFill>
        <p:spPr>
          <a:xfrm>
            <a:off x="-1" y="1459345"/>
            <a:ext cx="12187783" cy="519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Motors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C49A1-F721-4227-9B4E-254480B05C92}"/>
              </a:ext>
            </a:extLst>
          </p:cNvPr>
          <p:cNvSpPr/>
          <p:nvPr/>
        </p:nvSpPr>
        <p:spPr>
          <a:xfrm>
            <a:off x="3297382" y="3334327"/>
            <a:ext cx="8783782" cy="3523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3243F-A24F-4108-BC14-51F61F20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64" y="1299738"/>
            <a:ext cx="2509157" cy="1606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6E578-A44C-4F49-A33E-00536C44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337" y="5852248"/>
            <a:ext cx="3250684" cy="539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0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A5464-C130-4EF9-8C95-23E10256A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"/>
          <a:stretch/>
        </p:blipFill>
        <p:spPr>
          <a:xfrm>
            <a:off x="-1" y="1459345"/>
            <a:ext cx="12187783" cy="519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C37B7-FF85-419F-BB18-8296E0219488}"/>
              </a:ext>
            </a:extLst>
          </p:cNvPr>
          <p:cNvSpPr txBox="1"/>
          <p:nvPr/>
        </p:nvSpPr>
        <p:spPr>
          <a:xfrm>
            <a:off x="0" y="254000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500" dirty="0"/>
              <a:t>	The Motors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4C899B-FC9C-4192-8D1A-B41146E6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64" y="1299738"/>
            <a:ext cx="2509157" cy="1606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5C6A7-63C1-43C0-9307-0FC87E50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337" y="5852248"/>
            <a:ext cx="3250684" cy="539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01A77-E1E5-40EC-83D7-A57F8F9AFF50}"/>
              </a:ext>
            </a:extLst>
          </p:cNvPr>
          <p:cNvSpPr txBox="1"/>
          <p:nvPr/>
        </p:nvSpPr>
        <p:spPr>
          <a:xfrm>
            <a:off x="7324436" y="6396335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Schacht-</a:t>
            </a:r>
            <a:r>
              <a:rPr lang="en-US" sz="800" dirty="0" err="1"/>
              <a:t>Rodriguez,R</a:t>
            </a:r>
            <a:r>
              <a:rPr lang="en-US" sz="800" dirty="0"/>
              <a:t>., </a:t>
            </a:r>
            <a:r>
              <a:rPr lang="en-US" sz="800" dirty="0" err="1"/>
              <a:t>Ponsart</a:t>
            </a:r>
            <a:r>
              <a:rPr lang="en-US" sz="800" dirty="0"/>
              <a:t>, J.C., Garcia-</a:t>
            </a:r>
            <a:r>
              <a:rPr lang="en-US" sz="800" dirty="0" err="1"/>
              <a:t>Beltran,C.D</a:t>
            </a:r>
            <a:r>
              <a:rPr lang="en-US" sz="800" dirty="0"/>
              <a:t>., </a:t>
            </a:r>
            <a:r>
              <a:rPr lang="en-US" sz="800" dirty="0" err="1"/>
              <a:t>Astorga</a:t>
            </a:r>
            <a:r>
              <a:rPr lang="en-US" sz="800" dirty="0"/>
              <a:t>-Zaragoza, C.M., </a:t>
            </a:r>
            <a:r>
              <a:rPr lang="en-US" sz="800" dirty="0" err="1"/>
              <a:t>Theilliol</a:t>
            </a:r>
            <a:r>
              <a:rPr lang="en-US" sz="800" dirty="0"/>
              <a:t>, D., Zhang, Y. (2018). Path Planning Generation Algorithm for a class of UAV Multirotor Based on State of Health of Lithium Polymer Battery. Journal of Intelligent &amp; Robotic Systems.</a:t>
            </a:r>
          </a:p>
        </p:txBody>
      </p:sp>
    </p:spTree>
    <p:extLst>
      <p:ext uri="{BB962C8B-B14F-4D97-AF65-F5344CB8AC3E}">
        <p14:creationId xmlns:p14="http://schemas.microsoft.com/office/powerpoint/2010/main" val="4386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441</Words>
  <Application>Microsoft Office PowerPoint</Application>
  <PresentationFormat>Widescreen</PresentationFormat>
  <Paragraphs>177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Darrah</dc:creator>
  <cp:lastModifiedBy>Timothy Darrah</cp:lastModifiedBy>
  <cp:revision>24</cp:revision>
  <dcterms:created xsi:type="dcterms:W3CDTF">2019-07-31T16:09:14Z</dcterms:created>
  <dcterms:modified xsi:type="dcterms:W3CDTF">2019-08-02T04:22:28Z</dcterms:modified>
</cp:coreProperties>
</file>