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6" r:id="rId10"/>
    <p:sldId id="267"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CAAA-D401-4413-8B6D-6BB0F8B69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2E4929-85CE-4D17-B57A-0D17A3149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0C1C8C-0F98-4DCA-ACF8-33C7D1F68BA8}"/>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5" name="Footer Placeholder 4">
            <a:extLst>
              <a:ext uri="{FF2B5EF4-FFF2-40B4-BE49-F238E27FC236}">
                <a16:creationId xmlns:a16="http://schemas.microsoft.com/office/drawing/2014/main" id="{8596684C-56AA-4037-8194-867740ADF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9AE30-DAD4-425D-8A38-6573C7EB4C1E}"/>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31593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C50C-2BCE-4AFC-9CC9-8A3BBECA9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42FE36-916B-4CD1-98CE-B83D18339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E4155-EA04-45C8-9FB4-43AEF5726DD2}"/>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5" name="Footer Placeholder 4">
            <a:extLst>
              <a:ext uri="{FF2B5EF4-FFF2-40B4-BE49-F238E27FC236}">
                <a16:creationId xmlns:a16="http://schemas.microsoft.com/office/drawing/2014/main" id="{AE73AB47-0081-4DDE-BDF7-7DE1B4A18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DDAA2-D9F3-443A-8DA5-6D8845382AA4}"/>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311187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73C5D-14D3-4164-9EDF-F9C98E1D7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CA1712-F364-4FBB-8A9D-3725099DB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DE2A5-0E77-4A93-B872-F4B7C0386ABB}"/>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5" name="Footer Placeholder 4">
            <a:extLst>
              <a:ext uri="{FF2B5EF4-FFF2-40B4-BE49-F238E27FC236}">
                <a16:creationId xmlns:a16="http://schemas.microsoft.com/office/drawing/2014/main" id="{DC915B07-7BC5-42A5-A123-3576B7209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E1B27-D3C3-415B-8B69-9EE38AA54293}"/>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151142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1277-B70A-4F8E-ABB2-C6CFFB6BA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57232-24FB-4214-BA08-8617FE8A6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6987A-CA22-49E0-8E38-60368D5AC01B}"/>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5" name="Footer Placeholder 4">
            <a:extLst>
              <a:ext uri="{FF2B5EF4-FFF2-40B4-BE49-F238E27FC236}">
                <a16:creationId xmlns:a16="http://schemas.microsoft.com/office/drawing/2014/main" id="{6FFEAD6D-0F12-456E-B05F-F2ECA7179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9A7E7-7878-4187-9730-5E79F57350B5}"/>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339650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3EEB-2502-4F95-8159-0FAC2DD43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B89A3-E010-410F-BC1A-3655C9479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1E3AD-5581-4D75-924B-060AE7B35DAC}"/>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5" name="Footer Placeholder 4">
            <a:extLst>
              <a:ext uri="{FF2B5EF4-FFF2-40B4-BE49-F238E27FC236}">
                <a16:creationId xmlns:a16="http://schemas.microsoft.com/office/drawing/2014/main" id="{14E3500D-22F7-470D-A75B-7205EF8D6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D720-37CE-4CCF-8A97-A2AC8364C36E}"/>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297834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F550-1FAB-495D-8CEB-52F2B1037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76244-3248-4550-AA38-91C9EA3F3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DC9DF-769D-4B3D-9A92-12B232FE56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A0EFD-2489-4E46-B0E5-0CB32021E5FF}"/>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6" name="Footer Placeholder 5">
            <a:extLst>
              <a:ext uri="{FF2B5EF4-FFF2-40B4-BE49-F238E27FC236}">
                <a16:creationId xmlns:a16="http://schemas.microsoft.com/office/drawing/2014/main" id="{995C31FC-63C7-4801-99F8-B82D8518A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B6B95-F96F-490C-A314-1C089987E47F}"/>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289607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7230-986B-4B93-802C-6E9C33933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EBDC67-965D-4971-9DEA-B5EF9288F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AE2E8F-C462-4100-B906-DB3D3EB9B1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117531-0FA1-422A-A6AB-DBD93C496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0B12B6-7465-417D-A8F2-84CBF4D47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9782B-A7F5-4C2A-8EAB-99341CD8F9C7}"/>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8" name="Footer Placeholder 7">
            <a:extLst>
              <a:ext uri="{FF2B5EF4-FFF2-40B4-BE49-F238E27FC236}">
                <a16:creationId xmlns:a16="http://schemas.microsoft.com/office/drawing/2014/main" id="{2170F589-2062-4B7F-911F-175107D4DA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681035-967D-4A2E-B05B-2CC716485398}"/>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195096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59D2-B33C-47DE-84F0-D2BD5A705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24C343-8A0C-4026-91E1-BB48ED50CDD6}"/>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4" name="Footer Placeholder 3">
            <a:extLst>
              <a:ext uri="{FF2B5EF4-FFF2-40B4-BE49-F238E27FC236}">
                <a16:creationId xmlns:a16="http://schemas.microsoft.com/office/drawing/2014/main" id="{AAF5D00C-E3AE-4F60-9822-68C0ED7C4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D010A-3924-4FC1-B28D-03769C0E505C}"/>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311902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0FA68-5FEA-43B9-AC9A-6DA77BB3055D}"/>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3" name="Footer Placeholder 2">
            <a:extLst>
              <a:ext uri="{FF2B5EF4-FFF2-40B4-BE49-F238E27FC236}">
                <a16:creationId xmlns:a16="http://schemas.microsoft.com/office/drawing/2014/main" id="{63ABBD41-763D-441B-AF57-BA5B92802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DEB658-D5C9-4875-84B2-A17762C89802}"/>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38309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BCB4-D331-42FF-B7F6-C6A2E1B05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7E600-7E5D-4564-A568-B68A75FA0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A7618-D6F6-47B1-9577-88A7DC892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31DEB8-1C9A-4F15-B097-2B5DCD7A4040}"/>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6" name="Footer Placeholder 5">
            <a:extLst>
              <a:ext uri="{FF2B5EF4-FFF2-40B4-BE49-F238E27FC236}">
                <a16:creationId xmlns:a16="http://schemas.microsoft.com/office/drawing/2014/main" id="{78A70292-8D77-4BD3-A45A-506354422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CDD3B-BDB3-4F67-9318-105E5171A05D}"/>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58581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885F-21FF-418D-964A-258358C90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18CA1-F6BF-4DC1-9BF2-ED2590D72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B21A6-A44B-4FAD-B13B-EFFA87F85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A38BE-1162-4BF9-BC3F-1F42AA0C3A77}"/>
              </a:ext>
            </a:extLst>
          </p:cNvPr>
          <p:cNvSpPr>
            <a:spLocks noGrp="1"/>
          </p:cNvSpPr>
          <p:nvPr>
            <p:ph type="dt" sz="half" idx="10"/>
          </p:nvPr>
        </p:nvSpPr>
        <p:spPr/>
        <p:txBody>
          <a:bodyPr/>
          <a:lstStyle/>
          <a:p>
            <a:fld id="{D86B7282-D4D7-457A-AE77-C3ACB84F1DE0}" type="datetimeFigureOut">
              <a:rPr lang="en-US" smtClean="0"/>
              <a:t>5/10/2021</a:t>
            </a:fld>
            <a:endParaRPr lang="en-US"/>
          </a:p>
        </p:txBody>
      </p:sp>
      <p:sp>
        <p:nvSpPr>
          <p:cNvPr id="6" name="Footer Placeholder 5">
            <a:extLst>
              <a:ext uri="{FF2B5EF4-FFF2-40B4-BE49-F238E27FC236}">
                <a16:creationId xmlns:a16="http://schemas.microsoft.com/office/drawing/2014/main" id="{19487459-5AEA-422F-BC97-4DD24C006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C4294-673D-4F0B-840D-34892C5672E7}"/>
              </a:ext>
            </a:extLst>
          </p:cNvPr>
          <p:cNvSpPr>
            <a:spLocks noGrp="1"/>
          </p:cNvSpPr>
          <p:nvPr>
            <p:ph type="sldNum" sz="quarter" idx="12"/>
          </p:nvPr>
        </p:nvSpPr>
        <p:spPr/>
        <p:txBody>
          <a:bodyPr/>
          <a:lstStyle/>
          <a:p>
            <a:fld id="{A979FD78-25A3-41A3-BE9E-EC8B937C6C5F}" type="slidenum">
              <a:rPr lang="en-US" smtClean="0"/>
              <a:t>‹#›</a:t>
            </a:fld>
            <a:endParaRPr lang="en-US"/>
          </a:p>
        </p:txBody>
      </p:sp>
    </p:spTree>
    <p:extLst>
      <p:ext uri="{BB962C8B-B14F-4D97-AF65-F5344CB8AC3E}">
        <p14:creationId xmlns:p14="http://schemas.microsoft.com/office/powerpoint/2010/main" val="352470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52894-B11A-41CE-B150-4073D455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15330-DA21-4AD9-BB8E-A726C75BC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3D1B7-FB37-45A0-80A8-E0FA8A472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B7282-D4D7-457A-AE77-C3ACB84F1DE0}" type="datetimeFigureOut">
              <a:rPr lang="en-US" smtClean="0"/>
              <a:t>5/10/2021</a:t>
            </a:fld>
            <a:endParaRPr lang="en-US"/>
          </a:p>
        </p:txBody>
      </p:sp>
      <p:sp>
        <p:nvSpPr>
          <p:cNvPr id="5" name="Footer Placeholder 4">
            <a:extLst>
              <a:ext uri="{FF2B5EF4-FFF2-40B4-BE49-F238E27FC236}">
                <a16:creationId xmlns:a16="http://schemas.microsoft.com/office/drawing/2014/main" id="{5CDEDB77-F1F9-44D3-85BE-A2B6E0DE2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2F9F08-ABBB-4924-941D-F1ECF93C1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9FD78-25A3-41A3-BE9E-EC8B937C6C5F}" type="slidenum">
              <a:rPr lang="en-US" smtClean="0"/>
              <a:t>‹#›</a:t>
            </a:fld>
            <a:endParaRPr lang="en-US"/>
          </a:p>
        </p:txBody>
      </p:sp>
    </p:spTree>
    <p:extLst>
      <p:ext uri="{BB962C8B-B14F-4D97-AF65-F5344CB8AC3E}">
        <p14:creationId xmlns:p14="http://schemas.microsoft.com/office/powerpoint/2010/main" val="15053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E76E-0477-4A3C-AED1-733D8EB6D901}"/>
              </a:ext>
            </a:extLst>
          </p:cNvPr>
          <p:cNvSpPr>
            <a:spLocks noGrp="1"/>
          </p:cNvSpPr>
          <p:nvPr>
            <p:ph type="ctrTitle"/>
          </p:nvPr>
        </p:nvSpPr>
        <p:spPr/>
        <p:txBody>
          <a:bodyPr/>
          <a:lstStyle/>
          <a:p>
            <a:r>
              <a:rPr lang="en-US" dirty="0"/>
              <a:t>UAV run to failure experiments</a:t>
            </a:r>
          </a:p>
        </p:txBody>
      </p:sp>
      <p:sp>
        <p:nvSpPr>
          <p:cNvPr id="3" name="Subtitle 2">
            <a:extLst>
              <a:ext uri="{FF2B5EF4-FFF2-40B4-BE49-F238E27FC236}">
                <a16:creationId xmlns:a16="http://schemas.microsoft.com/office/drawing/2014/main" id="{5565917A-FE28-4823-BB1B-827B60F540DA}"/>
              </a:ext>
            </a:extLst>
          </p:cNvPr>
          <p:cNvSpPr>
            <a:spLocks noGrp="1"/>
          </p:cNvSpPr>
          <p:nvPr>
            <p:ph type="subTitle" idx="1"/>
          </p:nvPr>
        </p:nvSpPr>
        <p:spPr/>
        <p:txBody>
          <a:bodyPr/>
          <a:lstStyle/>
          <a:p>
            <a:r>
              <a:rPr lang="en-US" dirty="0"/>
              <a:t>Experiment overview</a:t>
            </a:r>
          </a:p>
          <a:p>
            <a:r>
              <a:rPr lang="en-US" dirty="0"/>
              <a:t>Data investigation</a:t>
            </a:r>
          </a:p>
        </p:txBody>
      </p:sp>
    </p:spTree>
    <p:extLst>
      <p:ext uri="{BB962C8B-B14F-4D97-AF65-F5344CB8AC3E}">
        <p14:creationId xmlns:p14="http://schemas.microsoft.com/office/powerpoint/2010/main" val="144256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779477" y="0"/>
            <a:ext cx="10515600" cy="1325563"/>
          </a:xfrm>
        </p:spPr>
        <p:txBody>
          <a:bodyPr/>
          <a:lstStyle/>
          <a:p>
            <a:r>
              <a:rPr lang="en-US" dirty="0"/>
              <a:t>The data – feature importance      </a:t>
            </a:r>
            <a:r>
              <a:rPr lang="en-US" sz="3600" dirty="0"/>
              <a:t>(on RUL)</a:t>
            </a:r>
          </a:p>
        </p:txBody>
      </p:sp>
      <p:grpSp>
        <p:nvGrpSpPr>
          <p:cNvPr id="30" name="Group 29">
            <a:extLst>
              <a:ext uri="{FF2B5EF4-FFF2-40B4-BE49-F238E27FC236}">
                <a16:creationId xmlns:a16="http://schemas.microsoft.com/office/drawing/2014/main" id="{581232C4-441A-4541-B85C-F3E33246EB18}"/>
              </a:ext>
            </a:extLst>
          </p:cNvPr>
          <p:cNvGrpSpPr/>
          <p:nvPr/>
        </p:nvGrpSpPr>
        <p:grpSpPr>
          <a:xfrm>
            <a:off x="4718547" y="1256501"/>
            <a:ext cx="2768367" cy="5319135"/>
            <a:chOff x="1968141" y="1275554"/>
            <a:chExt cx="2768367" cy="5319135"/>
          </a:xfrm>
        </p:grpSpPr>
        <p:grpSp>
          <p:nvGrpSpPr>
            <p:cNvPr id="27" name="Group 26">
              <a:extLst>
                <a:ext uri="{FF2B5EF4-FFF2-40B4-BE49-F238E27FC236}">
                  <a16:creationId xmlns:a16="http://schemas.microsoft.com/office/drawing/2014/main" id="{D18DDB84-253C-418C-BEAC-D64FA64BCC3E}"/>
                </a:ext>
              </a:extLst>
            </p:cNvPr>
            <p:cNvGrpSpPr/>
            <p:nvPr/>
          </p:nvGrpSpPr>
          <p:grpSpPr>
            <a:xfrm>
              <a:off x="2359310" y="1691477"/>
              <a:ext cx="1986030" cy="4903212"/>
              <a:chOff x="3114319" y="1493239"/>
              <a:chExt cx="1986030" cy="4903212"/>
            </a:xfrm>
          </p:grpSpPr>
          <p:pic>
            <p:nvPicPr>
              <p:cNvPr id="10" name="Picture 9">
                <a:extLst>
                  <a:ext uri="{FF2B5EF4-FFF2-40B4-BE49-F238E27FC236}">
                    <a16:creationId xmlns:a16="http://schemas.microsoft.com/office/drawing/2014/main" id="{962F4F4F-FB7B-4FDE-A37B-3C68B5C5B4E9}"/>
                  </a:ext>
                </a:extLst>
              </p:cNvPr>
              <p:cNvPicPr>
                <a:picLocks noChangeAspect="1"/>
              </p:cNvPicPr>
              <p:nvPr/>
            </p:nvPicPr>
            <p:blipFill rotWithShape="1">
              <a:blip r:embed="rId2"/>
              <a:srcRect t="3307"/>
              <a:stretch/>
            </p:blipFill>
            <p:spPr>
              <a:xfrm>
                <a:off x="3114319" y="1493239"/>
                <a:ext cx="1986030" cy="490321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BED101A2-A4EC-4F6E-A5AE-46E87B39BA31}"/>
                  </a:ext>
                </a:extLst>
              </p:cNvPr>
              <p:cNvSpPr/>
              <p:nvPr/>
            </p:nvSpPr>
            <p:spPr>
              <a:xfrm>
                <a:off x="3382160" y="1691477"/>
                <a:ext cx="556469" cy="3783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CF4C81-0F12-4571-942C-92A1F56F94D2}"/>
                  </a:ext>
                </a:extLst>
              </p:cNvPr>
              <p:cNvSpPr/>
              <p:nvPr/>
            </p:nvSpPr>
            <p:spPr>
              <a:xfrm>
                <a:off x="3382160" y="2110604"/>
                <a:ext cx="556469" cy="15182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32E12B-7D82-445F-ADB9-90E1690F5989}"/>
                  </a:ext>
                </a:extLst>
              </p:cNvPr>
              <p:cNvSpPr/>
              <p:nvPr/>
            </p:nvSpPr>
            <p:spPr>
              <a:xfrm>
                <a:off x="3382160" y="2298991"/>
                <a:ext cx="556469" cy="151826"/>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7C720F-5AE5-46C3-8053-728593346239}"/>
                  </a:ext>
                </a:extLst>
              </p:cNvPr>
              <p:cNvSpPr/>
              <p:nvPr/>
            </p:nvSpPr>
            <p:spPr>
              <a:xfrm>
                <a:off x="3382160" y="2513999"/>
                <a:ext cx="556469" cy="15182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27CB70-BE82-4D68-8128-1E4CC1A44B98}"/>
                  </a:ext>
                </a:extLst>
              </p:cNvPr>
              <p:cNvSpPr/>
              <p:nvPr/>
            </p:nvSpPr>
            <p:spPr>
              <a:xfrm>
                <a:off x="3378972" y="2714553"/>
                <a:ext cx="556469" cy="151826"/>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9B9DB3-BE26-4D97-B207-31E49F5D4049}"/>
                  </a:ext>
                </a:extLst>
              </p:cNvPr>
              <p:cNvSpPr/>
              <p:nvPr/>
            </p:nvSpPr>
            <p:spPr>
              <a:xfrm>
                <a:off x="3378971" y="3135693"/>
                <a:ext cx="556469" cy="151826"/>
              </a:xfrm>
              <a:prstGeom prst="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E324AB67-8859-47B8-92B6-7A857F9ECF84}"/>
                </a:ext>
              </a:extLst>
            </p:cNvPr>
            <p:cNvSpPr txBox="1"/>
            <p:nvPr/>
          </p:nvSpPr>
          <p:spPr>
            <a:xfrm>
              <a:off x="1968141" y="1275554"/>
              <a:ext cx="2768367" cy="369332"/>
            </a:xfrm>
            <a:prstGeom prst="rect">
              <a:avLst/>
            </a:prstGeom>
            <a:noFill/>
          </p:spPr>
          <p:txBody>
            <a:bodyPr wrap="square" rtlCol="0">
              <a:spAutoFit/>
            </a:bodyPr>
            <a:lstStyle/>
            <a:p>
              <a:r>
                <a:rPr lang="en-US" dirty="0"/>
                <a:t>Importance by mutual info</a:t>
              </a:r>
            </a:p>
          </p:txBody>
        </p:sp>
      </p:grpSp>
      <p:grpSp>
        <p:nvGrpSpPr>
          <p:cNvPr id="31" name="Group 30">
            <a:extLst>
              <a:ext uri="{FF2B5EF4-FFF2-40B4-BE49-F238E27FC236}">
                <a16:creationId xmlns:a16="http://schemas.microsoft.com/office/drawing/2014/main" id="{63CA86E9-84FA-415D-8773-FD478835D043}"/>
              </a:ext>
            </a:extLst>
          </p:cNvPr>
          <p:cNvGrpSpPr/>
          <p:nvPr/>
        </p:nvGrpSpPr>
        <p:grpSpPr>
          <a:xfrm>
            <a:off x="7486914" y="1256501"/>
            <a:ext cx="2768367" cy="5275077"/>
            <a:chOff x="7042298" y="1300559"/>
            <a:chExt cx="2768367" cy="5275077"/>
          </a:xfrm>
        </p:grpSpPr>
        <p:grpSp>
          <p:nvGrpSpPr>
            <p:cNvPr id="26" name="Group 25">
              <a:extLst>
                <a:ext uri="{FF2B5EF4-FFF2-40B4-BE49-F238E27FC236}">
                  <a16:creationId xmlns:a16="http://schemas.microsoft.com/office/drawing/2014/main" id="{32193711-9C8C-4DCF-8E48-2D4BB1B651AF}"/>
                </a:ext>
              </a:extLst>
            </p:cNvPr>
            <p:cNvGrpSpPr/>
            <p:nvPr/>
          </p:nvGrpSpPr>
          <p:grpSpPr>
            <a:xfrm>
              <a:off x="7414483" y="1691477"/>
              <a:ext cx="2023999" cy="4884159"/>
              <a:chOff x="7859100" y="1493239"/>
              <a:chExt cx="2023999" cy="4884159"/>
            </a:xfrm>
          </p:grpSpPr>
          <p:pic>
            <p:nvPicPr>
              <p:cNvPr id="12" name="Picture 11">
                <a:extLst>
                  <a:ext uri="{FF2B5EF4-FFF2-40B4-BE49-F238E27FC236}">
                    <a16:creationId xmlns:a16="http://schemas.microsoft.com/office/drawing/2014/main" id="{D74D6CF5-F524-4B85-98BE-C1FD184930F7}"/>
                  </a:ext>
                </a:extLst>
              </p:cNvPr>
              <p:cNvPicPr>
                <a:picLocks noChangeAspect="1"/>
              </p:cNvPicPr>
              <p:nvPr/>
            </p:nvPicPr>
            <p:blipFill rotWithShape="1">
              <a:blip r:embed="rId3"/>
              <a:srcRect t="3320"/>
              <a:stretch/>
            </p:blipFill>
            <p:spPr>
              <a:xfrm>
                <a:off x="7859100" y="1493239"/>
                <a:ext cx="2023999" cy="4884159"/>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a:extLst>
                  <a:ext uri="{FF2B5EF4-FFF2-40B4-BE49-F238E27FC236}">
                    <a16:creationId xmlns:a16="http://schemas.microsoft.com/office/drawing/2014/main" id="{43B3AFFF-8A71-4E0C-9019-EFE3EB12942F}"/>
                  </a:ext>
                </a:extLst>
              </p:cNvPr>
              <p:cNvSpPr/>
              <p:nvPr/>
            </p:nvSpPr>
            <p:spPr>
              <a:xfrm>
                <a:off x="8170876" y="1701003"/>
                <a:ext cx="556469" cy="3783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1755BA-C964-42C7-AB9D-A0D2A731536C}"/>
                  </a:ext>
                </a:extLst>
              </p:cNvPr>
              <p:cNvSpPr/>
              <p:nvPr/>
            </p:nvSpPr>
            <p:spPr>
              <a:xfrm>
                <a:off x="8170876" y="2330901"/>
                <a:ext cx="556469" cy="15182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7183FD-DB2C-4419-A4BB-E84EE18367AC}"/>
                  </a:ext>
                </a:extLst>
              </p:cNvPr>
              <p:cNvSpPr/>
              <p:nvPr/>
            </p:nvSpPr>
            <p:spPr>
              <a:xfrm>
                <a:off x="8170875" y="2940501"/>
                <a:ext cx="556469" cy="151826"/>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40FA18-A284-4060-8F5F-F5B8B59A9DB3}"/>
                  </a:ext>
                </a:extLst>
              </p:cNvPr>
              <p:cNvSpPr/>
              <p:nvPr/>
            </p:nvSpPr>
            <p:spPr>
              <a:xfrm>
                <a:off x="8170875" y="2537106"/>
                <a:ext cx="556469" cy="15182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04039E-19A0-412E-BFB3-86B2AA38FEEF}"/>
                  </a:ext>
                </a:extLst>
              </p:cNvPr>
              <p:cNvSpPr/>
              <p:nvPr/>
            </p:nvSpPr>
            <p:spPr>
              <a:xfrm>
                <a:off x="8170875" y="2124696"/>
                <a:ext cx="556469" cy="151826"/>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FEE98C-3B46-41C5-B068-81622EDCC99F}"/>
                  </a:ext>
                </a:extLst>
              </p:cNvPr>
              <p:cNvSpPr/>
              <p:nvPr/>
            </p:nvSpPr>
            <p:spPr>
              <a:xfrm>
                <a:off x="8170875" y="2742588"/>
                <a:ext cx="556469" cy="151826"/>
              </a:xfrm>
              <a:prstGeom prst="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C0E0D10F-0911-4B15-8795-C71741CCF4E9}"/>
                </a:ext>
              </a:extLst>
            </p:cNvPr>
            <p:cNvSpPr txBox="1"/>
            <p:nvPr/>
          </p:nvSpPr>
          <p:spPr>
            <a:xfrm>
              <a:off x="7042298" y="1300559"/>
              <a:ext cx="2768367" cy="369332"/>
            </a:xfrm>
            <a:prstGeom prst="rect">
              <a:avLst/>
            </a:prstGeom>
            <a:noFill/>
          </p:spPr>
          <p:txBody>
            <a:bodyPr wrap="square" rtlCol="0">
              <a:spAutoFit/>
            </a:bodyPr>
            <a:lstStyle/>
            <a:p>
              <a:r>
                <a:rPr lang="en-US" dirty="0"/>
                <a:t>Importance by F &amp; p values</a:t>
              </a:r>
            </a:p>
          </p:txBody>
        </p:sp>
      </p:grpSp>
      <p:sp>
        <p:nvSpPr>
          <p:cNvPr id="32" name="TextBox 31">
            <a:extLst>
              <a:ext uri="{FF2B5EF4-FFF2-40B4-BE49-F238E27FC236}">
                <a16:creationId xmlns:a16="http://schemas.microsoft.com/office/drawing/2014/main" id="{999DDA88-D978-46E0-97FD-66F6D113AF18}"/>
              </a:ext>
            </a:extLst>
          </p:cNvPr>
          <p:cNvSpPr txBox="1"/>
          <p:nvPr/>
        </p:nvSpPr>
        <p:spPr>
          <a:xfrm>
            <a:off x="1099476" y="2173543"/>
            <a:ext cx="2854485" cy="3416320"/>
          </a:xfrm>
          <a:prstGeom prst="rect">
            <a:avLst/>
          </a:prstGeom>
          <a:noFill/>
        </p:spPr>
        <p:txBody>
          <a:bodyPr wrap="square" rtlCol="0">
            <a:spAutoFit/>
          </a:bodyPr>
          <a:lstStyle/>
          <a:p>
            <a:r>
              <a:rPr lang="en-US" dirty="0"/>
              <a:t>Top features are marked by each method</a:t>
            </a:r>
          </a:p>
          <a:p>
            <a:endParaRPr lang="en-US" dirty="0"/>
          </a:p>
          <a:p>
            <a:r>
              <a:rPr lang="en-US" dirty="0"/>
              <a:t>Largest difference in features is trajectory ID</a:t>
            </a:r>
          </a:p>
          <a:p>
            <a:endParaRPr lang="en-US" dirty="0"/>
          </a:p>
          <a:p>
            <a:r>
              <a:rPr lang="en-US" dirty="0"/>
              <a:t>Perform model development with these features – not all!</a:t>
            </a:r>
          </a:p>
          <a:p>
            <a:endParaRPr lang="en-US" dirty="0"/>
          </a:p>
          <a:p>
            <a:r>
              <a:rPr lang="en-US" dirty="0"/>
              <a:t>Cluster with these features – not all!</a:t>
            </a:r>
          </a:p>
        </p:txBody>
      </p:sp>
    </p:spTree>
    <p:extLst>
      <p:ext uri="{BB962C8B-B14F-4D97-AF65-F5344CB8AC3E}">
        <p14:creationId xmlns:p14="http://schemas.microsoft.com/office/powerpoint/2010/main" val="40951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Clustering analysis</a:t>
            </a:r>
          </a:p>
        </p:txBody>
      </p:sp>
    </p:spTree>
    <p:extLst>
      <p:ext uri="{BB962C8B-B14F-4D97-AF65-F5344CB8AC3E}">
        <p14:creationId xmlns:p14="http://schemas.microsoft.com/office/powerpoint/2010/main" val="269121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Trajectory analysis</a:t>
            </a:r>
          </a:p>
        </p:txBody>
      </p:sp>
      <p:pic>
        <p:nvPicPr>
          <p:cNvPr id="4" name="Picture 3">
            <a:extLst>
              <a:ext uri="{FF2B5EF4-FFF2-40B4-BE49-F238E27FC236}">
                <a16:creationId xmlns:a16="http://schemas.microsoft.com/office/drawing/2014/main" id="{1DEC7636-0068-41F8-8A64-6C81F015F599}"/>
              </a:ext>
            </a:extLst>
          </p:cNvPr>
          <p:cNvPicPr>
            <a:picLocks noChangeAspect="1"/>
          </p:cNvPicPr>
          <p:nvPr/>
        </p:nvPicPr>
        <p:blipFill>
          <a:blip r:embed="rId2"/>
          <a:stretch>
            <a:fillRect/>
          </a:stretch>
        </p:blipFill>
        <p:spPr>
          <a:xfrm>
            <a:off x="2533474" y="1300376"/>
            <a:ext cx="9306865" cy="2679583"/>
          </a:xfrm>
          <a:prstGeom prst="rect">
            <a:avLst/>
          </a:prstGeom>
        </p:spPr>
      </p:pic>
      <p:pic>
        <p:nvPicPr>
          <p:cNvPr id="6" name="Picture 5">
            <a:extLst>
              <a:ext uri="{FF2B5EF4-FFF2-40B4-BE49-F238E27FC236}">
                <a16:creationId xmlns:a16="http://schemas.microsoft.com/office/drawing/2014/main" id="{97CCD8F5-5E0E-4668-9576-D19EB3F68B10}"/>
              </a:ext>
            </a:extLst>
          </p:cNvPr>
          <p:cNvPicPr>
            <a:picLocks noChangeAspect="1"/>
          </p:cNvPicPr>
          <p:nvPr/>
        </p:nvPicPr>
        <p:blipFill>
          <a:blip r:embed="rId3"/>
          <a:stretch>
            <a:fillRect/>
          </a:stretch>
        </p:blipFill>
        <p:spPr>
          <a:xfrm>
            <a:off x="247608" y="1387459"/>
            <a:ext cx="1848108" cy="5039428"/>
          </a:xfrm>
          <a:prstGeom prst="rect">
            <a:avLst/>
          </a:prstGeom>
        </p:spPr>
      </p:pic>
    </p:spTree>
    <p:extLst>
      <p:ext uri="{BB962C8B-B14F-4D97-AF65-F5344CB8AC3E}">
        <p14:creationId xmlns:p14="http://schemas.microsoft.com/office/powerpoint/2010/main" val="347144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097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Experiment set 1   </a:t>
            </a:r>
            <a:r>
              <a:rPr lang="en-US" sz="3800" dirty="0"/>
              <a:t>   (14 experiments, 1620 flights)</a:t>
            </a:r>
          </a:p>
        </p:txBody>
      </p:sp>
      <p:graphicFrame>
        <p:nvGraphicFramePr>
          <p:cNvPr id="3" name="Table 3">
            <a:extLst>
              <a:ext uri="{FF2B5EF4-FFF2-40B4-BE49-F238E27FC236}">
                <a16:creationId xmlns:a16="http://schemas.microsoft.com/office/drawing/2014/main" id="{EA52800B-8D93-4D4B-B9ED-53B6A5AC625A}"/>
              </a:ext>
            </a:extLst>
          </p:cNvPr>
          <p:cNvGraphicFramePr>
            <a:graphicFrameLocks noGrp="1"/>
          </p:cNvGraphicFramePr>
          <p:nvPr>
            <p:extLst>
              <p:ext uri="{D42A27DB-BD31-4B8C-83A1-F6EECF244321}">
                <p14:modId xmlns:p14="http://schemas.microsoft.com/office/powerpoint/2010/main" val="4202904446"/>
              </p:ext>
            </p:extLst>
          </p:nvPr>
        </p:nvGraphicFramePr>
        <p:xfrm>
          <a:off x="1929468" y="1737393"/>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64713756"/>
                    </a:ext>
                  </a:extLst>
                </a:gridCol>
                <a:gridCol w="812800">
                  <a:extLst>
                    <a:ext uri="{9D8B030D-6E8A-4147-A177-3AD203B41FA5}">
                      <a16:colId xmlns:a16="http://schemas.microsoft.com/office/drawing/2014/main" val="1911479992"/>
                    </a:ext>
                  </a:extLst>
                </a:gridCol>
                <a:gridCol w="812800">
                  <a:extLst>
                    <a:ext uri="{9D8B030D-6E8A-4147-A177-3AD203B41FA5}">
                      <a16:colId xmlns:a16="http://schemas.microsoft.com/office/drawing/2014/main" val="932350843"/>
                    </a:ext>
                  </a:extLst>
                </a:gridCol>
                <a:gridCol w="812800">
                  <a:extLst>
                    <a:ext uri="{9D8B030D-6E8A-4147-A177-3AD203B41FA5}">
                      <a16:colId xmlns:a16="http://schemas.microsoft.com/office/drawing/2014/main" val="2113886355"/>
                    </a:ext>
                  </a:extLst>
                </a:gridCol>
                <a:gridCol w="812800">
                  <a:extLst>
                    <a:ext uri="{9D8B030D-6E8A-4147-A177-3AD203B41FA5}">
                      <a16:colId xmlns:a16="http://schemas.microsoft.com/office/drawing/2014/main" val="3295886670"/>
                    </a:ext>
                  </a:extLst>
                </a:gridCol>
                <a:gridCol w="812800">
                  <a:extLst>
                    <a:ext uri="{9D8B030D-6E8A-4147-A177-3AD203B41FA5}">
                      <a16:colId xmlns:a16="http://schemas.microsoft.com/office/drawing/2014/main" val="3453533050"/>
                    </a:ext>
                  </a:extLst>
                </a:gridCol>
                <a:gridCol w="812800">
                  <a:extLst>
                    <a:ext uri="{9D8B030D-6E8A-4147-A177-3AD203B41FA5}">
                      <a16:colId xmlns:a16="http://schemas.microsoft.com/office/drawing/2014/main" val="1712278343"/>
                    </a:ext>
                  </a:extLst>
                </a:gridCol>
                <a:gridCol w="812800">
                  <a:extLst>
                    <a:ext uri="{9D8B030D-6E8A-4147-A177-3AD203B41FA5}">
                      <a16:colId xmlns:a16="http://schemas.microsoft.com/office/drawing/2014/main" val="514704207"/>
                    </a:ext>
                  </a:extLst>
                </a:gridCol>
                <a:gridCol w="812800">
                  <a:extLst>
                    <a:ext uri="{9D8B030D-6E8A-4147-A177-3AD203B41FA5}">
                      <a16:colId xmlns:a16="http://schemas.microsoft.com/office/drawing/2014/main" val="1481275812"/>
                    </a:ext>
                  </a:extLst>
                </a:gridCol>
                <a:gridCol w="812800">
                  <a:extLst>
                    <a:ext uri="{9D8B030D-6E8A-4147-A177-3AD203B41FA5}">
                      <a16:colId xmlns:a16="http://schemas.microsoft.com/office/drawing/2014/main" val="2535639108"/>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tc>
                  <a:txBody>
                    <a:bodyPr/>
                    <a:lstStyle/>
                    <a:p>
                      <a:r>
                        <a:rPr lang="en-US" dirty="0"/>
                        <a:t>130</a:t>
                      </a:r>
                    </a:p>
                  </a:txBody>
                  <a:tcPr/>
                </a:tc>
                <a:tc>
                  <a:txBody>
                    <a:bodyPr/>
                    <a:lstStyle/>
                    <a:p>
                      <a:r>
                        <a:rPr lang="en-US" dirty="0"/>
                        <a:t>131</a:t>
                      </a:r>
                    </a:p>
                  </a:txBody>
                  <a:tcPr/>
                </a:tc>
                <a:extLst>
                  <a:ext uri="{0D108BD9-81ED-4DB2-BD59-A6C34878D82A}">
                    <a16:rowId xmlns:a16="http://schemas.microsoft.com/office/drawing/2014/main" val="3496756885"/>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tc>
                  <a:txBody>
                    <a:bodyPr/>
                    <a:lstStyle/>
                    <a:p>
                      <a:r>
                        <a:rPr lang="en-US" dirty="0"/>
                        <a:t>130</a:t>
                      </a:r>
                    </a:p>
                  </a:txBody>
                  <a:tcPr/>
                </a:tc>
                <a:tc>
                  <a:txBody>
                    <a:bodyPr/>
                    <a:lstStyle/>
                    <a:p>
                      <a:r>
                        <a:rPr lang="en-US" dirty="0"/>
                        <a:t>131</a:t>
                      </a:r>
                    </a:p>
                  </a:txBody>
                  <a:tcPr/>
                </a:tc>
                <a:extLst>
                  <a:ext uri="{0D108BD9-81ED-4DB2-BD59-A6C34878D82A}">
                    <a16:rowId xmlns:a16="http://schemas.microsoft.com/office/drawing/2014/main" val="2482590363"/>
                  </a:ext>
                </a:extLst>
              </a:tr>
            </a:tbl>
          </a:graphicData>
        </a:graphic>
      </p:graphicFrame>
      <p:sp>
        <p:nvSpPr>
          <p:cNvPr id="4" name="TextBox 3">
            <a:extLst>
              <a:ext uri="{FF2B5EF4-FFF2-40B4-BE49-F238E27FC236}">
                <a16:creationId xmlns:a16="http://schemas.microsoft.com/office/drawing/2014/main" id="{5ECDA740-6AF8-4126-ACD1-892E75E790B0}"/>
              </a:ext>
            </a:extLst>
          </p:cNvPr>
          <p:cNvSpPr txBox="1"/>
          <p:nvPr/>
        </p:nvSpPr>
        <p:spPr>
          <a:xfrm>
            <a:off x="494950" y="1668048"/>
            <a:ext cx="1434518" cy="880369"/>
          </a:xfrm>
          <a:prstGeom prst="rect">
            <a:avLst/>
          </a:prstGeom>
          <a:noFill/>
        </p:spPr>
        <p:txBody>
          <a:bodyPr wrap="square" rtlCol="0">
            <a:spAutoFit/>
          </a:bodyPr>
          <a:lstStyle/>
          <a:p>
            <a:pPr algn="r">
              <a:lnSpc>
                <a:spcPct val="150000"/>
              </a:lnSpc>
            </a:pPr>
            <a:r>
              <a:rPr lang="en-US" dirty="0"/>
              <a:t>mission_id</a:t>
            </a:r>
          </a:p>
          <a:p>
            <a:pPr algn="r">
              <a:lnSpc>
                <a:spcPct val="150000"/>
              </a:lnSpc>
            </a:pPr>
            <a:r>
              <a:rPr lang="en-US" dirty="0"/>
              <a:t>mission_idx</a:t>
            </a:r>
          </a:p>
        </p:txBody>
      </p:sp>
      <p:graphicFrame>
        <p:nvGraphicFramePr>
          <p:cNvPr id="5" name="Table 3">
            <a:extLst>
              <a:ext uri="{FF2B5EF4-FFF2-40B4-BE49-F238E27FC236}">
                <a16:creationId xmlns:a16="http://schemas.microsoft.com/office/drawing/2014/main" id="{759104D5-A2FF-44F8-8A64-FDA6DC4F340A}"/>
              </a:ext>
            </a:extLst>
          </p:cNvPr>
          <p:cNvGraphicFramePr>
            <a:graphicFrameLocks noGrp="1"/>
          </p:cNvGraphicFramePr>
          <p:nvPr>
            <p:extLst>
              <p:ext uri="{D42A27DB-BD31-4B8C-83A1-F6EECF244321}">
                <p14:modId xmlns:p14="http://schemas.microsoft.com/office/powerpoint/2010/main" val="1840372764"/>
              </p:ext>
            </p:extLst>
          </p:nvPr>
        </p:nvGraphicFramePr>
        <p:xfrm>
          <a:off x="1929468" y="3042369"/>
          <a:ext cx="65024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64713756"/>
                    </a:ext>
                  </a:extLst>
                </a:gridCol>
                <a:gridCol w="812800">
                  <a:extLst>
                    <a:ext uri="{9D8B030D-6E8A-4147-A177-3AD203B41FA5}">
                      <a16:colId xmlns:a16="http://schemas.microsoft.com/office/drawing/2014/main" val="1911479992"/>
                    </a:ext>
                  </a:extLst>
                </a:gridCol>
                <a:gridCol w="812800">
                  <a:extLst>
                    <a:ext uri="{9D8B030D-6E8A-4147-A177-3AD203B41FA5}">
                      <a16:colId xmlns:a16="http://schemas.microsoft.com/office/drawing/2014/main" val="932350843"/>
                    </a:ext>
                  </a:extLst>
                </a:gridCol>
                <a:gridCol w="812800">
                  <a:extLst>
                    <a:ext uri="{9D8B030D-6E8A-4147-A177-3AD203B41FA5}">
                      <a16:colId xmlns:a16="http://schemas.microsoft.com/office/drawing/2014/main" val="2113886355"/>
                    </a:ext>
                  </a:extLst>
                </a:gridCol>
                <a:gridCol w="812800">
                  <a:extLst>
                    <a:ext uri="{9D8B030D-6E8A-4147-A177-3AD203B41FA5}">
                      <a16:colId xmlns:a16="http://schemas.microsoft.com/office/drawing/2014/main" val="3295886670"/>
                    </a:ext>
                  </a:extLst>
                </a:gridCol>
                <a:gridCol w="812800">
                  <a:extLst>
                    <a:ext uri="{9D8B030D-6E8A-4147-A177-3AD203B41FA5}">
                      <a16:colId xmlns:a16="http://schemas.microsoft.com/office/drawing/2014/main" val="3453533050"/>
                    </a:ext>
                  </a:extLst>
                </a:gridCol>
                <a:gridCol w="812800">
                  <a:extLst>
                    <a:ext uri="{9D8B030D-6E8A-4147-A177-3AD203B41FA5}">
                      <a16:colId xmlns:a16="http://schemas.microsoft.com/office/drawing/2014/main" val="1712278343"/>
                    </a:ext>
                  </a:extLst>
                </a:gridCol>
                <a:gridCol w="812800">
                  <a:extLst>
                    <a:ext uri="{9D8B030D-6E8A-4147-A177-3AD203B41FA5}">
                      <a16:colId xmlns:a16="http://schemas.microsoft.com/office/drawing/2014/main" val="514704207"/>
                    </a:ext>
                  </a:extLst>
                </a:gridCol>
              </a:tblGrid>
              <a:tr h="370840">
                <a:tc>
                  <a:txBody>
                    <a:bodyPr/>
                    <a:lstStyle/>
                    <a:p>
                      <a:r>
                        <a:rPr lang="en-US" dirty="0"/>
                        <a:t>132</a:t>
                      </a:r>
                    </a:p>
                  </a:txBody>
                  <a:tcPr/>
                </a:tc>
                <a:tc>
                  <a:txBody>
                    <a:bodyPr/>
                    <a:lstStyle/>
                    <a:p>
                      <a:r>
                        <a:rPr lang="en-US" dirty="0"/>
                        <a:t>133</a:t>
                      </a:r>
                    </a:p>
                  </a:txBody>
                  <a:tcPr/>
                </a:tc>
                <a:tc>
                  <a:txBody>
                    <a:bodyPr/>
                    <a:lstStyle/>
                    <a:p>
                      <a:r>
                        <a:rPr lang="en-US" dirty="0"/>
                        <a:t>134</a:t>
                      </a:r>
                    </a:p>
                  </a:txBody>
                  <a:tcPr/>
                </a:tc>
                <a:tc>
                  <a:txBody>
                    <a:bodyPr/>
                    <a:lstStyle/>
                    <a:p>
                      <a:r>
                        <a:rPr lang="en-US" dirty="0"/>
                        <a:t>135</a:t>
                      </a:r>
                    </a:p>
                  </a:txBody>
                  <a:tcPr/>
                </a:tc>
                <a:tc>
                  <a:txBody>
                    <a:bodyPr/>
                    <a:lstStyle/>
                    <a:p>
                      <a:r>
                        <a:rPr lang="en-US" dirty="0"/>
                        <a:t>136</a:t>
                      </a:r>
                    </a:p>
                  </a:txBody>
                  <a:tcPr/>
                </a:tc>
                <a:tc>
                  <a:txBody>
                    <a:bodyPr/>
                    <a:lstStyle/>
                    <a:p>
                      <a:r>
                        <a:rPr lang="en-US" dirty="0"/>
                        <a:t>…</a:t>
                      </a:r>
                    </a:p>
                  </a:txBody>
                  <a:tcPr/>
                </a:tc>
                <a:tc>
                  <a:txBody>
                    <a:bodyPr/>
                    <a:lstStyle/>
                    <a:p>
                      <a:r>
                        <a:rPr lang="en-US" dirty="0"/>
                        <a:t>259</a:t>
                      </a:r>
                    </a:p>
                  </a:txBody>
                  <a:tcPr/>
                </a:tc>
                <a:tc>
                  <a:txBody>
                    <a:bodyPr/>
                    <a:lstStyle/>
                    <a:p>
                      <a:r>
                        <a:rPr lang="en-US" dirty="0"/>
                        <a:t>260</a:t>
                      </a:r>
                    </a:p>
                  </a:txBody>
                  <a:tcPr/>
                </a:tc>
                <a:extLst>
                  <a:ext uri="{0D108BD9-81ED-4DB2-BD59-A6C34878D82A}">
                    <a16:rowId xmlns:a16="http://schemas.microsoft.com/office/drawing/2014/main" val="3496756885"/>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extLst>
                  <a:ext uri="{0D108BD9-81ED-4DB2-BD59-A6C34878D82A}">
                    <a16:rowId xmlns:a16="http://schemas.microsoft.com/office/drawing/2014/main" val="2482590363"/>
                  </a:ext>
                </a:extLst>
              </a:tr>
            </a:tbl>
          </a:graphicData>
        </a:graphic>
      </p:graphicFrame>
      <p:sp>
        <p:nvSpPr>
          <p:cNvPr id="6" name="TextBox 5">
            <a:extLst>
              <a:ext uri="{FF2B5EF4-FFF2-40B4-BE49-F238E27FC236}">
                <a16:creationId xmlns:a16="http://schemas.microsoft.com/office/drawing/2014/main" id="{DF54606B-748F-442C-9C62-B06654C37D32}"/>
              </a:ext>
            </a:extLst>
          </p:cNvPr>
          <p:cNvSpPr txBox="1"/>
          <p:nvPr/>
        </p:nvSpPr>
        <p:spPr>
          <a:xfrm>
            <a:off x="494950" y="2973024"/>
            <a:ext cx="1434518" cy="880369"/>
          </a:xfrm>
          <a:prstGeom prst="rect">
            <a:avLst/>
          </a:prstGeom>
          <a:noFill/>
        </p:spPr>
        <p:txBody>
          <a:bodyPr wrap="square" rtlCol="0">
            <a:spAutoFit/>
          </a:bodyPr>
          <a:lstStyle/>
          <a:p>
            <a:pPr algn="r">
              <a:lnSpc>
                <a:spcPct val="150000"/>
              </a:lnSpc>
            </a:pPr>
            <a:r>
              <a:rPr lang="en-US" dirty="0"/>
              <a:t>mission_id</a:t>
            </a:r>
          </a:p>
          <a:p>
            <a:pPr algn="r">
              <a:lnSpc>
                <a:spcPct val="150000"/>
              </a:lnSpc>
            </a:pPr>
            <a:r>
              <a:rPr lang="en-US" dirty="0"/>
              <a:t>mission_idx</a:t>
            </a:r>
          </a:p>
        </p:txBody>
      </p:sp>
      <p:graphicFrame>
        <p:nvGraphicFramePr>
          <p:cNvPr id="7" name="Table 3">
            <a:extLst>
              <a:ext uri="{FF2B5EF4-FFF2-40B4-BE49-F238E27FC236}">
                <a16:creationId xmlns:a16="http://schemas.microsoft.com/office/drawing/2014/main" id="{001FC9D9-97E2-4B86-883E-616C137B8457}"/>
              </a:ext>
            </a:extLst>
          </p:cNvPr>
          <p:cNvGraphicFramePr>
            <a:graphicFrameLocks noGrp="1"/>
          </p:cNvGraphicFramePr>
          <p:nvPr>
            <p:extLst>
              <p:ext uri="{D42A27DB-BD31-4B8C-83A1-F6EECF244321}">
                <p14:modId xmlns:p14="http://schemas.microsoft.com/office/powerpoint/2010/main" val="2202774449"/>
              </p:ext>
            </p:extLst>
          </p:nvPr>
        </p:nvGraphicFramePr>
        <p:xfrm>
          <a:off x="1929468" y="4872567"/>
          <a:ext cx="73152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64713756"/>
                    </a:ext>
                  </a:extLst>
                </a:gridCol>
                <a:gridCol w="812800">
                  <a:extLst>
                    <a:ext uri="{9D8B030D-6E8A-4147-A177-3AD203B41FA5}">
                      <a16:colId xmlns:a16="http://schemas.microsoft.com/office/drawing/2014/main" val="1911479992"/>
                    </a:ext>
                  </a:extLst>
                </a:gridCol>
                <a:gridCol w="812800">
                  <a:extLst>
                    <a:ext uri="{9D8B030D-6E8A-4147-A177-3AD203B41FA5}">
                      <a16:colId xmlns:a16="http://schemas.microsoft.com/office/drawing/2014/main" val="932350843"/>
                    </a:ext>
                  </a:extLst>
                </a:gridCol>
                <a:gridCol w="812800">
                  <a:extLst>
                    <a:ext uri="{9D8B030D-6E8A-4147-A177-3AD203B41FA5}">
                      <a16:colId xmlns:a16="http://schemas.microsoft.com/office/drawing/2014/main" val="2113886355"/>
                    </a:ext>
                  </a:extLst>
                </a:gridCol>
                <a:gridCol w="812800">
                  <a:extLst>
                    <a:ext uri="{9D8B030D-6E8A-4147-A177-3AD203B41FA5}">
                      <a16:colId xmlns:a16="http://schemas.microsoft.com/office/drawing/2014/main" val="3295886670"/>
                    </a:ext>
                  </a:extLst>
                </a:gridCol>
                <a:gridCol w="812800">
                  <a:extLst>
                    <a:ext uri="{9D8B030D-6E8A-4147-A177-3AD203B41FA5}">
                      <a16:colId xmlns:a16="http://schemas.microsoft.com/office/drawing/2014/main" val="3453533050"/>
                    </a:ext>
                  </a:extLst>
                </a:gridCol>
                <a:gridCol w="812800">
                  <a:extLst>
                    <a:ext uri="{9D8B030D-6E8A-4147-A177-3AD203B41FA5}">
                      <a16:colId xmlns:a16="http://schemas.microsoft.com/office/drawing/2014/main" val="1712278343"/>
                    </a:ext>
                  </a:extLst>
                </a:gridCol>
                <a:gridCol w="812800">
                  <a:extLst>
                    <a:ext uri="{9D8B030D-6E8A-4147-A177-3AD203B41FA5}">
                      <a16:colId xmlns:a16="http://schemas.microsoft.com/office/drawing/2014/main" val="514704207"/>
                    </a:ext>
                  </a:extLst>
                </a:gridCol>
                <a:gridCol w="812800">
                  <a:extLst>
                    <a:ext uri="{9D8B030D-6E8A-4147-A177-3AD203B41FA5}">
                      <a16:colId xmlns:a16="http://schemas.microsoft.com/office/drawing/2014/main" val="1481275812"/>
                    </a:ext>
                  </a:extLst>
                </a:gridCol>
              </a:tblGrid>
              <a:tr h="370840">
                <a:tc>
                  <a:txBody>
                    <a:bodyPr/>
                    <a:lstStyle/>
                    <a:p>
                      <a:r>
                        <a:rPr lang="en-US" dirty="0"/>
                        <a:t>1490</a:t>
                      </a:r>
                    </a:p>
                  </a:txBody>
                  <a:tcPr/>
                </a:tc>
                <a:tc>
                  <a:txBody>
                    <a:bodyPr/>
                    <a:lstStyle/>
                    <a:p>
                      <a:r>
                        <a:rPr lang="en-US" dirty="0"/>
                        <a:t>1491</a:t>
                      </a:r>
                    </a:p>
                  </a:txBody>
                  <a:tcPr/>
                </a:tc>
                <a:tc>
                  <a:txBody>
                    <a:bodyPr/>
                    <a:lstStyle/>
                    <a:p>
                      <a:r>
                        <a:rPr lang="en-US" dirty="0"/>
                        <a:t>1492</a:t>
                      </a:r>
                    </a:p>
                  </a:txBody>
                  <a:tcPr/>
                </a:tc>
                <a:tc>
                  <a:txBody>
                    <a:bodyPr/>
                    <a:lstStyle/>
                    <a:p>
                      <a:r>
                        <a:rPr lang="en-US" dirty="0"/>
                        <a:t>1493</a:t>
                      </a:r>
                    </a:p>
                  </a:txBody>
                  <a:tcPr/>
                </a:tc>
                <a:tc>
                  <a:txBody>
                    <a:bodyPr/>
                    <a:lstStyle/>
                    <a:p>
                      <a:r>
                        <a:rPr lang="en-US" dirty="0"/>
                        <a:t>1494</a:t>
                      </a:r>
                    </a:p>
                  </a:txBody>
                  <a:tcPr/>
                </a:tc>
                <a:tc>
                  <a:txBody>
                    <a:bodyPr/>
                    <a:lstStyle/>
                    <a:p>
                      <a:r>
                        <a:rPr lang="en-US" dirty="0"/>
                        <a:t>…</a:t>
                      </a:r>
                    </a:p>
                  </a:txBody>
                  <a:tcPr/>
                </a:tc>
                <a:tc>
                  <a:txBody>
                    <a:bodyPr/>
                    <a:lstStyle/>
                    <a:p>
                      <a:r>
                        <a:rPr lang="en-US" dirty="0"/>
                        <a:t>1618</a:t>
                      </a:r>
                    </a:p>
                  </a:txBody>
                  <a:tcPr/>
                </a:tc>
                <a:tc>
                  <a:txBody>
                    <a:bodyPr/>
                    <a:lstStyle/>
                    <a:p>
                      <a:r>
                        <a:rPr lang="en-US" dirty="0"/>
                        <a:t>1619</a:t>
                      </a:r>
                    </a:p>
                  </a:txBody>
                  <a:tcPr/>
                </a:tc>
                <a:tc>
                  <a:txBody>
                    <a:bodyPr/>
                    <a:lstStyle/>
                    <a:p>
                      <a:r>
                        <a:rPr lang="en-US" dirty="0"/>
                        <a:t>1620</a:t>
                      </a:r>
                    </a:p>
                  </a:txBody>
                  <a:tcPr/>
                </a:tc>
                <a:extLst>
                  <a:ext uri="{0D108BD9-81ED-4DB2-BD59-A6C34878D82A}">
                    <a16:rowId xmlns:a16="http://schemas.microsoft.com/office/drawing/2014/main" val="3496756885"/>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tc>
                  <a:txBody>
                    <a:bodyPr/>
                    <a:lstStyle/>
                    <a:p>
                      <a:r>
                        <a:rPr lang="en-US" dirty="0"/>
                        <a:t>130</a:t>
                      </a:r>
                    </a:p>
                  </a:txBody>
                  <a:tcPr/>
                </a:tc>
                <a:extLst>
                  <a:ext uri="{0D108BD9-81ED-4DB2-BD59-A6C34878D82A}">
                    <a16:rowId xmlns:a16="http://schemas.microsoft.com/office/drawing/2014/main" val="2482590363"/>
                  </a:ext>
                </a:extLst>
              </a:tr>
            </a:tbl>
          </a:graphicData>
        </a:graphic>
      </p:graphicFrame>
      <p:sp>
        <p:nvSpPr>
          <p:cNvPr id="8" name="TextBox 7">
            <a:extLst>
              <a:ext uri="{FF2B5EF4-FFF2-40B4-BE49-F238E27FC236}">
                <a16:creationId xmlns:a16="http://schemas.microsoft.com/office/drawing/2014/main" id="{200C0B0C-7D9A-4CC2-94BD-0DDEB4F57E5C}"/>
              </a:ext>
            </a:extLst>
          </p:cNvPr>
          <p:cNvSpPr txBox="1"/>
          <p:nvPr/>
        </p:nvSpPr>
        <p:spPr>
          <a:xfrm>
            <a:off x="494950" y="4803222"/>
            <a:ext cx="1434518" cy="880369"/>
          </a:xfrm>
          <a:prstGeom prst="rect">
            <a:avLst/>
          </a:prstGeom>
          <a:noFill/>
        </p:spPr>
        <p:txBody>
          <a:bodyPr wrap="square" rtlCol="0">
            <a:spAutoFit/>
          </a:bodyPr>
          <a:lstStyle/>
          <a:p>
            <a:pPr algn="r">
              <a:lnSpc>
                <a:spcPct val="150000"/>
              </a:lnSpc>
            </a:pPr>
            <a:r>
              <a:rPr lang="en-US" dirty="0"/>
              <a:t>mission_id</a:t>
            </a:r>
          </a:p>
          <a:p>
            <a:pPr algn="r">
              <a:lnSpc>
                <a:spcPct val="150000"/>
              </a:lnSpc>
            </a:pPr>
            <a:r>
              <a:rPr lang="en-US" dirty="0"/>
              <a:t>mission_idx</a:t>
            </a:r>
          </a:p>
        </p:txBody>
      </p:sp>
      <p:sp>
        <p:nvSpPr>
          <p:cNvPr id="9" name="TextBox 8">
            <a:extLst>
              <a:ext uri="{FF2B5EF4-FFF2-40B4-BE49-F238E27FC236}">
                <a16:creationId xmlns:a16="http://schemas.microsoft.com/office/drawing/2014/main" id="{2D1791F9-B69D-452A-B479-91527FB1D930}"/>
              </a:ext>
            </a:extLst>
          </p:cNvPr>
          <p:cNvSpPr txBox="1"/>
          <p:nvPr/>
        </p:nvSpPr>
        <p:spPr>
          <a:xfrm>
            <a:off x="741260" y="4052426"/>
            <a:ext cx="1434518" cy="464871"/>
          </a:xfrm>
          <a:prstGeom prst="rect">
            <a:avLst/>
          </a:prstGeom>
          <a:noFill/>
        </p:spPr>
        <p:txBody>
          <a:bodyPr wrap="square" rtlCol="0">
            <a:spAutoFit/>
          </a:bodyPr>
          <a:lstStyle/>
          <a:p>
            <a:pPr algn="r">
              <a:lnSpc>
                <a:spcPct val="150000"/>
              </a:lnSpc>
            </a:pPr>
            <a:r>
              <a:rPr lang="en-US" dirty="0"/>
              <a:t>…</a:t>
            </a:r>
          </a:p>
        </p:txBody>
      </p:sp>
      <p:sp>
        <p:nvSpPr>
          <p:cNvPr id="10" name="TextBox 9">
            <a:extLst>
              <a:ext uri="{FF2B5EF4-FFF2-40B4-BE49-F238E27FC236}">
                <a16:creationId xmlns:a16="http://schemas.microsoft.com/office/drawing/2014/main" id="{712BA7E3-2FAD-47DD-8F26-5AA15BF4201C}"/>
              </a:ext>
            </a:extLst>
          </p:cNvPr>
          <p:cNvSpPr txBox="1"/>
          <p:nvPr/>
        </p:nvSpPr>
        <p:spPr>
          <a:xfrm>
            <a:off x="10363899" y="1807919"/>
            <a:ext cx="1434518" cy="464871"/>
          </a:xfrm>
          <a:prstGeom prst="rect">
            <a:avLst/>
          </a:prstGeom>
          <a:noFill/>
        </p:spPr>
        <p:txBody>
          <a:bodyPr wrap="square" rtlCol="0">
            <a:spAutoFit/>
          </a:bodyPr>
          <a:lstStyle/>
          <a:p>
            <a:pPr algn="r">
              <a:lnSpc>
                <a:spcPct val="150000"/>
              </a:lnSpc>
            </a:pPr>
            <a:r>
              <a:rPr lang="en-US" dirty="0"/>
              <a:t>Experiment 1</a:t>
            </a:r>
          </a:p>
        </p:txBody>
      </p:sp>
      <p:sp>
        <p:nvSpPr>
          <p:cNvPr id="11" name="TextBox 10">
            <a:extLst>
              <a:ext uri="{FF2B5EF4-FFF2-40B4-BE49-F238E27FC236}">
                <a16:creationId xmlns:a16="http://schemas.microsoft.com/office/drawing/2014/main" id="{29DF147B-C6BD-488E-B660-82B90866265A}"/>
              </a:ext>
            </a:extLst>
          </p:cNvPr>
          <p:cNvSpPr txBox="1"/>
          <p:nvPr/>
        </p:nvSpPr>
        <p:spPr>
          <a:xfrm>
            <a:off x="10363899" y="3124560"/>
            <a:ext cx="1434518" cy="464871"/>
          </a:xfrm>
          <a:prstGeom prst="rect">
            <a:avLst/>
          </a:prstGeom>
          <a:noFill/>
        </p:spPr>
        <p:txBody>
          <a:bodyPr wrap="square" rtlCol="0">
            <a:spAutoFit/>
          </a:bodyPr>
          <a:lstStyle/>
          <a:p>
            <a:pPr algn="r">
              <a:lnSpc>
                <a:spcPct val="150000"/>
              </a:lnSpc>
            </a:pPr>
            <a:r>
              <a:rPr lang="en-US" dirty="0"/>
              <a:t>Experiment 2</a:t>
            </a:r>
          </a:p>
        </p:txBody>
      </p:sp>
      <p:sp>
        <p:nvSpPr>
          <p:cNvPr id="12" name="TextBox 11">
            <a:extLst>
              <a:ext uri="{FF2B5EF4-FFF2-40B4-BE49-F238E27FC236}">
                <a16:creationId xmlns:a16="http://schemas.microsoft.com/office/drawing/2014/main" id="{FAABC6E0-E2C9-4233-8DE6-3692EE579E72}"/>
              </a:ext>
            </a:extLst>
          </p:cNvPr>
          <p:cNvSpPr txBox="1"/>
          <p:nvPr/>
        </p:nvSpPr>
        <p:spPr>
          <a:xfrm>
            <a:off x="10363899" y="4992782"/>
            <a:ext cx="1577130" cy="464871"/>
          </a:xfrm>
          <a:prstGeom prst="rect">
            <a:avLst/>
          </a:prstGeom>
          <a:noFill/>
        </p:spPr>
        <p:txBody>
          <a:bodyPr wrap="square" rtlCol="0">
            <a:spAutoFit/>
          </a:bodyPr>
          <a:lstStyle/>
          <a:p>
            <a:pPr algn="r">
              <a:lnSpc>
                <a:spcPct val="150000"/>
              </a:lnSpc>
            </a:pPr>
            <a:r>
              <a:rPr lang="en-US" dirty="0"/>
              <a:t>Experiment 14</a:t>
            </a:r>
          </a:p>
        </p:txBody>
      </p:sp>
    </p:spTree>
    <p:extLst>
      <p:ext uri="{BB962C8B-B14F-4D97-AF65-F5344CB8AC3E}">
        <p14:creationId xmlns:p14="http://schemas.microsoft.com/office/powerpoint/2010/main" val="222870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9163"/>
            <a:ext cx="10515600" cy="1325563"/>
          </a:xfrm>
        </p:spPr>
        <p:txBody>
          <a:bodyPr/>
          <a:lstStyle/>
          <a:p>
            <a:r>
              <a:rPr lang="en-US" dirty="0"/>
              <a:t>Building the distribution</a:t>
            </a:r>
          </a:p>
        </p:txBody>
      </p:sp>
      <p:graphicFrame>
        <p:nvGraphicFramePr>
          <p:cNvPr id="3" name="Table 3">
            <a:extLst>
              <a:ext uri="{FF2B5EF4-FFF2-40B4-BE49-F238E27FC236}">
                <a16:creationId xmlns:a16="http://schemas.microsoft.com/office/drawing/2014/main" id="{EA52800B-8D93-4D4B-B9ED-53B6A5AC625A}"/>
              </a:ext>
            </a:extLst>
          </p:cNvPr>
          <p:cNvGraphicFramePr>
            <a:graphicFrameLocks noGrp="1"/>
          </p:cNvGraphicFramePr>
          <p:nvPr>
            <p:extLst>
              <p:ext uri="{D42A27DB-BD31-4B8C-83A1-F6EECF244321}">
                <p14:modId xmlns:p14="http://schemas.microsoft.com/office/powerpoint/2010/main" val="557494400"/>
              </p:ext>
            </p:extLst>
          </p:nvPr>
        </p:nvGraphicFramePr>
        <p:xfrm>
          <a:off x="2583809" y="1772221"/>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64713756"/>
                    </a:ext>
                  </a:extLst>
                </a:gridCol>
                <a:gridCol w="812800">
                  <a:extLst>
                    <a:ext uri="{9D8B030D-6E8A-4147-A177-3AD203B41FA5}">
                      <a16:colId xmlns:a16="http://schemas.microsoft.com/office/drawing/2014/main" val="1911479992"/>
                    </a:ext>
                  </a:extLst>
                </a:gridCol>
                <a:gridCol w="812800">
                  <a:extLst>
                    <a:ext uri="{9D8B030D-6E8A-4147-A177-3AD203B41FA5}">
                      <a16:colId xmlns:a16="http://schemas.microsoft.com/office/drawing/2014/main" val="932350843"/>
                    </a:ext>
                  </a:extLst>
                </a:gridCol>
                <a:gridCol w="812800">
                  <a:extLst>
                    <a:ext uri="{9D8B030D-6E8A-4147-A177-3AD203B41FA5}">
                      <a16:colId xmlns:a16="http://schemas.microsoft.com/office/drawing/2014/main" val="2113886355"/>
                    </a:ext>
                  </a:extLst>
                </a:gridCol>
                <a:gridCol w="812800">
                  <a:extLst>
                    <a:ext uri="{9D8B030D-6E8A-4147-A177-3AD203B41FA5}">
                      <a16:colId xmlns:a16="http://schemas.microsoft.com/office/drawing/2014/main" val="3295886670"/>
                    </a:ext>
                  </a:extLst>
                </a:gridCol>
                <a:gridCol w="812800">
                  <a:extLst>
                    <a:ext uri="{9D8B030D-6E8A-4147-A177-3AD203B41FA5}">
                      <a16:colId xmlns:a16="http://schemas.microsoft.com/office/drawing/2014/main" val="3453533050"/>
                    </a:ext>
                  </a:extLst>
                </a:gridCol>
                <a:gridCol w="812800">
                  <a:extLst>
                    <a:ext uri="{9D8B030D-6E8A-4147-A177-3AD203B41FA5}">
                      <a16:colId xmlns:a16="http://schemas.microsoft.com/office/drawing/2014/main" val="1712278343"/>
                    </a:ext>
                  </a:extLst>
                </a:gridCol>
                <a:gridCol w="812800">
                  <a:extLst>
                    <a:ext uri="{9D8B030D-6E8A-4147-A177-3AD203B41FA5}">
                      <a16:colId xmlns:a16="http://schemas.microsoft.com/office/drawing/2014/main" val="514704207"/>
                    </a:ext>
                  </a:extLst>
                </a:gridCol>
                <a:gridCol w="812800">
                  <a:extLst>
                    <a:ext uri="{9D8B030D-6E8A-4147-A177-3AD203B41FA5}">
                      <a16:colId xmlns:a16="http://schemas.microsoft.com/office/drawing/2014/main" val="1481275812"/>
                    </a:ext>
                  </a:extLst>
                </a:gridCol>
                <a:gridCol w="812800">
                  <a:extLst>
                    <a:ext uri="{9D8B030D-6E8A-4147-A177-3AD203B41FA5}">
                      <a16:colId xmlns:a16="http://schemas.microsoft.com/office/drawing/2014/main" val="2535639108"/>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tc>
                  <a:txBody>
                    <a:bodyPr/>
                    <a:lstStyle/>
                    <a:p>
                      <a:r>
                        <a:rPr lang="en-US" dirty="0"/>
                        <a:t>130</a:t>
                      </a:r>
                    </a:p>
                  </a:txBody>
                  <a:tcPr/>
                </a:tc>
                <a:tc>
                  <a:txBody>
                    <a:bodyPr/>
                    <a:lstStyle/>
                    <a:p>
                      <a:r>
                        <a:rPr lang="en-US" dirty="0"/>
                        <a:t>131</a:t>
                      </a:r>
                    </a:p>
                  </a:txBody>
                  <a:tcPr/>
                </a:tc>
                <a:extLst>
                  <a:ext uri="{0D108BD9-81ED-4DB2-BD59-A6C34878D82A}">
                    <a16:rowId xmlns:a16="http://schemas.microsoft.com/office/drawing/2014/main" val="3496756885"/>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tc>
                  <a:txBody>
                    <a:bodyPr/>
                    <a:lstStyle/>
                    <a:p>
                      <a:r>
                        <a:rPr lang="en-US" dirty="0"/>
                        <a:t>130</a:t>
                      </a:r>
                    </a:p>
                  </a:txBody>
                  <a:tcPr/>
                </a:tc>
                <a:tc>
                  <a:txBody>
                    <a:bodyPr/>
                    <a:lstStyle/>
                    <a:p>
                      <a:r>
                        <a:rPr lang="en-US" dirty="0"/>
                        <a:t>131</a:t>
                      </a:r>
                    </a:p>
                  </a:txBody>
                  <a:tcPr/>
                </a:tc>
                <a:extLst>
                  <a:ext uri="{0D108BD9-81ED-4DB2-BD59-A6C34878D82A}">
                    <a16:rowId xmlns:a16="http://schemas.microsoft.com/office/drawing/2014/main" val="2482590363"/>
                  </a:ext>
                </a:extLst>
              </a:tr>
            </a:tbl>
          </a:graphicData>
        </a:graphic>
      </p:graphicFrame>
      <p:graphicFrame>
        <p:nvGraphicFramePr>
          <p:cNvPr id="5" name="Table 3">
            <a:extLst>
              <a:ext uri="{FF2B5EF4-FFF2-40B4-BE49-F238E27FC236}">
                <a16:creationId xmlns:a16="http://schemas.microsoft.com/office/drawing/2014/main" id="{759104D5-A2FF-44F8-8A64-FDA6DC4F340A}"/>
              </a:ext>
            </a:extLst>
          </p:cNvPr>
          <p:cNvGraphicFramePr>
            <a:graphicFrameLocks noGrp="1"/>
          </p:cNvGraphicFramePr>
          <p:nvPr>
            <p:extLst>
              <p:ext uri="{D42A27DB-BD31-4B8C-83A1-F6EECF244321}">
                <p14:modId xmlns:p14="http://schemas.microsoft.com/office/powerpoint/2010/main" val="1758210226"/>
              </p:ext>
            </p:extLst>
          </p:nvPr>
        </p:nvGraphicFramePr>
        <p:xfrm>
          <a:off x="2583809" y="2687320"/>
          <a:ext cx="65024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64713756"/>
                    </a:ext>
                  </a:extLst>
                </a:gridCol>
                <a:gridCol w="812800">
                  <a:extLst>
                    <a:ext uri="{9D8B030D-6E8A-4147-A177-3AD203B41FA5}">
                      <a16:colId xmlns:a16="http://schemas.microsoft.com/office/drawing/2014/main" val="1911479992"/>
                    </a:ext>
                  </a:extLst>
                </a:gridCol>
                <a:gridCol w="812800">
                  <a:extLst>
                    <a:ext uri="{9D8B030D-6E8A-4147-A177-3AD203B41FA5}">
                      <a16:colId xmlns:a16="http://schemas.microsoft.com/office/drawing/2014/main" val="932350843"/>
                    </a:ext>
                  </a:extLst>
                </a:gridCol>
                <a:gridCol w="812800">
                  <a:extLst>
                    <a:ext uri="{9D8B030D-6E8A-4147-A177-3AD203B41FA5}">
                      <a16:colId xmlns:a16="http://schemas.microsoft.com/office/drawing/2014/main" val="2113886355"/>
                    </a:ext>
                  </a:extLst>
                </a:gridCol>
                <a:gridCol w="812800">
                  <a:extLst>
                    <a:ext uri="{9D8B030D-6E8A-4147-A177-3AD203B41FA5}">
                      <a16:colId xmlns:a16="http://schemas.microsoft.com/office/drawing/2014/main" val="3295886670"/>
                    </a:ext>
                  </a:extLst>
                </a:gridCol>
                <a:gridCol w="812800">
                  <a:extLst>
                    <a:ext uri="{9D8B030D-6E8A-4147-A177-3AD203B41FA5}">
                      <a16:colId xmlns:a16="http://schemas.microsoft.com/office/drawing/2014/main" val="3453533050"/>
                    </a:ext>
                  </a:extLst>
                </a:gridCol>
                <a:gridCol w="812800">
                  <a:extLst>
                    <a:ext uri="{9D8B030D-6E8A-4147-A177-3AD203B41FA5}">
                      <a16:colId xmlns:a16="http://schemas.microsoft.com/office/drawing/2014/main" val="1712278343"/>
                    </a:ext>
                  </a:extLst>
                </a:gridCol>
                <a:gridCol w="812800">
                  <a:extLst>
                    <a:ext uri="{9D8B030D-6E8A-4147-A177-3AD203B41FA5}">
                      <a16:colId xmlns:a16="http://schemas.microsoft.com/office/drawing/2014/main" val="514704207"/>
                    </a:ext>
                  </a:extLst>
                </a:gridCol>
              </a:tblGrid>
              <a:tr h="370840">
                <a:tc>
                  <a:txBody>
                    <a:bodyPr/>
                    <a:lstStyle/>
                    <a:p>
                      <a:r>
                        <a:rPr lang="en-US" dirty="0"/>
                        <a:t>132</a:t>
                      </a:r>
                    </a:p>
                  </a:txBody>
                  <a:tcPr/>
                </a:tc>
                <a:tc>
                  <a:txBody>
                    <a:bodyPr/>
                    <a:lstStyle/>
                    <a:p>
                      <a:r>
                        <a:rPr lang="en-US" dirty="0"/>
                        <a:t>133</a:t>
                      </a:r>
                    </a:p>
                  </a:txBody>
                  <a:tcPr/>
                </a:tc>
                <a:tc>
                  <a:txBody>
                    <a:bodyPr/>
                    <a:lstStyle/>
                    <a:p>
                      <a:r>
                        <a:rPr lang="en-US" dirty="0"/>
                        <a:t>134</a:t>
                      </a:r>
                    </a:p>
                  </a:txBody>
                  <a:tcPr/>
                </a:tc>
                <a:tc>
                  <a:txBody>
                    <a:bodyPr/>
                    <a:lstStyle/>
                    <a:p>
                      <a:r>
                        <a:rPr lang="en-US" dirty="0"/>
                        <a:t>135</a:t>
                      </a:r>
                    </a:p>
                  </a:txBody>
                  <a:tcPr/>
                </a:tc>
                <a:tc>
                  <a:txBody>
                    <a:bodyPr/>
                    <a:lstStyle/>
                    <a:p>
                      <a:r>
                        <a:rPr lang="en-US" dirty="0"/>
                        <a:t>136</a:t>
                      </a:r>
                    </a:p>
                  </a:txBody>
                  <a:tcPr/>
                </a:tc>
                <a:tc>
                  <a:txBody>
                    <a:bodyPr/>
                    <a:lstStyle/>
                    <a:p>
                      <a:r>
                        <a:rPr lang="en-US" dirty="0"/>
                        <a:t>…</a:t>
                      </a:r>
                    </a:p>
                  </a:txBody>
                  <a:tcPr/>
                </a:tc>
                <a:tc>
                  <a:txBody>
                    <a:bodyPr/>
                    <a:lstStyle/>
                    <a:p>
                      <a:r>
                        <a:rPr lang="en-US" dirty="0"/>
                        <a:t>259</a:t>
                      </a:r>
                    </a:p>
                  </a:txBody>
                  <a:tcPr/>
                </a:tc>
                <a:tc>
                  <a:txBody>
                    <a:bodyPr/>
                    <a:lstStyle/>
                    <a:p>
                      <a:r>
                        <a:rPr lang="en-US" dirty="0"/>
                        <a:t>260</a:t>
                      </a:r>
                    </a:p>
                  </a:txBody>
                  <a:tcPr/>
                </a:tc>
                <a:extLst>
                  <a:ext uri="{0D108BD9-81ED-4DB2-BD59-A6C34878D82A}">
                    <a16:rowId xmlns:a16="http://schemas.microsoft.com/office/drawing/2014/main" val="3496756885"/>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extLst>
                  <a:ext uri="{0D108BD9-81ED-4DB2-BD59-A6C34878D82A}">
                    <a16:rowId xmlns:a16="http://schemas.microsoft.com/office/drawing/2014/main" val="2482590363"/>
                  </a:ext>
                </a:extLst>
              </a:tr>
            </a:tbl>
          </a:graphicData>
        </a:graphic>
      </p:graphicFrame>
      <p:graphicFrame>
        <p:nvGraphicFramePr>
          <p:cNvPr id="7" name="Table 3">
            <a:extLst>
              <a:ext uri="{FF2B5EF4-FFF2-40B4-BE49-F238E27FC236}">
                <a16:creationId xmlns:a16="http://schemas.microsoft.com/office/drawing/2014/main" id="{001FC9D9-97E2-4B86-883E-616C137B8457}"/>
              </a:ext>
            </a:extLst>
          </p:cNvPr>
          <p:cNvGraphicFramePr>
            <a:graphicFrameLocks noGrp="1"/>
          </p:cNvGraphicFramePr>
          <p:nvPr>
            <p:extLst>
              <p:ext uri="{D42A27DB-BD31-4B8C-83A1-F6EECF244321}">
                <p14:modId xmlns:p14="http://schemas.microsoft.com/office/powerpoint/2010/main" val="3910300723"/>
              </p:ext>
            </p:extLst>
          </p:nvPr>
        </p:nvGraphicFramePr>
        <p:xfrm>
          <a:off x="2583809" y="3867160"/>
          <a:ext cx="73152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64713756"/>
                    </a:ext>
                  </a:extLst>
                </a:gridCol>
                <a:gridCol w="812800">
                  <a:extLst>
                    <a:ext uri="{9D8B030D-6E8A-4147-A177-3AD203B41FA5}">
                      <a16:colId xmlns:a16="http://schemas.microsoft.com/office/drawing/2014/main" val="1911479992"/>
                    </a:ext>
                  </a:extLst>
                </a:gridCol>
                <a:gridCol w="812800">
                  <a:extLst>
                    <a:ext uri="{9D8B030D-6E8A-4147-A177-3AD203B41FA5}">
                      <a16:colId xmlns:a16="http://schemas.microsoft.com/office/drawing/2014/main" val="932350843"/>
                    </a:ext>
                  </a:extLst>
                </a:gridCol>
                <a:gridCol w="812800">
                  <a:extLst>
                    <a:ext uri="{9D8B030D-6E8A-4147-A177-3AD203B41FA5}">
                      <a16:colId xmlns:a16="http://schemas.microsoft.com/office/drawing/2014/main" val="2113886355"/>
                    </a:ext>
                  </a:extLst>
                </a:gridCol>
                <a:gridCol w="812800">
                  <a:extLst>
                    <a:ext uri="{9D8B030D-6E8A-4147-A177-3AD203B41FA5}">
                      <a16:colId xmlns:a16="http://schemas.microsoft.com/office/drawing/2014/main" val="3295886670"/>
                    </a:ext>
                  </a:extLst>
                </a:gridCol>
                <a:gridCol w="812800">
                  <a:extLst>
                    <a:ext uri="{9D8B030D-6E8A-4147-A177-3AD203B41FA5}">
                      <a16:colId xmlns:a16="http://schemas.microsoft.com/office/drawing/2014/main" val="3453533050"/>
                    </a:ext>
                  </a:extLst>
                </a:gridCol>
                <a:gridCol w="812800">
                  <a:extLst>
                    <a:ext uri="{9D8B030D-6E8A-4147-A177-3AD203B41FA5}">
                      <a16:colId xmlns:a16="http://schemas.microsoft.com/office/drawing/2014/main" val="1712278343"/>
                    </a:ext>
                  </a:extLst>
                </a:gridCol>
                <a:gridCol w="812800">
                  <a:extLst>
                    <a:ext uri="{9D8B030D-6E8A-4147-A177-3AD203B41FA5}">
                      <a16:colId xmlns:a16="http://schemas.microsoft.com/office/drawing/2014/main" val="514704207"/>
                    </a:ext>
                  </a:extLst>
                </a:gridCol>
                <a:gridCol w="812800">
                  <a:extLst>
                    <a:ext uri="{9D8B030D-6E8A-4147-A177-3AD203B41FA5}">
                      <a16:colId xmlns:a16="http://schemas.microsoft.com/office/drawing/2014/main" val="1481275812"/>
                    </a:ext>
                  </a:extLst>
                </a:gridCol>
              </a:tblGrid>
              <a:tr h="370840">
                <a:tc>
                  <a:txBody>
                    <a:bodyPr/>
                    <a:lstStyle/>
                    <a:p>
                      <a:r>
                        <a:rPr lang="en-US" dirty="0"/>
                        <a:t>1490</a:t>
                      </a:r>
                    </a:p>
                  </a:txBody>
                  <a:tcPr/>
                </a:tc>
                <a:tc>
                  <a:txBody>
                    <a:bodyPr/>
                    <a:lstStyle/>
                    <a:p>
                      <a:r>
                        <a:rPr lang="en-US" dirty="0"/>
                        <a:t>1491</a:t>
                      </a:r>
                    </a:p>
                  </a:txBody>
                  <a:tcPr/>
                </a:tc>
                <a:tc>
                  <a:txBody>
                    <a:bodyPr/>
                    <a:lstStyle/>
                    <a:p>
                      <a:r>
                        <a:rPr lang="en-US" dirty="0"/>
                        <a:t>1492</a:t>
                      </a:r>
                    </a:p>
                  </a:txBody>
                  <a:tcPr/>
                </a:tc>
                <a:tc>
                  <a:txBody>
                    <a:bodyPr/>
                    <a:lstStyle/>
                    <a:p>
                      <a:r>
                        <a:rPr lang="en-US" dirty="0"/>
                        <a:t>1493</a:t>
                      </a:r>
                    </a:p>
                  </a:txBody>
                  <a:tcPr/>
                </a:tc>
                <a:tc>
                  <a:txBody>
                    <a:bodyPr/>
                    <a:lstStyle/>
                    <a:p>
                      <a:r>
                        <a:rPr lang="en-US" dirty="0"/>
                        <a:t>1494</a:t>
                      </a:r>
                    </a:p>
                  </a:txBody>
                  <a:tcPr/>
                </a:tc>
                <a:tc>
                  <a:txBody>
                    <a:bodyPr/>
                    <a:lstStyle/>
                    <a:p>
                      <a:r>
                        <a:rPr lang="en-US" dirty="0"/>
                        <a:t>…</a:t>
                      </a:r>
                    </a:p>
                  </a:txBody>
                  <a:tcPr/>
                </a:tc>
                <a:tc>
                  <a:txBody>
                    <a:bodyPr/>
                    <a:lstStyle/>
                    <a:p>
                      <a:r>
                        <a:rPr lang="en-US" dirty="0"/>
                        <a:t>1618</a:t>
                      </a:r>
                    </a:p>
                  </a:txBody>
                  <a:tcPr/>
                </a:tc>
                <a:tc>
                  <a:txBody>
                    <a:bodyPr/>
                    <a:lstStyle/>
                    <a:p>
                      <a:r>
                        <a:rPr lang="en-US" dirty="0"/>
                        <a:t>1619</a:t>
                      </a:r>
                    </a:p>
                  </a:txBody>
                  <a:tcPr/>
                </a:tc>
                <a:tc>
                  <a:txBody>
                    <a:bodyPr/>
                    <a:lstStyle/>
                    <a:p>
                      <a:r>
                        <a:rPr lang="en-US" dirty="0"/>
                        <a:t>1620</a:t>
                      </a:r>
                    </a:p>
                  </a:txBody>
                  <a:tcPr/>
                </a:tc>
                <a:extLst>
                  <a:ext uri="{0D108BD9-81ED-4DB2-BD59-A6C34878D82A}">
                    <a16:rowId xmlns:a16="http://schemas.microsoft.com/office/drawing/2014/main" val="3496756885"/>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a:t>
                      </a:r>
                    </a:p>
                  </a:txBody>
                  <a:tcPr/>
                </a:tc>
                <a:tc>
                  <a:txBody>
                    <a:bodyPr/>
                    <a:lstStyle/>
                    <a:p>
                      <a:r>
                        <a:rPr lang="en-US" dirty="0"/>
                        <a:t>128</a:t>
                      </a:r>
                    </a:p>
                  </a:txBody>
                  <a:tcPr/>
                </a:tc>
                <a:tc>
                  <a:txBody>
                    <a:bodyPr/>
                    <a:lstStyle/>
                    <a:p>
                      <a:r>
                        <a:rPr lang="en-US" dirty="0"/>
                        <a:t>129</a:t>
                      </a:r>
                    </a:p>
                  </a:txBody>
                  <a:tcPr/>
                </a:tc>
                <a:tc>
                  <a:txBody>
                    <a:bodyPr/>
                    <a:lstStyle/>
                    <a:p>
                      <a:r>
                        <a:rPr lang="en-US" dirty="0"/>
                        <a:t>130</a:t>
                      </a:r>
                    </a:p>
                  </a:txBody>
                  <a:tcPr/>
                </a:tc>
                <a:extLst>
                  <a:ext uri="{0D108BD9-81ED-4DB2-BD59-A6C34878D82A}">
                    <a16:rowId xmlns:a16="http://schemas.microsoft.com/office/drawing/2014/main" val="2482590363"/>
                  </a:ext>
                </a:extLst>
              </a:tr>
            </a:tbl>
          </a:graphicData>
        </a:graphic>
      </p:graphicFrame>
      <p:sp>
        <p:nvSpPr>
          <p:cNvPr id="14" name="TextBox 13">
            <a:extLst>
              <a:ext uri="{FF2B5EF4-FFF2-40B4-BE49-F238E27FC236}">
                <a16:creationId xmlns:a16="http://schemas.microsoft.com/office/drawing/2014/main" id="{44D68C35-5EAE-43AF-B499-602D9BD6C0AC}"/>
              </a:ext>
            </a:extLst>
          </p:cNvPr>
          <p:cNvSpPr txBox="1"/>
          <p:nvPr/>
        </p:nvSpPr>
        <p:spPr>
          <a:xfrm>
            <a:off x="1462713" y="3359198"/>
            <a:ext cx="1434518" cy="464871"/>
          </a:xfrm>
          <a:prstGeom prst="rect">
            <a:avLst/>
          </a:prstGeom>
          <a:noFill/>
        </p:spPr>
        <p:txBody>
          <a:bodyPr wrap="square" rtlCol="0">
            <a:spAutoFit/>
          </a:bodyPr>
          <a:lstStyle/>
          <a:p>
            <a:pPr algn="r">
              <a:lnSpc>
                <a:spcPct val="150000"/>
              </a:lnSpc>
            </a:pPr>
            <a:r>
              <a:rPr lang="en-US" dirty="0"/>
              <a:t>…</a:t>
            </a:r>
          </a:p>
        </p:txBody>
      </p:sp>
      <p:sp>
        <p:nvSpPr>
          <p:cNvPr id="15" name="Rectangle 14">
            <a:extLst>
              <a:ext uri="{FF2B5EF4-FFF2-40B4-BE49-F238E27FC236}">
                <a16:creationId xmlns:a16="http://schemas.microsoft.com/office/drawing/2014/main" id="{9D659E18-5312-4C76-851E-F6578824B0A1}"/>
              </a:ext>
            </a:extLst>
          </p:cNvPr>
          <p:cNvSpPr/>
          <p:nvPr/>
        </p:nvSpPr>
        <p:spPr>
          <a:xfrm>
            <a:off x="2522057" y="1511290"/>
            <a:ext cx="676944" cy="326331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087D1EB-F763-4845-89A4-BAEBB3736D6C}"/>
              </a:ext>
            </a:extLst>
          </p:cNvPr>
          <p:cNvSpPr/>
          <p:nvPr/>
        </p:nvSpPr>
        <p:spPr>
          <a:xfrm>
            <a:off x="3405697" y="1525971"/>
            <a:ext cx="676944" cy="326331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7C8327-35EA-4ED6-AE65-0AB6C43EBD99}"/>
              </a:ext>
            </a:extLst>
          </p:cNvPr>
          <p:cNvSpPr/>
          <p:nvPr/>
        </p:nvSpPr>
        <p:spPr>
          <a:xfrm>
            <a:off x="9971481" y="1525971"/>
            <a:ext cx="676944" cy="326331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ACCF50F-F0B8-42FB-9135-FFAF897E74CE}"/>
              </a:ext>
            </a:extLst>
          </p:cNvPr>
          <p:cNvSpPr txBox="1"/>
          <p:nvPr/>
        </p:nvSpPr>
        <p:spPr>
          <a:xfrm>
            <a:off x="3199001" y="4482849"/>
            <a:ext cx="1434518" cy="464871"/>
          </a:xfrm>
          <a:prstGeom prst="rect">
            <a:avLst/>
          </a:prstGeom>
          <a:noFill/>
        </p:spPr>
        <p:txBody>
          <a:bodyPr wrap="square" rtlCol="0">
            <a:spAutoFit/>
          </a:bodyPr>
          <a:lstStyle/>
          <a:p>
            <a:pPr algn="r">
              <a:lnSpc>
                <a:spcPct val="150000"/>
              </a:lnSpc>
            </a:pPr>
            <a:r>
              <a:rPr lang="en-US" dirty="0"/>
              <a:t>…</a:t>
            </a:r>
          </a:p>
        </p:txBody>
      </p:sp>
      <p:sp>
        <p:nvSpPr>
          <p:cNvPr id="19" name="TextBox 18">
            <a:extLst>
              <a:ext uri="{FF2B5EF4-FFF2-40B4-BE49-F238E27FC236}">
                <a16:creationId xmlns:a16="http://schemas.microsoft.com/office/drawing/2014/main" id="{FF1E6E84-C2B5-407A-A693-8131606859EF}"/>
              </a:ext>
            </a:extLst>
          </p:cNvPr>
          <p:cNvSpPr txBox="1"/>
          <p:nvPr/>
        </p:nvSpPr>
        <p:spPr>
          <a:xfrm>
            <a:off x="8330267" y="4459288"/>
            <a:ext cx="1434518" cy="464871"/>
          </a:xfrm>
          <a:prstGeom prst="rect">
            <a:avLst/>
          </a:prstGeom>
          <a:noFill/>
        </p:spPr>
        <p:txBody>
          <a:bodyPr wrap="square" rtlCol="0">
            <a:spAutoFit/>
          </a:bodyPr>
          <a:lstStyle/>
          <a:p>
            <a:pPr algn="r">
              <a:lnSpc>
                <a:spcPct val="150000"/>
              </a:lnSpc>
            </a:pPr>
            <a:r>
              <a:rPr lang="en-US" dirty="0"/>
              <a:t>…</a:t>
            </a:r>
          </a:p>
        </p:txBody>
      </p:sp>
      <p:sp>
        <p:nvSpPr>
          <p:cNvPr id="20" name="Arrow: Down 19">
            <a:extLst>
              <a:ext uri="{FF2B5EF4-FFF2-40B4-BE49-F238E27FC236}">
                <a16:creationId xmlns:a16="http://schemas.microsoft.com/office/drawing/2014/main" id="{29495F2D-5EF6-436F-BE69-F03E60A3CAAF}"/>
              </a:ext>
            </a:extLst>
          </p:cNvPr>
          <p:cNvSpPr/>
          <p:nvPr/>
        </p:nvSpPr>
        <p:spPr>
          <a:xfrm>
            <a:off x="1535185" y="1525971"/>
            <a:ext cx="497746" cy="339818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D4C3B98-BC3D-48EA-A25D-C1020F17B022}"/>
              </a:ext>
            </a:extLst>
          </p:cNvPr>
          <p:cNvSpPr txBox="1"/>
          <p:nvPr/>
        </p:nvSpPr>
        <p:spPr>
          <a:xfrm>
            <a:off x="409663" y="2747922"/>
            <a:ext cx="1204750" cy="1711366"/>
          </a:xfrm>
          <a:prstGeom prst="rect">
            <a:avLst/>
          </a:prstGeom>
          <a:noFill/>
        </p:spPr>
        <p:txBody>
          <a:bodyPr wrap="square" rtlCol="0">
            <a:spAutoFit/>
          </a:bodyPr>
          <a:lstStyle/>
          <a:p>
            <a:pPr algn="r">
              <a:lnSpc>
                <a:spcPct val="150000"/>
              </a:lnSpc>
            </a:pPr>
            <a:r>
              <a:rPr lang="en-US" dirty="0"/>
              <a:t>Aggregate across mission index</a:t>
            </a:r>
          </a:p>
        </p:txBody>
      </p:sp>
      <p:sp>
        <p:nvSpPr>
          <p:cNvPr id="22" name="TextBox 21">
            <a:extLst>
              <a:ext uri="{FF2B5EF4-FFF2-40B4-BE49-F238E27FC236}">
                <a16:creationId xmlns:a16="http://schemas.microsoft.com/office/drawing/2014/main" id="{B29B0F98-5709-4920-916D-5EE49BED4510}"/>
              </a:ext>
            </a:extLst>
          </p:cNvPr>
          <p:cNvSpPr txBox="1"/>
          <p:nvPr/>
        </p:nvSpPr>
        <p:spPr>
          <a:xfrm>
            <a:off x="1113055" y="1645810"/>
            <a:ext cx="1434518" cy="880369"/>
          </a:xfrm>
          <a:prstGeom prst="rect">
            <a:avLst/>
          </a:prstGeom>
          <a:noFill/>
        </p:spPr>
        <p:txBody>
          <a:bodyPr wrap="square" rtlCol="0">
            <a:spAutoFit/>
          </a:bodyPr>
          <a:lstStyle/>
          <a:p>
            <a:pPr algn="r">
              <a:lnSpc>
                <a:spcPct val="150000"/>
              </a:lnSpc>
            </a:pPr>
            <a:r>
              <a:rPr lang="en-US" dirty="0"/>
              <a:t>id</a:t>
            </a:r>
          </a:p>
          <a:p>
            <a:pPr algn="r">
              <a:lnSpc>
                <a:spcPct val="150000"/>
              </a:lnSpc>
            </a:pPr>
            <a:r>
              <a:rPr lang="en-US" dirty="0"/>
              <a:t>index</a:t>
            </a:r>
          </a:p>
        </p:txBody>
      </p:sp>
      <p:pic>
        <p:nvPicPr>
          <p:cNvPr id="1026" name="Picture 2" descr="Normal Distribution Icons - Download Free Vector Icons | Noun Project">
            <a:extLst>
              <a:ext uri="{FF2B5EF4-FFF2-40B4-BE49-F238E27FC236}">
                <a16:creationId xmlns:a16="http://schemas.microsoft.com/office/drawing/2014/main" id="{61C8FDAD-7B53-45E7-94C7-6E87DE2EF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057" y="4924571"/>
            <a:ext cx="670070" cy="6700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Normal Distribution Icons - Download Free Vector Icons | Noun Project">
            <a:extLst>
              <a:ext uri="{FF2B5EF4-FFF2-40B4-BE49-F238E27FC236}">
                <a16:creationId xmlns:a16="http://schemas.microsoft.com/office/drawing/2014/main" id="{7A17ED16-15AE-46C4-8E1D-82807F8FD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218" y="4921876"/>
            <a:ext cx="670070" cy="67007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Normal Distribution Icons - Download Free Vector Icons | Noun Project">
            <a:extLst>
              <a:ext uri="{FF2B5EF4-FFF2-40B4-BE49-F238E27FC236}">
                <a16:creationId xmlns:a16="http://schemas.microsoft.com/office/drawing/2014/main" id="{ED545E86-185C-4682-BAC2-23B289CF8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918" y="4921876"/>
            <a:ext cx="670070" cy="67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37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RUL distribution plot</a:t>
            </a:r>
          </a:p>
        </p:txBody>
      </p:sp>
      <p:pic>
        <p:nvPicPr>
          <p:cNvPr id="4" name="Picture 3">
            <a:extLst>
              <a:ext uri="{FF2B5EF4-FFF2-40B4-BE49-F238E27FC236}">
                <a16:creationId xmlns:a16="http://schemas.microsoft.com/office/drawing/2014/main" id="{6AA1A83B-4646-4FC7-9A13-C9EE82AC2E05}"/>
              </a:ext>
            </a:extLst>
          </p:cNvPr>
          <p:cNvPicPr>
            <a:picLocks noChangeAspect="1"/>
          </p:cNvPicPr>
          <p:nvPr/>
        </p:nvPicPr>
        <p:blipFill>
          <a:blip r:embed="rId2"/>
          <a:stretch>
            <a:fillRect/>
          </a:stretch>
        </p:blipFill>
        <p:spPr>
          <a:xfrm>
            <a:off x="5571318" y="2290195"/>
            <a:ext cx="5782482" cy="3086531"/>
          </a:xfrm>
          <a:prstGeom prst="rect">
            <a:avLst/>
          </a:prstGeom>
        </p:spPr>
      </p:pic>
      <p:sp>
        <p:nvSpPr>
          <p:cNvPr id="5" name="TextBox 4">
            <a:extLst>
              <a:ext uri="{FF2B5EF4-FFF2-40B4-BE49-F238E27FC236}">
                <a16:creationId xmlns:a16="http://schemas.microsoft.com/office/drawing/2014/main" id="{136DC98B-EB0D-4390-BA3B-C50D39A683F4}"/>
              </a:ext>
            </a:extLst>
          </p:cNvPr>
          <p:cNvSpPr txBox="1"/>
          <p:nvPr/>
        </p:nvSpPr>
        <p:spPr>
          <a:xfrm>
            <a:off x="570453" y="1828800"/>
            <a:ext cx="4832057" cy="3631763"/>
          </a:xfrm>
          <a:prstGeom prst="rect">
            <a:avLst/>
          </a:prstGeom>
          <a:noFill/>
        </p:spPr>
        <p:txBody>
          <a:bodyPr wrap="square" rtlCol="0">
            <a:spAutoFit/>
          </a:bodyPr>
          <a:lstStyle/>
          <a:p>
            <a:r>
              <a:rPr lang="en-US" sz="2400" dirty="0"/>
              <a:t>The plot should be smoother (need more data)</a:t>
            </a:r>
          </a:p>
          <a:p>
            <a:pPr marL="285750" indent="-285750">
              <a:buFontTx/>
              <a:buChar char="-"/>
            </a:pPr>
            <a:endParaRPr lang="en-US" sz="2400" dirty="0"/>
          </a:p>
          <a:p>
            <a:r>
              <a:rPr lang="en-US" sz="2400" dirty="0"/>
              <a:t>Reasons for variance increase </a:t>
            </a:r>
          </a:p>
          <a:p>
            <a:endParaRPr lang="en-US" sz="800" dirty="0"/>
          </a:p>
          <a:p>
            <a:pPr marL="285750" indent="-285750">
              <a:buFontTx/>
              <a:buChar char="-"/>
            </a:pPr>
            <a:r>
              <a:rPr lang="en-US" dirty="0"/>
              <a:t>Nonlinear motor degradation effects</a:t>
            </a:r>
          </a:p>
          <a:p>
            <a:pPr marL="285750" indent="-285750">
              <a:buFontTx/>
              <a:buChar char="-"/>
            </a:pPr>
            <a:r>
              <a:rPr lang="en-US" dirty="0"/>
              <a:t>A discontinuous jump in the controller's ability to compensate for motor degradation</a:t>
            </a:r>
          </a:p>
          <a:p>
            <a:pPr marL="285750" indent="-285750">
              <a:buFontTx/>
              <a:buChar char="-"/>
            </a:pPr>
            <a:r>
              <a:rPr lang="en-US" dirty="0"/>
              <a:t>the RUL update function is flawed (discussed in email)</a:t>
            </a:r>
          </a:p>
          <a:p>
            <a:pPr marL="285750" indent="-285750">
              <a:buFontTx/>
              <a:buChar char="-"/>
            </a:pPr>
            <a:r>
              <a:rPr lang="en-US" dirty="0"/>
              <a:t>A combination of these reasons</a:t>
            </a:r>
          </a:p>
          <a:p>
            <a:pPr marL="285750" indent="-285750">
              <a:buFontTx/>
              <a:buChar char="-"/>
            </a:pPr>
            <a:r>
              <a:rPr lang="en-US" dirty="0"/>
              <a:t>Fewer data points towards the end</a:t>
            </a:r>
          </a:p>
        </p:txBody>
      </p:sp>
    </p:spTree>
    <p:extLst>
      <p:ext uri="{BB962C8B-B14F-4D97-AF65-F5344CB8AC3E}">
        <p14:creationId xmlns:p14="http://schemas.microsoft.com/office/powerpoint/2010/main" val="276719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Degradation parameter plots</a:t>
            </a:r>
          </a:p>
        </p:txBody>
      </p:sp>
      <p:pic>
        <p:nvPicPr>
          <p:cNvPr id="6" name="Picture 5">
            <a:extLst>
              <a:ext uri="{FF2B5EF4-FFF2-40B4-BE49-F238E27FC236}">
                <a16:creationId xmlns:a16="http://schemas.microsoft.com/office/drawing/2014/main" id="{5AAE60BF-B5BE-4099-8796-320F40C055C4}"/>
              </a:ext>
            </a:extLst>
          </p:cNvPr>
          <p:cNvPicPr>
            <a:picLocks noChangeAspect="1"/>
          </p:cNvPicPr>
          <p:nvPr/>
        </p:nvPicPr>
        <p:blipFill>
          <a:blip r:embed="rId2"/>
          <a:stretch>
            <a:fillRect/>
          </a:stretch>
        </p:blipFill>
        <p:spPr>
          <a:xfrm>
            <a:off x="3258823" y="4195229"/>
            <a:ext cx="4802078" cy="2569464"/>
          </a:xfrm>
          <a:prstGeom prst="rect">
            <a:avLst/>
          </a:prstGeom>
        </p:spPr>
      </p:pic>
      <p:pic>
        <p:nvPicPr>
          <p:cNvPr id="8" name="Picture 7">
            <a:extLst>
              <a:ext uri="{FF2B5EF4-FFF2-40B4-BE49-F238E27FC236}">
                <a16:creationId xmlns:a16="http://schemas.microsoft.com/office/drawing/2014/main" id="{87CFA5E5-8354-4C3E-BDF4-743FE318EB7D}"/>
              </a:ext>
            </a:extLst>
          </p:cNvPr>
          <p:cNvPicPr>
            <a:picLocks noChangeAspect="1"/>
          </p:cNvPicPr>
          <p:nvPr/>
        </p:nvPicPr>
        <p:blipFill rotWithShape="1">
          <a:blip r:embed="rId3"/>
          <a:srcRect b="49933"/>
          <a:stretch/>
        </p:blipFill>
        <p:spPr>
          <a:xfrm>
            <a:off x="5728556" y="1547776"/>
            <a:ext cx="4843970" cy="2569464"/>
          </a:xfrm>
          <a:prstGeom prst="rect">
            <a:avLst/>
          </a:prstGeom>
        </p:spPr>
      </p:pic>
      <p:pic>
        <p:nvPicPr>
          <p:cNvPr id="11" name="Picture 10">
            <a:extLst>
              <a:ext uri="{FF2B5EF4-FFF2-40B4-BE49-F238E27FC236}">
                <a16:creationId xmlns:a16="http://schemas.microsoft.com/office/drawing/2014/main" id="{F58BCB30-1B2A-4D5A-92E1-06B26E7C5F28}"/>
              </a:ext>
            </a:extLst>
          </p:cNvPr>
          <p:cNvPicPr>
            <a:picLocks noChangeAspect="1"/>
          </p:cNvPicPr>
          <p:nvPr/>
        </p:nvPicPr>
        <p:blipFill>
          <a:blip r:embed="rId4"/>
          <a:stretch>
            <a:fillRect/>
          </a:stretch>
        </p:blipFill>
        <p:spPr>
          <a:xfrm>
            <a:off x="838200" y="1484127"/>
            <a:ext cx="4841247" cy="2569464"/>
          </a:xfrm>
          <a:prstGeom prst="rect">
            <a:avLst/>
          </a:prstGeom>
        </p:spPr>
      </p:pic>
    </p:spTree>
    <p:extLst>
      <p:ext uri="{BB962C8B-B14F-4D97-AF65-F5344CB8AC3E}">
        <p14:creationId xmlns:p14="http://schemas.microsoft.com/office/powerpoint/2010/main" val="417473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System parameter plots</a:t>
            </a:r>
          </a:p>
        </p:txBody>
      </p:sp>
      <p:pic>
        <p:nvPicPr>
          <p:cNvPr id="3" name="Picture 2">
            <a:extLst>
              <a:ext uri="{FF2B5EF4-FFF2-40B4-BE49-F238E27FC236}">
                <a16:creationId xmlns:a16="http://schemas.microsoft.com/office/drawing/2014/main" id="{BCAD3689-BF27-44C2-AF59-7ED4AEDCDD3D}"/>
              </a:ext>
            </a:extLst>
          </p:cNvPr>
          <p:cNvPicPr>
            <a:picLocks noChangeAspect="1"/>
          </p:cNvPicPr>
          <p:nvPr/>
        </p:nvPicPr>
        <p:blipFill>
          <a:blip r:embed="rId2"/>
          <a:stretch>
            <a:fillRect/>
          </a:stretch>
        </p:blipFill>
        <p:spPr>
          <a:xfrm>
            <a:off x="721247" y="1394480"/>
            <a:ext cx="4843970" cy="2570909"/>
          </a:xfrm>
          <a:prstGeom prst="rect">
            <a:avLst/>
          </a:prstGeom>
        </p:spPr>
      </p:pic>
      <p:pic>
        <p:nvPicPr>
          <p:cNvPr id="5" name="Picture 4">
            <a:extLst>
              <a:ext uri="{FF2B5EF4-FFF2-40B4-BE49-F238E27FC236}">
                <a16:creationId xmlns:a16="http://schemas.microsoft.com/office/drawing/2014/main" id="{48DC4208-81FB-4FB2-9375-7F25E59B6FDC}"/>
              </a:ext>
            </a:extLst>
          </p:cNvPr>
          <p:cNvPicPr>
            <a:picLocks noChangeAspect="1"/>
          </p:cNvPicPr>
          <p:nvPr/>
        </p:nvPicPr>
        <p:blipFill>
          <a:blip r:embed="rId3"/>
          <a:stretch>
            <a:fillRect/>
          </a:stretch>
        </p:blipFill>
        <p:spPr>
          <a:xfrm>
            <a:off x="684016" y="4078792"/>
            <a:ext cx="4881201" cy="2569464"/>
          </a:xfrm>
          <a:prstGeom prst="rect">
            <a:avLst/>
          </a:prstGeom>
        </p:spPr>
      </p:pic>
      <p:pic>
        <p:nvPicPr>
          <p:cNvPr id="7" name="Picture 6">
            <a:extLst>
              <a:ext uri="{FF2B5EF4-FFF2-40B4-BE49-F238E27FC236}">
                <a16:creationId xmlns:a16="http://schemas.microsoft.com/office/drawing/2014/main" id="{B85D1C60-3993-438F-8170-1EDD382B580B}"/>
              </a:ext>
            </a:extLst>
          </p:cNvPr>
          <p:cNvPicPr>
            <a:picLocks noChangeAspect="1"/>
          </p:cNvPicPr>
          <p:nvPr/>
        </p:nvPicPr>
        <p:blipFill>
          <a:blip r:embed="rId4"/>
          <a:stretch>
            <a:fillRect/>
          </a:stretch>
        </p:blipFill>
        <p:spPr>
          <a:xfrm>
            <a:off x="6197177" y="1422531"/>
            <a:ext cx="4815775" cy="2569464"/>
          </a:xfrm>
          <a:prstGeom prst="rect">
            <a:avLst/>
          </a:prstGeom>
        </p:spPr>
      </p:pic>
      <p:pic>
        <p:nvPicPr>
          <p:cNvPr id="9" name="Picture 8">
            <a:extLst>
              <a:ext uri="{FF2B5EF4-FFF2-40B4-BE49-F238E27FC236}">
                <a16:creationId xmlns:a16="http://schemas.microsoft.com/office/drawing/2014/main" id="{0CC8BA0D-5A54-4427-B0F3-D9E6D1041ED1}"/>
              </a:ext>
            </a:extLst>
          </p:cNvPr>
          <p:cNvPicPr>
            <a:picLocks noChangeAspect="1"/>
          </p:cNvPicPr>
          <p:nvPr/>
        </p:nvPicPr>
        <p:blipFill>
          <a:blip r:embed="rId5"/>
          <a:stretch>
            <a:fillRect/>
          </a:stretch>
        </p:blipFill>
        <p:spPr>
          <a:xfrm>
            <a:off x="6208469" y="4078792"/>
            <a:ext cx="4793189" cy="2569464"/>
          </a:xfrm>
          <a:prstGeom prst="rect">
            <a:avLst/>
          </a:prstGeom>
        </p:spPr>
      </p:pic>
    </p:spTree>
    <p:extLst>
      <p:ext uri="{BB962C8B-B14F-4D97-AF65-F5344CB8AC3E}">
        <p14:creationId xmlns:p14="http://schemas.microsoft.com/office/powerpoint/2010/main" val="177775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12277"/>
            <a:ext cx="10515600" cy="1325563"/>
          </a:xfrm>
        </p:spPr>
        <p:txBody>
          <a:bodyPr/>
          <a:lstStyle/>
          <a:p>
            <a:r>
              <a:rPr lang="en-US" dirty="0"/>
              <a:t>RUL Update function</a:t>
            </a:r>
          </a:p>
        </p:txBody>
      </p:sp>
      <p:sp>
        <p:nvSpPr>
          <p:cNvPr id="3" name="TextBox 2">
            <a:extLst>
              <a:ext uri="{FF2B5EF4-FFF2-40B4-BE49-F238E27FC236}">
                <a16:creationId xmlns:a16="http://schemas.microsoft.com/office/drawing/2014/main" id="{C810F65F-A870-4B84-BFDF-5C26A53BB5B2}"/>
              </a:ext>
            </a:extLst>
          </p:cNvPr>
          <p:cNvSpPr txBox="1"/>
          <p:nvPr/>
        </p:nvSpPr>
        <p:spPr>
          <a:xfrm>
            <a:off x="373607" y="1337113"/>
            <a:ext cx="4832057" cy="4801314"/>
          </a:xfrm>
          <a:prstGeom prst="rect">
            <a:avLst/>
          </a:prstGeom>
          <a:noFill/>
        </p:spPr>
        <p:txBody>
          <a:bodyPr wrap="square" rtlCol="0">
            <a:spAutoFit/>
          </a:bodyPr>
          <a:lstStyle/>
          <a:p>
            <a:r>
              <a:rPr lang="en-US" dirty="0"/>
              <a:t>Current implementation is based on flight time only. Start off with the manufacturers estimate, and only update it if explored and was successful or if failed, otherwise keep it the same. </a:t>
            </a:r>
          </a:p>
          <a:p>
            <a:endParaRPr lang="en-US" dirty="0"/>
          </a:p>
          <a:p>
            <a:r>
              <a:rPr lang="en-US" dirty="0"/>
              <a:t>Where is the system performance information??</a:t>
            </a:r>
          </a:p>
          <a:p>
            <a:pPr marL="285750" indent="-285750">
              <a:buFontTx/>
              <a:buChar char="-"/>
            </a:pPr>
            <a:r>
              <a:rPr lang="en-US" dirty="0"/>
              <a:t>ending state of charge</a:t>
            </a:r>
          </a:p>
          <a:p>
            <a:pPr marL="285750" indent="-285750">
              <a:buFontTx/>
              <a:buChar char="-"/>
            </a:pPr>
            <a:r>
              <a:rPr lang="en-US" dirty="0"/>
              <a:t>position error</a:t>
            </a:r>
          </a:p>
          <a:p>
            <a:pPr marL="285750" indent="-285750">
              <a:buFontTx/>
              <a:buChar char="-"/>
            </a:pPr>
            <a:r>
              <a:rPr lang="en-US" dirty="0"/>
              <a:t>flight time</a:t>
            </a:r>
          </a:p>
          <a:p>
            <a:pPr marL="285750" indent="-285750">
              <a:buFontTx/>
              <a:buChar char="-"/>
            </a:pPr>
            <a:endParaRPr lang="en-US" dirty="0"/>
          </a:p>
          <a:p>
            <a:r>
              <a:rPr lang="en-US" dirty="0"/>
              <a:t>Propose the following</a:t>
            </a:r>
          </a:p>
          <a:p>
            <a:endParaRPr lang="en-US" dirty="0"/>
          </a:p>
          <a:p>
            <a:endParaRPr lang="en-US" dirty="0"/>
          </a:p>
          <a:p>
            <a:r>
              <a:rPr lang="en-US" dirty="0"/>
              <a:t>alpha scales to minute units </a:t>
            </a:r>
          </a:p>
          <a:p>
            <a:r>
              <a:rPr lang="en-US" dirty="0"/>
              <a:t>(RUL is in minutes whereas the </a:t>
            </a:r>
          </a:p>
          <a:p>
            <a:r>
              <a:rPr lang="en-US" dirty="0"/>
              <a:t>system performance parameters </a:t>
            </a:r>
          </a:p>
          <a:p>
            <a:r>
              <a:rPr lang="en-US" dirty="0"/>
              <a:t>are not)</a:t>
            </a:r>
          </a:p>
        </p:txBody>
      </p:sp>
      <p:pic>
        <p:nvPicPr>
          <p:cNvPr id="5" name="Picture 4">
            <a:extLst>
              <a:ext uri="{FF2B5EF4-FFF2-40B4-BE49-F238E27FC236}">
                <a16:creationId xmlns:a16="http://schemas.microsoft.com/office/drawing/2014/main" id="{771AC135-E4A0-45EA-A86E-7A6FACB3067F}"/>
              </a:ext>
            </a:extLst>
          </p:cNvPr>
          <p:cNvPicPr>
            <a:picLocks noChangeAspect="1"/>
          </p:cNvPicPr>
          <p:nvPr/>
        </p:nvPicPr>
        <p:blipFill>
          <a:blip r:embed="rId2"/>
          <a:stretch>
            <a:fillRect/>
          </a:stretch>
        </p:blipFill>
        <p:spPr>
          <a:xfrm>
            <a:off x="6789492" y="1323543"/>
            <a:ext cx="4802993" cy="2499919"/>
          </a:xfrm>
          <a:prstGeom prst="rect">
            <a:avLst/>
          </a:prstGeom>
        </p:spPr>
      </p:pic>
      <p:pic>
        <p:nvPicPr>
          <p:cNvPr id="6" name="Picture 5">
            <a:extLst>
              <a:ext uri="{FF2B5EF4-FFF2-40B4-BE49-F238E27FC236}">
                <a16:creationId xmlns:a16="http://schemas.microsoft.com/office/drawing/2014/main" id="{E5C76971-F88E-4C8B-93F7-ECA4A0F87A70}"/>
              </a:ext>
            </a:extLst>
          </p:cNvPr>
          <p:cNvPicPr>
            <a:picLocks noChangeAspect="1"/>
          </p:cNvPicPr>
          <p:nvPr/>
        </p:nvPicPr>
        <p:blipFill rotWithShape="1">
          <a:blip r:embed="rId2"/>
          <a:srcRect l="13576" t="7625" r="20562" b="66437"/>
          <a:stretch/>
        </p:blipFill>
        <p:spPr>
          <a:xfrm>
            <a:off x="3833769" y="3995438"/>
            <a:ext cx="7672991" cy="1572883"/>
          </a:xfrm>
          <a:prstGeom prst="rect">
            <a:avLst/>
          </a:prstGeom>
        </p:spPr>
      </p:pic>
      <p:cxnSp>
        <p:nvCxnSpPr>
          <p:cNvPr id="8" name="Straight Connector 7">
            <a:extLst>
              <a:ext uri="{FF2B5EF4-FFF2-40B4-BE49-F238E27FC236}">
                <a16:creationId xmlns:a16="http://schemas.microsoft.com/office/drawing/2014/main" id="{1ABBF83F-6BBB-46A1-AB58-C5F22E1AB43E}"/>
              </a:ext>
            </a:extLst>
          </p:cNvPr>
          <p:cNvCxnSpPr>
            <a:cxnSpLocks/>
          </p:cNvCxnSpPr>
          <p:nvPr/>
        </p:nvCxnSpPr>
        <p:spPr>
          <a:xfrm flipH="1">
            <a:off x="3833770" y="1619075"/>
            <a:ext cx="3498657" cy="28187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431594-3312-4CE8-AEAF-67E06C8CC083}"/>
              </a:ext>
            </a:extLst>
          </p:cNvPr>
          <p:cNvCxnSpPr>
            <a:cxnSpLocks/>
            <a:endCxn id="6" idx="3"/>
          </p:cNvCxnSpPr>
          <p:nvPr/>
        </p:nvCxnSpPr>
        <p:spPr>
          <a:xfrm>
            <a:off x="10500083" y="1862664"/>
            <a:ext cx="1006677" cy="2919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99E23D-9922-4B4B-A73F-1E9AC32D7667}"/>
              </a:ext>
            </a:extLst>
          </p:cNvPr>
          <p:cNvSpPr txBox="1"/>
          <p:nvPr/>
        </p:nvSpPr>
        <p:spPr>
          <a:xfrm>
            <a:off x="4320330" y="5321001"/>
            <a:ext cx="7521991" cy="1077218"/>
          </a:xfrm>
          <a:prstGeom prst="rect">
            <a:avLst/>
          </a:prstGeom>
          <a:noFill/>
        </p:spPr>
        <p:txBody>
          <a:bodyPr wrap="square">
            <a:spAutoFit/>
          </a:bodyPr>
          <a:lstStyle/>
          <a:p>
            <a:r>
              <a:rPr lang="en-US" sz="1600" dirty="0"/>
              <a:t>Each line is an experiment with multiple missions</a:t>
            </a:r>
          </a:p>
          <a:p>
            <a:endParaRPr lang="en-US" sz="1600" dirty="0"/>
          </a:p>
          <a:p>
            <a:r>
              <a:rPr lang="en-US" sz="1600" dirty="0"/>
              <a:t>The RUL should </a:t>
            </a:r>
            <a:r>
              <a:rPr lang="en-US" sz="1600" u="sng" dirty="0"/>
              <a:t>not</a:t>
            </a:r>
            <a:r>
              <a:rPr lang="en-US" sz="1600" dirty="0"/>
              <a:t> have perfectly straight lines like this for multiple missions in a row</a:t>
            </a:r>
          </a:p>
          <a:p>
            <a:endParaRPr lang="en-US" sz="1600" dirty="0"/>
          </a:p>
        </p:txBody>
      </p:sp>
      <p:pic>
        <p:nvPicPr>
          <p:cNvPr id="19" name="Picture 18">
            <a:extLst>
              <a:ext uri="{FF2B5EF4-FFF2-40B4-BE49-F238E27FC236}">
                <a16:creationId xmlns:a16="http://schemas.microsoft.com/office/drawing/2014/main" id="{29049FC3-088A-4F2E-854B-52286315A459}"/>
              </a:ext>
            </a:extLst>
          </p:cNvPr>
          <p:cNvPicPr>
            <a:picLocks noChangeAspect="1"/>
          </p:cNvPicPr>
          <p:nvPr/>
        </p:nvPicPr>
        <p:blipFill>
          <a:blip r:embed="rId3"/>
          <a:stretch>
            <a:fillRect/>
          </a:stretch>
        </p:blipFill>
        <p:spPr>
          <a:xfrm>
            <a:off x="507068" y="4507502"/>
            <a:ext cx="2934109" cy="36200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214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779477" y="0"/>
            <a:ext cx="10515600" cy="1325563"/>
          </a:xfrm>
        </p:spPr>
        <p:txBody>
          <a:bodyPr/>
          <a:lstStyle/>
          <a:p>
            <a:r>
              <a:rPr lang="en-US" dirty="0"/>
              <a:t>The data</a:t>
            </a:r>
          </a:p>
        </p:txBody>
      </p:sp>
      <p:pic>
        <p:nvPicPr>
          <p:cNvPr id="4" name="Picture 3">
            <a:extLst>
              <a:ext uri="{FF2B5EF4-FFF2-40B4-BE49-F238E27FC236}">
                <a16:creationId xmlns:a16="http://schemas.microsoft.com/office/drawing/2014/main" id="{976581B5-C31E-4F7D-8697-C6735B166FA2}"/>
              </a:ext>
            </a:extLst>
          </p:cNvPr>
          <p:cNvPicPr>
            <a:picLocks noChangeAspect="1"/>
          </p:cNvPicPr>
          <p:nvPr/>
        </p:nvPicPr>
        <p:blipFill>
          <a:blip r:embed="rId2"/>
          <a:stretch>
            <a:fillRect/>
          </a:stretch>
        </p:blipFill>
        <p:spPr>
          <a:xfrm>
            <a:off x="4730997" y="1155257"/>
            <a:ext cx="6258579" cy="5580898"/>
          </a:xfrm>
          <a:prstGeom prst="rect">
            <a:avLst/>
          </a:prstGeom>
        </p:spPr>
      </p:pic>
      <p:sp>
        <p:nvSpPr>
          <p:cNvPr id="6" name="TextBox 5">
            <a:extLst>
              <a:ext uri="{FF2B5EF4-FFF2-40B4-BE49-F238E27FC236}">
                <a16:creationId xmlns:a16="http://schemas.microsoft.com/office/drawing/2014/main" id="{92F6CED5-25A4-4736-B22C-17AF4AC26641}"/>
              </a:ext>
            </a:extLst>
          </p:cNvPr>
          <p:cNvSpPr txBox="1"/>
          <p:nvPr/>
        </p:nvSpPr>
        <p:spPr>
          <a:xfrm>
            <a:off x="486561" y="1929197"/>
            <a:ext cx="3590489" cy="3416320"/>
          </a:xfrm>
          <a:prstGeom prst="rect">
            <a:avLst/>
          </a:prstGeom>
          <a:noFill/>
        </p:spPr>
        <p:txBody>
          <a:bodyPr wrap="square">
            <a:spAutoFit/>
          </a:bodyPr>
          <a:lstStyle/>
          <a:p>
            <a:pPr marL="285750" indent="-285750">
              <a:buFontTx/>
              <a:buChar char="-"/>
            </a:pPr>
            <a:r>
              <a:rPr lang="en-US" dirty="0"/>
              <a:t>Each record is data from one mission</a:t>
            </a:r>
          </a:p>
          <a:p>
            <a:pPr marL="285750" indent="-285750">
              <a:buFontTx/>
              <a:buChar char="-"/>
            </a:pPr>
            <a:endParaRPr lang="en-US" dirty="0"/>
          </a:p>
          <a:p>
            <a:pPr marL="285750" indent="-285750">
              <a:buFontTx/>
              <a:buChar char="-"/>
            </a:pPr>
            <a:endParaRPr lang="en-US" dirty="0"/>
          </a:p>
          <a:p>
            <a:pPr marL="285750" indent="-285750">
              <a:buFontTx/>
              <a:buChar char="-"/>
            </a:pPr>
            <a:r>
              <a:rPr lang="en-US" dirty="0"/>
              <a:t>There is also in-flight telemetry data for each mission (not shown, not currently used)</a:t>
            </a:r>
          </a:p>
          <a:p>
            <a:pPr marL="285750" indent="-285750">
              <a:buFontTx/>
              <a:buChar char="-"/>
            </a:pPr>
            <a:endParaRPr lang="en-US" dirty="0"/>
          </a:p>
          <a:p>
            <a:pPr marL="285750" indent="-285750">
              <a:buFontTx/>
              <a:buChar char="-"/>
            </a:pPr>
            <a:endParaRPr lang="en-US" dirty="0"/>
          </a:p>
          <a:p>
            <a:pPr marL="285750" indent="-285750">
              <a:buFontTx/>
              <a:buChar char="-"/>
            </a:pPr>
            <a:r>
              <a:rPr lang="en-US" dirty="0"/>
              <a:t>Not all features are used for model development (such as dt_start, etc)</a:t>
            </a:r>
          </a:p>
        </p:txBody>
      </p:sp>
      <p:sp>
        <p:nvSpPr>
          <p:cNvPr id="7" name="TextBox 6">
            <a:extLst>
              <a:ext uri="{FF2B5EF4-FFF2-40B4-BE49-F238E27FC236}">
                <a16:creationId xmlns:a16="http://schemas.microsoft.com/office/drawing/2014/main" id="{3028C64B-D1C3-4AC4-9E8B-7D1C621170EF}"/>
              </a:ext>
            </a:extLst>
          </p:cNvPr>
          <p:cNvSpPr txBox="1"/>
          <p:nvPr/>
        </p:nvSpPr>
        <p:spPr>
          <a:xfrm rot="16200000">
            <a:off x="3563857" y="3769249"/>
            <a:ext cx="1549606" cy="523220"/>
          </a:xfrm>
          <a:prstGeom prst="rect">
            <a:avLst/>
          </a:prstGeom>
          <a:noFill/>
        </p:spPr>
        <p:txBody>
          <a:bodyPr wrap="square">
            <a:spAutoFit/>
          </a:bodyPr>
          <a:lstStyle/>
          <a:p>
            <a:r>
              <a:rPr lang="en-US" sz="2800" dirty="0"/>
              <a:t>Features</a:t>
            </a:r>
          </a:p>
        </p:txBody>
      </p:sp>
      <p:sp>
        <p:nvSpPr>
          <p:cNvPr id="8" name="TextBox 7">
            <a:extLst>
              <a:ext uri="{FF2B5EF4-FFF2-40B4-BE49-F238E27FC236}">
                <a16:creationId xmlns:a16="http://schemas.microsoft.com/office/drawing/2014/main" id="{2E784525-6492-4B23-A1EF-8969FE09C609}"/>
              </a:ext>
            </a:extLst>
          </p:cNvPr>
          <p:cNvSpPr txBox="1"/>
          <p:nvPr/>
        </p:nvSpPr>
        <p:spPr>
          <a:xfrm>
            <a:off x="7742972" y="632037"/>
            <a:ext cx="1549606" cy="523220"/>
          </a:xfrm>
          <a:prstGeom prst="rect">
            <a:avLst/>
          </a:prstGeom>
          <a:noFill/>
        </p:spPr>
        <p:txBody>
          <a:bodyPr wrap="square">
            <a:spAutoFit/>
          </a:bodyPr>
          <a:lstStyle/>
          <a:p>
            <a:r>
              <a:rPr lang="en-US" sz="2800" dirty="0"/>
              <a:t>records</a:t>
            </a:r>
          </a:p>
        </p:txBody>
      </p:sp>
    </p:spTree>
    <p:extLst>
      <p:ext uri="{BB962C8B-B14F-4D97-AF65-F5344CB8AC3E}">
        <p14:creationId xmlns:p14="http://schemas.microsoft.com/office/powerpoint/2010/main" val="142827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6B-FF16-4893-B109-4456774C5683}"/>
              </a:ext>
            </a:extLst>
          </p:cNvPr>
          <p:cNvSpPr>
            <a:spLocks noGrp="1"/>
          </p:cNvSpPr>
          <p:nvPr>
            <p:ph type="title"/>
          </p:nvPr>
        </p:nvSpPr>
        <p:spPr>
          <a:xfrm>
            <a:off x="838200" y="0"/>
            <a:ext cx="10515600" cy="1325563"/>
          </a:xfrm>
        </p:spPr>
        <p:txBody>
          <a:bodyPr/>
          <a:lstStyle/>
          <a:p>
            <a:r>
              <a:rPr lang="en-US" dirty="0"/>
              <a:t>Model development</a:t>
            </a:r>
          </a:p>
        </p:txBody>
      </p:sp>
      <p:sp>
        <p:nvSpPr>
          <p:cNvPr id="3" name="TextBox 2">
            <a:extLst>
              <a:ext uri="{FF2B5EF4-FFF2-40B4-BE49-F238E27FC236}">
                <a16:creationId xmlns:a16="http://schemas.microsoft.com/office/drawing/2014/main" id="{4866687C-5EB0-4293-973E-132468D1AF2A}"/>
              </a:ext>
            </a:extLst>
          </p:cNvPr>
          <p:cNvSpPr txBox="1"/>
          <p:nvPr/>
        </p:nvSpPr>
        <p:spPr>
          <a:xfrm>
            <a:off x="6165908" y="478115"/>
            <a:ext cx="4882393" cy="369332"/>
          </a:xfrm>
          <a:prstGeom prst="rect">
            <a:avLst/>
          </a:prstGeom>
          <a:noFill/>
        </p:spPr>
        <p:txBody>
          <a:bodyPr wrap="square">
            <a:spAutoFit/>
          </a:bodyPr>
          <a:lstStyle/>
          <a:p>
            <a:r>
              <a:rPr lang="en-US" dirty="0"/>
              <a:t>(there is a long road ahead – just getting started)</a:t>
            </a:r>
          </a:p>
        </p:txBody>
      </p:sp>
      <p:sp>
        <p:nvSpPr>
          <p:cNvPr id="6" name="TextBox 5">
            <a:extLst>
              <a:ext uri="{FF2B5EF4-FFF2-40B4-BE49-F238E27FC236}">
                <a16:creationId xmlns:a16="http://schemas.microsoft.com/office/drawing/2014/main" id="{2707410A-615F-4281-AA81-7C0B6F0B1B89}"/>
              </a:ext>
            </a:extLst>
          </p:cNvPr>
          <p:cNvSpPr txBox="1"/>
          <p:nvPr/>
        </p:nvSpPr>
        <p:spPr>
          <a:xfrm>
            <a:off x="272913" y="2167919"/>
            <a:ext cx="1549606" cy="461665"/>
          </a:xfrm>
          <a:prstGeom prst="rect">
            <a:avLst/>
          </a:prstGeom>
          <a:noFill/>
        </p:spPr>
        <p:txBody>
          <a:bodyPr wrap="square">
            <a:spAutoFit/>
          </a:bodyPr>
          <a:lstStyle/>
          <a:p>
            <a:r>
              <a:rPr lang="en-US" sz="2400" dirty="0"/>
              <a:t>Features</a:t>
            </a:r>
          </a:p>
        </p:txBody>
      </p:sp>
      <p:pic>
        <p:nvPicPr>
          <p:cNvPr id="8" name="Picture 7">
            <a:extLst>
              <a:ext uri="{FF2B5EF4-FFF2-40B4-BE49-F238E27FC236}">
                <a16:creationId xmlns:a16="http://schemas.microsoft.com/office/drawing/2014/main" id="{AD8FBF68-8C42-4F22-88FC-14CEA9E8CD83}"/>
              </a:ext>
            </a:extLst>
          </p:cNvPr>
          <p:cNvPicPr>
            <a:picLocks noChangeAspect="1"/>
          </p:cNvPicPr>
          <p:nvPr/>
        </p:nvPicPr>
        <p:blipFill>
          <a:blip r:embed="rId2"/>
          <a:stretch>
            <a:fillRect/>
          </a:stretch>
        </p:blipFill>
        <p:spPr>
          <a:xfrm>
            <a:off x="314252" y="2687514"/>
            <a:ext cx="1047896" cy="3229426"/>
          </a:xfrm>
          <a:prstGeom prst="rect">
            <a:avLst/>
          </a:prstGeom>
        </p:spPr>
      </p:pic>
      <p:pic>
        <p:nvPicPr>
          <p:cNvPr id="10" name="Picture 9">
            <a:extLst>
              <a:ext uri="{FF2B5EF4-FFF2-40B4-BE49-F238E27FC236}">
                <a16:creationId xmlns:a16="http://schemas.microsoft.com/office/drawing/2014/main" id="{72B43D89-2A55-46BD-B592-01A48F3CF477}"/>
              </a:ext>
            </a:extLst>
          </p:cNvPr>
          <p:cNvPicPr>
            <a:picLocks noChangeAspect="1"/>
          </p:cNvPicPr>
          <p:nvPr/>
        </p:nvPicPr>
        <p:blipFill>
          <a:blip r:embed="rId3"/>
          <a:stretch>
            <a:fillRect/>
          </a:stretch>
        </p:blipFill>
        <p:spPr>
          <a:xfrm>
            <a:off x="2084060" y="2228166"/>
            <a:ext cx="3505689" cy="2267266"/>
          </a:xfrm>
          <a:prstGeom prst="rect">
            <a:avLst/>
          </a:prstGeom>
        </p:spPr>
      </p:pic>
      <p:sp>
        <p:nvSpPr>
          <p:cNvPr id="11" name="TextBox 10">
            <a:extLst>
              <a:ext uri="{FF2B5EF4-FFF2-40B4-BE49-F238E27FC236}">
                <a16:creationId xmlns:a16="http://schemas.microsoft.com/office/drawing/2014/main" id="{B5873319-E354-4F2E-ABFD-3C45326B6EDC}"/>
              </a:ext>
            </a:extLst>
          </p:cNvPr>
          <p:cNvSpPr txBox="1"/>
          <p:nvPr/>
        </p:nvSpPr>
        <p:spPr>
          <a:xfrm>
            <a:off x="2990454" y="1546032"/>
            <a:ext cx="2487557" cy="461665"/>
          </a:xfrm>
          <a:prstGeom prst="rect">
            <a:avLst/>
          </a:prstGeom>
          <a:noFill/>
        </p:spPr>
        <p:txBody>
          <a:bodyPr wrap="square">
            <a:spAutoFit/>
          </a:bodyPr>
          <a:lstStyle/>
          <a:p>
            <a:r>
              <a:rPr lang="en-US" sz="2400" dirty="0"/>
              <a:t>Training loss</a:t>
            </a:r>
          </a:p>
        </p:txBody>
      </p:sp>
      <p:pic>
        <p:nvPicPr>
          <p:cNvPr id="13" name="Picture 12">
            <a:extLst>
              <a:ext uri="{FF2B5EF4-FFF2-40B4-BE49-F238E27FC236}">
                <a16:creationId xmlns:a16="http://schemas.microsoft.com/office/drawing/2014/main" id="{ACA227D6-5A67-4DEF-80E6-F85AFC66A6F2}"/>
              </a:ext>
            </a:extLst>
          </p:cNvPr>
          <p:cNvPicPr>
            <a:picLocks noChangeAspect="1"/>
          </p:cNvPicPr>
          <p:nvPr/>
        </p:nvPicPr>
        <p:blipFill>
          <a:blip r:embed="rId4"/>
          <a:stretch>
            <a:fillRect/>
          </a:stretch>
        </p:blipFill>
        <p:spPr>
          <a:xfrm>
            <a:off x="5787713" y="1607469"/>
            <a:ext cx="6102725" cy="2267266"/>
          </a:xfrm>
          <a:prstGeom prst="rect">
            <a:avLst/>
          </a:prstGeom>
        </p:spPr>
      </p:pic>
      <p:sp>
        <p:nvSpPr>
          <p:cNvPr id="14" name="TextBox 13">
            <a:extLst>
              <a:ext uri="{FF2B5EF4-FFF2-40B4-BE49-F238E27FC236}">
                <a16:creationId xmlns:a16="http://schemas.microsoft.com/office/drawing/2014/main" id="{E6C1121B-3BD2-4FD5-BE03-A613941EFF96}"/>
              </a:ext>
            </a:extLst>
          </p:cNvPr>
          <p:cNvSpPr txBox="1"/>
          <p:nvPr/>
        </p:nvSpPr>
        <p:spPr>
          <a:xfrm>
            <a:off x="7957766" y="992359"/>
            <a:ext cx="2487557" cy="461665"/>
          </a:xfrm>
          <a:prstGeom prst="rect">
            <a:avLst/>
          </a:prstGeom>
          <a:noFill/>
        </p:spPr>
        <p:txBody>
          <a:bodyPr wrap="square">
            <a:spAutoFit/>
          </a:bodyPr>
          <a:lstStyle/>
          <a:p>
            <a:r>
              <a:rPr lang="en-US" sz="2400" dirty="0"/>
              <a:t>Test results</a:t>
            </a:r>
          </a:p>
        </p:txBody>
      </p:sp>
      <p:pic>
        <p:nvPicPr>
          <p:cNvPr id="16" name="Picture 15">
            <a:extLst>
              <a:ext uri="{FF2B5EF4-FFF2-40B4-BE49-F238E27FC236}">
                <a16:creationId xmlns:a16="http://schemas.microsoft.com/office/drawing/2014/main" id="{7718DA2E-95E7-4A5F-9507-C45B5A3DCB2F}"/>
              </a:ext>
            </a:extLst>
          </p:cNvPr>
          <p:cNvPicPr>
            <a:picLocks noChangeAspect="1"/>
          </p:cNvPicPr>
          <p:nvPr/>
        </p:nvPicPr>
        <p:blipFill>
          <a:blip r:embed="rId5"/>
          <a:stretch>
            <a:fillRect/>
          </a:stretch>
        </p:blipFill>
        <p:spPr>
          <a:xfrm>
            <a:off x="2634738" y="5158550"/>
            <a:ext cx="2404334" cy="1628517"/>
          </a:xfrm>
          <a:prstGeom prst="rect">
            <a:avLst/>
          </a:prstGeom>
        </p:spPr>
      </p:pic>
      <p:sp>
        <p:nvSpPr>
          <p:cNvPr id="17" name="TextBox 16">
            <a:extLst>
              <a:ext uri="{FF2B5EF4-FFF2-40B4-BE49-F238E27FC236}">
                <a16:creationId xmlns:a16="http://schemas.microsoft.com/office/drawing/2014/main" id="{F36C26C9-C32E-41CB-9236-FCEA386763F9}"/>
              </a:ext>
            </a:extLst>
          </p:cNvPr>
          <p:cNvSpPr txBox="1"/>
          <p:nvPr/>
        </p:nvSpPr>
        <p:spPr>
          <a:xfrm>
            <a:off x="2874406" y="4696885"/>
            <a:ext cx="2487557" cy="461665"/>
          </a:xfrm>
          <a:prstGeom prst="rect">
            <a:avLst/>
          </a:prstGeom>
          <a:noFill/>
        </p:spPr>
        <p:txBody>
          <a:bodyPr wrap="square">
            <a:spAutoFit/>
          </a:bodyPr>
          <a:lstStyle/>
          <a:p>
            <a:r>
              <a:rPr lang="en-US" sz="2400" dirty="0"/>
              <a:t>Error distribution</a:t>
            </a:r>
          </a:p>
        </p:txBody>
      </p:sp>
      <p:pic>
        <p:nvPicPr>
          <p:cNvPr id="19" name="Picture 18">
            <a:extLst>
              <a:ext uri="{FF2B5EF4-FFF2-40B4-BE49-F238E27FC236}">
                <a16:creationId xmlns:a16="http://schemas.microsoft.com/office/drawing/2014/main" id="{87BF7C75-7159-4A03-AFE9-4BD29BE51CAE}"/>
              </a:ext>
            </a:extLst>
          </p:cNvPr>
          <p:cNvPicPr>
            <a:picLocks noChangeAspect="1"/>
          </p:cNvPicPr>
          <p:nvPr/>
        </p:nvPicPr>
        <p:blipFill>
          <a:blip r:embed="rId6"/>
          <a:stretch>
            <a:fillRect/>
          </a:stretch>
        </p:blipFill>
        <p:spPr>
          <a:xfrm>
            <a:off x="6385098" y="4533060"/>
            <a:ext cx="4943535" cy="2254007"/>
          </a:xfrm>
          <a:prstGeom prst="rect">
            <a:avLst/>
          </a:prstGeom>
        </p:spPr>
      </p:pic>
      <p:sp>
        <p:nvSpPr>
          <p:cNvPr id="20" name="TextBox 19">
            <a:extLst>
              <a:ext uri="{FF2B5EF4-FFF2-40B4-BE49-F238E27FC236}">
                <a16:creationId xmlns:a16="http://schemas.microsoft.com/office/drawing/2014/main" id="{D56C52E0-6125-4B2A-8C43-C699DE050DA9}"/>
              </a:ext>
            </a:extLst>
          </p:cNvPr>
          <p:cNvSpPr txBox="1"/>
          <p:nvPr/>
        </p:nvSpPr>
        <p:spPr>
          <a:xfrm>
            <a:off x="7456193" y="4071395"/>
            <a:ext cx="3172658" cy="461665"/>
          </a:xfrm>
          <a:prstGeom prst="rect">
            <a:avLst/>
          </a:prstGeom>
          <a:noFill/>
        </p:spPr>
        <p:txBody>
          <a:bodyPr wrap="square">
            <a:spAutoFit/>
          </a:bodyPr>
          <a:lstStyle/>
          <a:p>
            <a:r>
              <a:rPr lang="en-US" sz="2400" dirty="0"/>
              <a:t>Prediction distribution*</a:t>
            </a:r>
          </a:p>
        </p:txBody>
      </p:sp>
    </p:spTree>
    <p:extLst>
      <p:ext uri="{BB962C8B-B14F-4D97-AF65-F5344CB8AC3E}">
        <p14:creationId xmlns:p14="http://schemas.microsoft.com/office/powerpoint/2010/main" val="3624362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TotalTime>
  <Words>447</Words>
  <Application>Microsoft Office PowerPoint</Application>
  <PresentationFormat>Widescreen</PresentationFormat>
  <Paragraphs>188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UAV run to failure experiments</vt:lpstr>
      <vt:lpstr>Experiment set 1      (14 experiments, 1620 flights)</vt:lpstr>
      <vt:lpstr>Building the distribution</vt:lpstr>
      <vt:lpstr>RUL distribution plot</vt:lpstr>
      <vt:lpstr>Degradation parameter plots</vt:lpstr>
      <vt:lpstr>System parameter plots</vt:lpstr>
      <vt:lpstr>RUL Update function</vt:lpstr>
      <vt:lpstr>The data</vt:lpstr>
      <vt:lpstr>Model development</vt:lpstr>
      <vt:lpstr>The data – feature importance      (on RUL)</vt:lpstr>
      <vt:lpstr>Clustering analysis</vt:lpstr>
      <vt:lpstr>Trajectory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UAV run to failure experiments</dc:title>
  <dc:creator>Darrah, Timothy S</dc:creator>
  <cp:lastModifiedBy>Darrah, Timothy S</cp:lastModifiedBy>
  <cp:revision>24</cp:revision>
  <dcterms:created xsi:type="dcterms:W3CDTF">2021-05-10T13:23:51Z</dcterms:created>
  <dcterms:modified xsi:type="dcterms:W3CDTF">2021-05-12T00:35:18Z</dcterms:modified>
</cp:coreProperties>
</file>