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257" r:id="rId2"/>
    <p:sldId id="258" r:id="rId3"/>
    <p:sldId id="262" r:id="rId4"/>
    <p:sldId id="263" r:id="rId5"/>
    <p:sldId id="298" r:id="rId6"/>
    <p:sldId id="264" r:id="rId7"/>
    <p:sldId id="299" r:id="rId8"/>
    <p:sldId id="266" r:id="rId9"/>
    <p:sldId id="311" r:id="rId10"/>
    <p:sldId id="300" r:id="rId11"/>
    <p:sldId id="267" r:id="rId12"/>
    <p:sldId id="268" r:id="rId13"/>
    <p:sldId id="270" r:id="rId14"/>
    <p:sldId id="269" r:id="rId15"/>
    <p:sldId id="301" r:id="rId16"/>
    <p:sldId id="272" r:id="rId17"/>
    <p:sldId id="309" r:id="rId18"/>
    <p:sldId id="303" r:id="rId19"/>
    <p:sldId id="304" r:id="rId20"/>
    <p:sldId id="310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8" r:id="rId39"/>
    <p:sldId id="273" r:id="rId40"/>
    <p:sldId id="274" r:id="rId41"/>
    <p:sldId id="26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771" autoAdjust="0"/>
  </p:normalViewPr>
  <p:slideViewPr>
    <p:cSldViewPr snapToGrid="0">
      <p:cViewPr varScale="1">
        <p:scale>
          <a:sx n="93" d="100"/>
          <a:sy n="93" d="100"/>
        </p:scale>
        <p:origin x="11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F964F-E743-4E61-973F-02323C63C8E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460A7-75CD-4CA8-97AD-F2E1FB1E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60A7-75CD-4CA8-97AD-F2E1FB1E9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60A7-75CD-4CA8-97AD-F2E1FB1E9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60A7-75CD-4CA8-97AD-F2E1FB1E98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60A7-75CD-4CA8-97AD-F2E1FB1E98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60A7-75CD-4CA8-97AD-F2E1FB1E98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60A7-75CD-4CA8-97AD-F2E1FB1E98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8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03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04CB-769D-496E-A827-FD276285306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40FD6-C48D-4CE4-99B1-9064FC787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7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Bash Shell Command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</a:p>
          <a:p>
            <a:r>
              <a:rPr lang="en-US" dirty="0" smtClean="0"/>
              <a:t>Linux Command Line and Shell Scripting Bible,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File-matching </a:t>
            </a:r>
            <a:r>
              <a:rPr lang="en-US" dirty="0" err="1" smtClean="0"/>
              <a:t>Metacharacters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refer </a:t>
            </a:r>
            <a:r>
              <a:rPr lang="en-US" dirty="0"/>
              <a:t>to a group of files or </a:t>
            </a:r>
            <a:r>
              <a:rPr lang="en-US" dirty="0" smtClean="0"/>
              <a:t>directories.</a:t>
            </a:r>
            <a:endParaRPr lang="en-US" sz="2400" dirty="0"/>
          </a:p>
          <a:p>
            <a:r>
              <a:rPr lang="en-US" dirty="0" smtClean="0"/>
              <a:t>*    Matches </a:t>
            </a:r>
            <a:r>
              <a:rPr lang="en-US" dirty="0"/>
              <a:t>any number of </a:t>
            </a:r>
            <a:r>
              <a:rPr lang="en-US" dirty="0" smtClean="0"/>
              <a:t>character.</a:t>
            </a:r>
          </a:p>
          <a:p>
            <a:r>
              <a:rPr lang="en-US" dirty="0" smtClean="0"/>
              <a:t>?    Matches </a:t>
            </a:r>
            <a:r>
              <a:rPr lang="en-US" dirty="0"/>
              <a:t>any one </a:t>
            </a:r>
            <a:r>
              <a:rPr lang="en-US" dirty="0" smtClean="0"/>
              <a:t>character.</a:t>
            </a:r>
            <a:endParaRPr lang="en-US" sz="2600" dirty="0"/>
          </a:p>
          <a:p>
            <a:r>
              <a:rPr lang="en-US" dirty="0" smtClean="0"/>
              <a:t>[. </a:t>
            </a:r>
            <a:r>
              <a:rPr lang="en-US" dirty="0"/>
              <a:t>. .] </a:t>
            </a:r>
          </a:p>
          <a:p>
            <a:pPr lvl="1"/>
            <a:r>
              <a:rPr lang="en-US" dirty="0" smtClean="0"/>
              <a:t>Matches </a:t>
            </a:r>
            <a:r>
              <a:rPr lang="en-US" dirty="0"/>
              <a:t>any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characters </a:t>
            </a:r>
            <a:r>
              <a:rPr lang="en-US" dirty="0"/>
              <a:t>between </a:t>
            </a:r>
            <a:r>
              <a:rPr lang="en-US" dirty="0" smtClean="0"/>
              <a:t>brackets</a:t>
            </a:r>
            <a:r>
              <a:rPr lang="en-US" dirty="0"/>
              <a:t>.</a:t>
            </a:r>
            <a:endParaRPr lang="en-US" sz="2600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include </a:t>
            </a:r>
            <a:r>
              <a:rPr lang="en-US" dirty="0" smtClean="0"/>
              <a:t> </a:t>
            </a:r>
            <a:r>
              <a:rPr lang="en-US" dirty="0"/>
              <a:t>hyphen-separated </a:t>
            </a:r>
            <a:r>
              <a:rPr lang="en-US" dirty="0" smtClean="0"/>
              <a:t>letter </a:t>
            </a:r>
            <a:r>
              <a:rPr lang="en-US" dirty="0"/>
              <a:t>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number ranges.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pwd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Prints the name of the current working directory</a:t>
            </a:r>
          </a:p>
          <a:p>
            <a:pPr lvl="1"/>
            <a:r>
              <a:rPr lang="en-US" dirty="0" smtClean="0"/>
              <a:t>Also called the “present working directory”.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err="1" smtClean="0"/>
              <a:t>pwd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/home/</a:t>
            </a:r>
            <a:r>
              <a:rPr lang="en-US" dirty="0" err="1" smtClean="0"/>
              <a:t>joe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etermine the effects of the </a:t>
            </a:r>
            <a:r>
              <a:rPr lang="en-US" b="1" dirty="0" smtClean="0"/>
              <a:t>cd </a:t>
            </a:r>
            <a:r>
              <a:rPr lang="en-US" dirty="0" smtClean="0"/>
              <a:t>command.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smtClean="0"/>
              <a:t>cd  ../</a:t>
            </a:r>
            <a:r>
              <a:rPr lang="en-US" b="1" dirty="0" err="1" smtClean="0"/>
              <a:t>christine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   </a:t>
            </a:r>
            <a:r>
              <a:rPr lang="en-US" b="1" dirty="0" err="1" smtClean="0"/>
              <a:t>pwd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   </a:t>
            </a:r>
            <a:r>
              <a:rPr lang="en-US" dirty="0" smtClean="0"/>
              <a:t>/home/</a:t>
            </a:r>
            <a:r>
              <a:rPr lang="en-US" dirty="0" err="1" smtClean="0"/>
              <a:t>christine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0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Files and 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ls</a:t>
            </a:r>
            <a:r>
              <a:rPr lang="en-US" dirty="0"/>
              <a:t> command is the most common command used to list information about files and directories.</a:t>
            </a:r>
          </a:p>
          <a:p>
            <a:r>
              <a:rPr lang="en-US" dirty="0" smtClean="0"/>
              <a:t>A few options available </a:t>
            </a:r>
            <a:r>
              <a:rPr lang="en-US" dirty="0"/>
              <a:t>with the </a:t>
            </a:r>
            <a:r>
              <a:rPr lang="en-US" b="1" dirty="0" err="1"/>
              <a:t>ls</a:t>
            </a:r>
            <a:r>
              <a:rPr lang="en-US" b="1" dirty="0"/>
              <a:t> </a:t>
            </a:r>
            <a:r>
              <a:rPr lang="en-US" dirty="0"/>
              <a:t>command</a:t>
            </a:r>
            <a:r>
              <a:rPr lang="en-US" dirty="0" smtClean="0"/>
              <a:t>.</a:t>
            </a:r>
            <a:endParaRPr lang="en-US" sz="1800" dirty="0"/>
          </a:p>
          <a:p>
            <a:pPr lvl="1"/>
            <a:r>
              <a:rPr lang="en-US" dirty="0"/>
              <a:t>The </a:t>
            </a:r>
            <a:r>
              <a:rPr lang="en-US" b="1" dirty="0"/>
              <a:t>-a </a:t>
            </a:r>
            <a:r>
              <a:rPr lang="en-US" dirty="0"/>
              <a:t>option shows hidden and non-hidden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-F</a:t>
            </a:r>
            <a:r>
              <a:rPr lang="en-US" dirty="0"/>
              <a:t> option shows the files and appends a file-type </a:t>
            </a:r>
            <a:r>
              <a:rPr lang="en-US" dirty="0" smtClean="0"/>
              <a:t>indicator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-l</a:t>
            </a:r>
            <a:r>
              <a:rPr lang="en-US" dirty="0"/>
              <a:t> option (lowercase L) produces a long listing 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-R</a:t>
            </a:r>
            <a:r>
              <a:rPr lang="en-US" dirty="0"/>
              <a:t> option lists all files and directories recursively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current directory downward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cp</a:t>
            </a:r>
            <a:r>
              <a:rPr lang="en-US" dirty="0"/>
              <a:t> copies a file to a new file.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 err="1"/>
              <a:t>cp</a:t>
            </a:r>
            <a:r>
              <a:rPr lang="en-US" b="1" dirty="0"/>
              <a:t>  file  </a:t>
            </a:r>
            <a:r>
              <a:rPr lang="en-US" b="1" dirty="0" err="1" smtClean="0"/>
              <a:t>file.bck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cp</a:t>
            </a:r>
            <a:r>
              <a:rPr lang="en-US" b="1" dirty="0"/>
              <a:t> </a:t>
            </a:r>
            <a:r>
              <a:rPr lang="en-US" dirty="0"/>
              <a:t>copies a file to a new location.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 err="1"/>
              <a:t>cp</a:t>
            </a:r>
            <a:r>
              <a:rPr lang="en-US" b="1" dirty="0"/>
              <a:t>  file  /</a:t>
            </a:r>
            <a:r>
              <a:rPr lang="en-US" b="1" dirty="0" smtClean="0"/>
              <a:t>home/</a:t>
            </a:r>
            <a:r>
              <a:rPr lang="en-US" b="1" dirty="0" err="1" smtClean="0"/>
              <a:t>joe</a:t>
            </a:r>
            <a:r>
              <a:rPr lang="en-US" b="1" dirty="0" smtClean="0"/>
              <a:t>/Documents/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&amp; Renaming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mv</a:t>
            </a:r>
            <a:r>
              <a:rPr lang="en-US" dirty="0"/>
              <a:t> command </a:t>
            </a:r>
            <a:r>
              <a:rPr lang="en-US" dirty="0" smtClean="0"/>
              <a:t>can change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of a </a:t>
            </a:r>
            <a:r>
              <a:rPr lang="en-US" dirty="0" smtClean="0"/>
              <a:t>file.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/>
              <a:t>mv  file  /home/</a:t>
            </a:r>
            <a:r>
              <a:rPr lang="en-US" b="1" dirty="0" err="1"/>
              <a:t>joe</a:t>
            </a:r>
            <a:r>
              <a:rPr lang="en-US" b="1" dirty="0"/>
              <a:t>/Documents</a:t>
            </a:r>
            <a:r>
              <a:rPr lang="en-US" b="1" dirty="0" smtClean="0"/>
              <a:t>/</a:t>
            </a:r>
            <a:br>
              <a:rPr lang="en-US" b="1" dirty="0" smtClean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mv</a:t>
            </a:r>
            <a:r>
              <a:rPr lang="en-US" dirty="0"/>
              <a:t> command </a:t>
            </a:r>
            <a:r>
              <a:rPr lang="en-US" dirty="0" smtClean="0"/>
              <a:t>can rename </a:t>
            </a:r>
            <a:r>
              <a:rPr lang="en-US" dirty="0"/>
              <a:t>a file.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/>
              <a:t>mv  file  </a:t>
            </a:r>
            <a:r>
              <a:rPr lang="en-US" b="1" dirty="0" err="1"/>
              <a:t>newfile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Creates a directory.</a:t>
            </a:r>
          </a:p>
          <a:p>
            <a:r>
              <a:rPr lang="en-US" dirty="0"/>
              <a:t>O</a:t>
            </a:r>
            <a:r>
              <a:rPr lang="en-US" dirty="0" smtClean="0"/>
              <a:t>nly can create directories where have permission to do so.</a:t>
            </a:r>
          </a:p>
          <a:p>
            <a:r>
              <a:rPr lang="en-US" dirty="0" smtClean="0"/>
              <a:t>Create directory using absolute path name.</a:t>
            </a:r>
            <a:br>
              <a:rPr lang="en-US" dirty="0" smtClean="0"/>
            </a:br>
            <a:r>
              <a:rPr lang="en-US" dirty="0" smtClean="0"/>
              <a:t>Example:  </a:t>
            </a:r>
            <a:r>
              <a:rPr lang="en-US" b="1" dirty="0" err="1" smtClean="0"/>
              <a:t>mkdir</a:t>
            </a:r>
            <a:r>
              <a:rPr lang="en-US" b="1" dirty="0" smtClean="0"/>
              <a:t>  /home/</a:t>
            </a:r>
            <a:r>
              <a:rPr lang="en-US" b="1" dirty="0" err="1" smtClean="0"/>
              <a:t>joe</a:t>
            </a:r>
            <a:r>
              <a:rPr lang="en-US" b="1" dirty="0" smtClean="0"/>
              <a:t>/test</a:t>
            </a:r>
            <a:endParaRPr lang="en-US" dirty="0"/>
          </a:p>
          <a:p>
            <a:r>
              <a:rPr lang="en-US" dirty="0" smtClean="0"/>
              <a:t>Create directory using relative path name.</a:t>
            </a:r>
            <a:br>
              <a:rPr lang="en-US" dirty="0" smtClean="0"/>
            </a:br>
            <a:r>
              <a:rPr lang="en-US" dirty="0" smtClean="0"/>
              <a:t>Example:  </a:t>
            </a:r>
            <a:r>
              <a:rPr lang="en-US" b="1" dirty="0" err="1" smtClean="0"/>
              <a:t>pwd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              </a:t>
            </a:r>
            <a:r>
              <a:rPr lang="en-US" dirty="0" smtClean="0"/>
              <a:t>/home/</a:t>
            </a:r>
            <a:r>
              <a:rPr lang="en-US" dirty="0" err="1" smtClean="0"/>
              <a:t>joe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b="1" dirty="0" err="1" smtClean="0"/>
              <a:t>mkdir</a:t>
            </a:r>
            <a:r>
              <a:rPr lang="en-US" b="1" dirty="0" smtClean="0"/>
              <a:t> 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1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Files &amp;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rm</a:t>
            </a:r>
            <a:r>
              <a:rPr lang="en-US" dirty="0"/>
              <a:t> command deletes a file.</a:t>
            </a:r>
            <a:br>
              <a:rPr lang="en-US" dirty="0"/>
            </a:b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 err="1"/>
              <a:t>rm</a:t>
            </a:r>
            <a:r>
              <a:rPr lang="en-US" b="1" dirty="0"/>
              <a:t>  file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rmdir</a:t>
            </a:r>
            <a:r>
              <a:rPr lang="en-US" b="1" dirty="0"/>
              <a:t> </a:t>
            </a:r>
            <a:r>
              <a:rPr lang="en-US" dirty="0"/>
              <a:t>command deletes </a:t>
            </a:r>
            <a:r>
              <a:rPr lang="en-US" dirty="0" smtClean="0"/>
              <a:t>an </a:t>
            </a:r>
            <a:r>
              <a:rPr lang="en-US" u="sng" dirty="0"/>
              <a:t>empty</a:t>
            </a:r>
            <a:r>
              <a:rPr lang="en-US" dirty="0"/>
              <a:t> directory.</a:t>
            </a:r>
            <a:br>
              <a:rPr lang="en-US" dirty="0"/>
            </a:b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 err="1"/>
              <a:t>rmdir</a:t>
            </a:r>
            <a:r>
              <a:rPr lang="en-US" dirty="0"/>
              <a:t>  </a:t>
            </a:r>
            <a:r>
              <a:rPr lang="en-US" b="1" dirty="0"/>
              <a:t>/home/</a:t>
            </a:r>
            <a:r>
              <a:rPr lang="en-US" b="1" dirty="0" err="1"/>
              <a:t>joe</a:t>
            </a:r>
            <a:r>
              <a:rPr lang="en-US" b="1" dirty="0"/>
              <a:t>/temp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rm</a:t>
            </a:r>
            <a:r>
              <a:rPr lang="en-US" b="1" dirty="0"/>
              <a:t>  -r </a:t>
            </a:r>
            <a:r>
              <a:rPr lang="en-US" dirty="0"/>
              <a:t>command deletes a </a:t>
            </a:r>
            <a:r>
              <a:rPr lang="en-US" u="sng" dirty="0"/>
              <a:t>non-empty</a:t>
            </a:r>
            <a:r>
              <a:rPr lang="en-US" dirty="0"/>
              <a:t> directory </a:t>
            </a:r>
            <a:r>
              <a:rPr lang="en-US" dirty="0" smtClean="0"/>
              <a:t>&amp; all its </a:t>
            </a:r>
            <a:r>
              <a:rPr lang="en-US" dirty="0"/>
              <a:t>files and </a:t>
            </a:r>
            <a:r>
              <a:rPr lang="en-US" dirty="0" smtClean="0"/>
              <a:t>subdirectories.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 err="1"/>
              <a:t>rm</a:t>
            </a:r>
            <a:r>
              <a:rPr lang="en-US" b="1" dirty="0"/>
              <a:t>  -r  /home/</a:t>
            </a:r>
            <a:r>
              <a:rPr lang="en-US" b="1" dirty="0" err="1"/>
              <a:t>joe</a:t>
            </a:r>
            <a:r>
              <a:rPr lang="en-US" b="1" dirty="0"/>
              <a:t>/Documents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Hard link and soft link</a:t>
            </a:r>
          </a:p>
          <a:p>
            <a:pPr lvl="1"/>
            <a:r>
              <a:rPr lang="en-US" altLang="zh-CN" dirty="0" smtClean="0"/>
              <a:t>Hard link cannot refer to a directory &amp; within its own </a:t>
            </a:r>
            <a:r>
              <a:rPr lang="en-US" altLang="zh-CN" dirty="0" err="1" smtClean="0"/>
              <a:t>filesystem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Soft link can point to a nonexistent file</a:t>
            </a:r>
          </a:p>
          <a:p>
            <a:pPr lvl="1">
              <a:buNone/>
            </a:pPr>
            <a:r>
              <a:rPr lang="en-US" altLang="zh-CN" dirty="0" smtClean="0"/>
              <a:t>			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-s hello hello.sl</a:t>
            </a:r>
          </a:p>
          <a:p>
            <a:pPr lvl="1"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		$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pPr lvl="1"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		$ echo “new” &gt; hello</a:t>
            </a:r>
          </a:p>
          <a:p>
            <a:pPr lvl="1"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		$ cat hello.sl</a:t>
            </a:r>
          </a:p>
          <a:p>
            <a:pPr lvl="1"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		new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13E-5ABF-435A-BD31-775D1D0B932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files ( </a:t>
            </a:r>
            <a:r>
              <a:rPr lang="en-US" b="1" dirty="0" smtClean="0">
                <a:latin typeface="Courier New"/>
                <a:cs typeface="Courier New"/>
              </a:rPr>
              <a:t>cat</a:t>
            </a:r>
            <a:r>
              <a:rPr lang="en-US" dirty="0" smtClean="0"/>
              <a:t> )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cat /home/joe/practice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cat /</a:t>
            </a:r>
            <a:r>
              <a:rPr lang="en-US" b="1" dirty="0" err="1" smtClean="0">
                <a:latin typeface="Courier New"/>
                <a:cs typeface="Courier New"/>
              </a:rPr>
              <a:t>etc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motd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Helvetica" pitchFamily="34" charset="0"/>
              </a:rPr>
              <a:t>Some files are not readable (e.g., binary)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cat /bin/cat</a:t>
            </a:r>
          </a:p>
          <a:p>
            <a:pPr marL="457200" lvl="1" indent="0">
              <a:buNone/>
            </a:pPr>
            <a:endParaRPr lang="en-US" dirty="0" smtClean="0">
              <a:cs typeface="Helvetica" pitchFamily="34" charset="0"/>
            </a:endParaRPr>
          </a:p>
          <a:p>
            <a:pPr lvl="2"/>
            <a:endParaRPr lang="en-US" dirty="0" smtClean="0">
              <a:cs typeface="Helvetica" pitchFamily="34" charset="0"/>
            </a:endParaRPr>
          </a:p>
          <a:p>
            <a:pPr lvl="1"/>
            <a:endParaRPr lang="en-US" b="1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13E-5ABF-435A-BD31-775D1D0B932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Write/create files ( </a:t>
            </a:r>
            <a:r>
              <a:rPr lang="en-US" b="1" dirty="0" smtClean="0">
                <a:latin typeface="Courier New"/>
                <a:cs typeface="Courier New"/>
              </a:rPr>
              <a:t>echo</a:t>
            </a:r>
            <a:r>
              <a:rPr lang="en-US" dirty="0" smtClean="0">
                <a:latin typeface="Helvetica"/>
                <a:cs typeface="Helvetica"/>
              </a:rPr>
              <a:t> )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ls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echo “hello world” &gt; hello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ls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cat hello 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echo “I am your name” &gt;&gt; hello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cat hello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cat hello hello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13E-5ABF-435A-BD31-775D1D0B932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Interacting with the shell </a:t>
            </a:r>
          </a:p>
          <a:p>
            <a:r>
              <a:rPr lang="en-US" dirty="0" smtClean="0"/>
              <a:t>Traversing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Managing files and directories</a:t>
            </a:r>
          </a:p>
          <a:p>
            <a:r>
              <a:rPr lang="en-US" dirty="0" smtClean="0"/>
              <a:t>Viewing file contents</a:t>
            </a:r>
          </a:p>
          <a:p>
            <a:r>
              <a:rPr lang="en-US" dirty="0" smtClean="0"/>
              <a:t>Managing processes</a:t>
            </a:r>
          </a:p>
          <a:p>
            <a:r>
              <a:rPr lang="en-US" dirty="0" smtClean="0"/>
              <a:t>Managing disks</a:t>
            </a:r>
          </a:p>
          <a:p>
            <a:r>
              <a:rPr lang="en-US" dirty="0" smtClean="0"/>
              <a:t>Sorting and archiving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Utilities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Identify file types (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zh-CN" dirty="0" smtClean="0"/>
              <a:t> )</a:t>
            </a:r>
          </a:p>
          <a:p>
            <a:pPr lvl="1"/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linux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file hello</a:t>
            </a:r>
          </a:p>
          <a:p>
            <a:pPr lvl="1"/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file /home/joe/months</a:t>
            </a:r>
          </a:p>
          <a:p>
            <a:pPr lvl="1"/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file /home/joe/uccs.png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</a:t>
            </a:r>
            <a:r>
              <a:rPr lang="en-US" dirty="0" smtClean="0"/>
              <a:t>Processes with </a:t>
            </a:r>
            <a:r>
              <a:rPr lang="en-US" b="1" dirty="0" err="1" smtClean="0"/>
              <a:t>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 utility for checking running processes.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ps</a:t>
            </a:r>
            <a:r>
              <a:rPr lang="en-US" b="1" dirty="0"/>
              <a:t> u</a:t>
            </a:r>
            <a:r>
              <a:rPr lang="en-US" dirty="0"/>
              <a:t> command </a:t>
            </a:r>
            <a:r>
              <a:rPr lang="en-US" dirty="0" smtClean="0"/>
              <a:t>shows info such as:</a:t>
            </a:r>
            <a:endParaRPr lang="en-US" dirty="0"/>
          </a:p>
          <a:p>
            <a:pPr lvl="1"/>
            <a:r>
              <a:rPr lang="en-US" dirty="0"/>
              <a:t>Username (USER)</a:t>
            </a:r>
            <a:endParaRPr lang="en-US" sz="2600" dirty="0"/>
          </a:p>
          <a:p>
            <a:pPr lvl="1"/>
            <a:r>
              <a:rPr lang="en-US" dirty="0"/>
              <a:t>Process ID (PID)</a:t>
            </a:r>
            <a:endParaRPr lang="en-US" sz="2600" dirty="0"/>
          </a:p>
          <a:p>
            <a:pPr lvl="1"/>
            <a:r>
              <a:rPr lang="en-US" dirty="0" smtClean="0"/>
              <a:t>Time </a:t>
            </a:r>
            <a:r>
              <a:rPr lang="en-US" dirty="0"/>
              <a:t>process began to run (START)</a:t>
            </a:r>
            <a:endParaRPr lang="en-US" sz="2600" dirty="0"/>
          </a:p>
          <a:p>
            <a:pPr lvl="1"/>
            <a:r>
              <a:rPr lang="en-US" dirty="0"/>
              <a:t>Cumulative system time used (TIME)</a:t>
            </a:r>
            <a:endParaRPr lang="en-US" sz="2600" dirty="0"/>
          </a:p>
          <a:p>
            <a:pPr lvl="1"/>
            <a:r>
              <a:rPr lang="en-US" dirty="0"/>
              <a:t>Associated command (COMMAND)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with </a:t>
            </a:r>
            <a:r>
              <a:rPr lang="en-US" b="1" dirty="0" err="1" smtClean="0"/>
              <a:t>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ps</a:t>
            </a:r>
            <a:r>
              <a:rPr lang="en-US" b="1" dirty="0"/>
              <a:t>  </a:t>
            </a:r>
            <a:r>
              <a:rPr lang="en-US" b="1" dirty="0" err="1"/>
              <a:t>ux</a:t>
            </a:r>
            <a:r>
              <a:rPr lang="en-US" dirty="0"/>
              <a:t> command shows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processes running on the Linux </a:t>
            </a:r>
            <a:r>
              <a:rPr lang="en-US" dirty="0" smtClean="0"/>
              <a:t>system,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current user.</a:t>
            </a:r>
          </a:p>
          <a:p>
            <a:r>
              <a:rPr lang="en-US" dirty="0"/>
              <a:t>The </a:t>
            </a:r>
            <a:r>
              <a:rPr lang="en-US" b="1" dirty="0" err="1"/>
              <a:t>ps</a:t>
            </a:r>
            <a:r>
              <a:rPr lang="en-US" b="1" dirty="0"/>
              <a:t>  aux</a:t>
            </a:r>
            <a:r>
              <a:rPr lang="en-US" dirty="0"/>
              <a:t> command shows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processes running on the Linux </a:t>
            </a:r>
            <a:r>
              <a:rPr lang="en-US" dirty="0" smtClean="0"/>
              <a:t>system, </a:t>
            </a:r>
          </a:p>
          <a:p>
            <a:pPr lvl="1"/>
            <a:r>
              <a:rPr lang="en-US" dirty="0" smtClean="0"/>
              <a:t>for </a:t>
            </a:r>
            <a:r>
              <a:rPr lang="en-US" u="sng" dirty="0"/>
              <a:t>all</a:t>
            </a:r>
            <a:r>
              <a:rPr lang="en-US" dirty="0"/>
              <a:t>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b="1" dirty="0" err="1"/>
              <a:t>ps</a:t>
            </a:r>
            <a:r>
              <a:rPr lang="en-US" b="1" dirty="0"/>
              <a:t> </a:t>
            </a:r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-</a:t>
            </a:r>
            <a:r>
              <a:rPr lang="en-US" b="1" dirty="0"/>
              <a:t>e</a:t>
            </a:r>
            <a:r>
              <a:rPr lang="en-US" dirty="0"/>
              <a:t>  Show every running process on system.</a:t>
            </a:r>
            <a:endParaRPr lang="en-US" sz="3000" dirty="0"/>
          </a:p>
          <a:p>
            <a:r>
              <a:rPr lang="en-US" b="1" dirty="0"/>
              <a:t>-o</a:t>
            </a:r>
            <a:r>
              <a:rPr lang="en-US" dirty="0"/>
              <a:t>  ‘</a:t>
            </a:r>
            <a:r>
              <a:rPr lang="en-US" i="1" dirty="0"/>
              <a:t>item1,item2,…</a:t>
            </a:r>
            <a:r>
              <a:rPr lang="en-US" i="1" dirty="0" err="1"/>
              <a:t>itemN</a:t>
            </a:r>
            <a:r>
              <a:rPr lang="en-US" dirty="0"/>
              <a:t>’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Show </a:t>
            </a:r>
            <a:r>
              <a:rPr lang="en-US" dirty="0"/>
              <a:t>the listed </a:t>
            </a:r>
            <a:r>
              <a:rPr lang="en-US" i="1" dirty="0"/>
              <a:t>item</a:t>
            </a:r>
            <a:r>
              <a:rPr lang="en-US" dirty="0"/>
              <a:t>s in the display.</a:t>
            </a:r>
            <a:endParaRPr lang="en-US" sz="3000" dirty="0"/>
          </a:p>
          <a:p>
            <a:r>
              <a:rPr lang="en-US" b="1" dirty="0"/>
              <a:t>--sort</a:t>
            </a:r>
            <a:r>
              <a:rPr lang="en-US" dirty="0"/>
              <a:t>=</a:t>
            </a:r>
            <a:r>
              <a:rPr lang="en-US" i="1" dirty="0"/>
              <a:t>item</a:t>
            </a:r>
            <a:r>
              <a:rPr lang="en-US" dirty="0"/>
              <a:t>  Show the list sorted by </a:t>
            </a:r>
            <a:r>
              <a:rPr lang="en-US" i="1" dirty="0"/>
              <a:t>item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</a:t>
            </a:r>
            <a:r>
              <a:rPr lang="en-US" dirty="0" smtClean="0"/>
              <a:t>Processes </a:t>
            </a:r>
            <a:r>
              <a:rPr lang="en-US" dirty="0"/>
              <a:t>with </a:t>
            </a:r>
            <a:r>
              <a:rPr lang="en-US" b="1" dirty="0" smtClean="0"/>
              <a:t>top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top</a:t>
            </a:r>
            <a:r>
              <a:rPr lang="en-US" dirty="0"/>
              <a:t>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Provides Screen-oriented display.</a:t>
            </a:r>
          </a:p>
          <a:p>
            <a:pPr lvl="1"/>
            <a:r>
              <a:rPr lang="en-US" dirty="0" smtClean="0"/>
              <a:t>Shows processes </a:t>
            </a:r>
            <a:r>
              <a:rPr lang="en-US" dirty="0"/>
              <a:t>running on your system.</a:t>
            </a:r>
          </a:p>
          <a:p>
            <a:r>
              <a:rPr lang="en-US" dirty="0"/>
              <a:t>The default displays processes based upon how much CPU time they are currently consuming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Running Process with </a:t>
            </a:r>
            <a:r>
              <a:rPr lang="en-US" b="1" dirty="0" smtClean="0"/>
              <a:t>top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1890714"/>
            <a:ext cx="82200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top</a:t>
            </a:r>
            <a:r>
              <a:rPr lang="en-US" dirty="0"/>
              <a:t> command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Press </a:t>
            </a:r>
            <a:r>
              <a:rPr lang="en-US" b="1" dirty="0"/>
              <a:t>q</a:t>
            </a:r>
            <a:r>
              <a:rPr lang="en-US" dirty="0"/>
              <a:t> to quit top.</a:t>
            </a:r>
            <a:endParaRPr lang="en-US" sz="3000" dirty="0"/>
          </a:p>
          <a:p>
            <a:r>
              <a:rPr lang="en-US" dirty="0"/>
              <a:t>Press</a:t>
            </a:r>
            <a:r>
              <a:rPr lang="en-US" b="1" dirty="0"/>
              <a:t> h</a:t>
            </a:r>
            <a:r>
              <a:rPr lang="en-US" dirty="0"/>
              <a:t> to see help options.</a:t>
            </a:r>
            <a:endParaRPr lang="en-US" sz="3000" dirty="0"/>
          </a:p>
          <a:p>
            <a:r>
              <a:rPr lang="en-US" dirty="0"/>
              <a:t>Press </a:t>
            </a:r>
            <a:r>
              <a:rPr lang="en-US" b="1" dirty="0"/>
              <a:t>M</a:t>
            </a:r>
            <a:r>
              <a:rPr lang="en-US" dirty="0"/>
              <a:t> to sort display by memory usage.</a:t>
            </a:r>
            <a:endParaRPr lang="en-US" sz="3000" dirty="0"/>
          </a:p>
          <a:p>
            <a:r>
              <a:rPr lang="en-US" dirty="0"/>
              <a:t>Press </a:t>
            </a:r>
            <a:r>
              <a:rPr lang="en-US" b="1" dirty="0"/>
              <a:t>P</a:t>
            </a:r>
            <a:r>
              <a:rPr lang="en-US" dirty="0"/>
              <a:t> to soft display by CPU usage.</a:t>
            </a:r>
            <a:endParaRPr lang="en-US" sz="3000" dirty="0"/>
          </a:p>
          <a:p>
            <a:r>
              <a:rPr lang="en-US" dirty="0"/>
              <a:t>Press </a:t>
            </a:r>
            <a:r>
              <a:rPr lang="en-US" b="1" dirty="0"/>
              <a:t>R</a:t>
            </a:r>
            <a:r>
              <a:rPr lang="en-US" dirty="0"/>
              <a:t> to reverse the sort order.</a:t>
            </a:r>
            <a:endParaRPr lang="en-US" sz="3000" dirty="0"/>
          </a:p>
          <a:p>
            <a:r>
              <a:rPr lang="en-US" dirty="0"/>
              <a:t>Press </a:t>
            </a:r>
            <a:r>
              <a:rPr lang="en-US" b="1" dirty="0"/>
              <a:t>u</a:t>
            </a:r>
            <a:r>
              <a:rPr lang="en-US" dirty="0"/>
              <a:t> to enter a username for displaying their processes.</a:t>
            </a:r>
            <a:endParaRPr lang="en-US" sz="3000" dirty="0"/>
          </a:p>
          <a:p>
            <a:r>
              <a:rPr lang="en-US" dirty="0"/>
              <a:t>Press</a:t>
            </a:r>
            <a:r>
              <a:rPr lang="en-US" b="1" dirty="0"/>
              <a:t> 1</a:t>
            </a:r>
            <a:r>
              <a:rPr lang="en-US" dirty="0"/>
              <a:t> to toggle between </a:t>
            </a:r>
            <a:r>
              <a:rPr lang="en-US" dirty="0" smtClean="0"/>
              <a:t>CPU </a:t>
            </a:r>
            <a:r>
              <a:rPr lang="en-US" dirty="0"/>
              <a:t>usage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dirty="0" smtClean="0"/>
              <a:t>system CPUs.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Killing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kill</a:t>
            </a:r>
            <a:r>
              <a:rPr lang="en-US" dirty="0"/>
              <a:t> and </a:t>
            </a:r>
            <a:r>
              <a:rPr lang="en-US" b="1" dirty="0" err="1"/>
              <a:t>killall</a:t>
            </a:r>
            <a:r>
              <a:rPr lang="en-US" dirty="0"/>
              <a:t> command </a:t>
            </a:r>
            <a:endParaRPr lang="en-US" sz="2400" dirty="0"/>
          </a:p>
          <a:p>
            <a:pPr lvl="2"/>
            <a:r>
              <a:rPr lang="en-US" dirty="0"/>
              <a:t>send a signal to the process telling it to end.</a:t>
            </a:r>
            <a:endParaRPr lang="en-US" sz="2200" dirty="0"/>
          </a:p>
          <a:p>
            <a:pPr lvl="2"/>
            <a:r>
              <a:rPr lang="en-US" dirty="0"/>
              <a:t>can also send any valid signal to a </a:t>
            </a:r>
            <a:r>
              <a:rPr lang="en-US" dirty="0" smtClean="0"/>
              <a:t>process.</a:t>
            </a:r>
            <a:endParaRPr lang="en-US" sz="2200" dirty="0"/>
          </a:p>
          <a:p>
            <a:r>
              <a:rPr lang="en-US" dirty="0"/>
              <a:t>Signals are represented by either</a:t>
            </a:r>
            <a:endParaRPr lang="en-US" sz="3000" dirty="0"/>
          </a:p>
          <a:p>
            <a:pPr lvl="1"/>
            <a:r>
              <a:rPr lang="en-US" dirty="0"/>
              <a:t>name (ex: SIGHUP) or</a:t>
            </a:r>
            <a:endParaRPr lang="en-US" sz="2600" dirty="0"/>
          </a:p>
          <a:p>
            <a:pPr lvl="1"/>
            <a:r>
              <a:rPr lang="en-US" dirty="0"/>
              <a:t>number (ex: 1</a:t>
            </a:r>
            <a:r>
              <a:rPr lang="en-US" dirty="0" smtClean="0"/>
              <a:t>)</a:t>
            </a:r>
          </a:p>
          <a:p>
            <a:r>
              <a:rPr lang="en-US" dirty="0"/>
              <a:t>Different processes respond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 signals.</a:t>
            </a:r>
            <a:endParaRPr lang="en-US" dirty="0"/>
          </a:p>
          <a:p>
            <a:r>
              <a:rPr lang="en-US" dirty="0"/>
              <a:t>Process </a:t>
            </a:r>
            <a:r>
              <a:rPr lang="en-US" u="sng" dirty="0"/>
              <a:t>cannot</a:t>
            </a:r>
            <a:r>
              <a:rPr lang="en-US" dirty="0"/>
              <a:t> block SIGKILL and </a:t>
            </a:r>
            <a:r>
              <a:rPr lang="en-US" dirty="0" smtClean="0"/>
              <a:t>SIGSTOP.</a:t>
            </a:r>
            <a:endParaRPr lang="en-US" dirty="0"/>
          </a:p>
          <a:p>
            <a:pPr lvl="1"/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dirty="0"/>
              <a:t>kill</a:t>
            </a:r>
            <a:r>
              <a:rPr lang="en-US" dirty="0"/>
              <a:t> to </a:t>
            </a:r>
            <a:r>
              <a:rPr lang="en-US" dirty="0" smtClean="0"/>
              <a:t>Signal </a:t>
            </a:r>
            <a:r>
              <a:rPr lang="en-US" dirty="0"/>
              <a:t>P</a:t>
            </a:r>
            <a:r>
              <a:rPr lang="en-US" dirty="0" smtClean="0"/>
              <a:t>rocesses </a:t>
            </a:r>
            <a:r>
              <a:rPr lang="en-US" dirty="0"/>
              <a:t>by PID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the Process ID using </a:t>
            </a:r>
            <a:r>
              <a:rPr lang="en-US" b="1" dirty="0" err="1"/>
              <a:t>ps</a:t>
            </a:r>
            <a:r>
              <a:rPr lang="en-US" dirty="0"/>
              <a:t> or </a:t>
            </a:r>
            <a:r>
              <a:rPr lang="en-US" b="1" dirty="0"/>
              <a:t>top</a:t>
            </a:r>
            <a:endParaRPr lang="en-US" sz="3000" dirty="0"/>
          </a:p>
          <a:p>
            <a:r>
              <a:rPr lang="en-US" dirty="0"/>
              <a:t>Type:  </a:t>
            </a:r>
            <a:r>
              <a:rPr lang="en-US" b="1" dirty="0"/>
              <a:t>kill  -</a:t>
            </a:r>
            <a:r>
              <a:rPr lang="en-US" i="1" dirty="0"/>
              <a:t>signal  PID</a:t>
            </a:r>
            <a:endParaRPr lang="en-US" sz="3000" dirty="0"/>
          </a:p>
          <a:p>
            <a:pPr lvl="1"/>
            <a:r>
              <a:rPr lang="en-US" dirty="0"/>
              <a:t>The default kill signal is 15 (</a:t>
            </a:r>
            <a:r>
              <a:rPr lang="en-US" dirty="0" smtClean="0"/>
              <a:t>SIGTERM).</a:t>
            </a:r>
            <a:br>
              <a:rPr lang="en-US" dirty="0" smtClean="0"/>
            </a:br>
            <a:r>
              <a:rPr lang="en-US" dirty="0" smtClean="0"/>
              <a:t>Will </a:t>
            </a:r>
            <a:r>
              <a:rPr lang="en-US" dirty="0"/>
              <a:t>be used if </a:t>
            </a:r>
            <a:r>
              <a:rPr lang="en-US" i="1" dirty="0" smtClean="0"/>
              <a:t>signal</a:t>
            </a:r>
            <a:r>
              <a:rPr lang="en-US" dirty="0" smtClean="0"/>
              <a:t> </a:t>
            </a:r>
            <a:r>
              <a:rPr lang="en-US" dirty="0"/>
              <a:t>is not included </a:t>
            </a:r>
            <a:r>
              <a:rPr lang="en-US" dirty="0" smtClean="0"/>
              <a:t>in </a:t>
            </a:r>
            <a:r>
              <a:rPr lang="en-US" dirty="0"/>
              <a:t>command.</a:t>
            </a:r>
            <a:endParaRPr lang="en-US" sz="2600" dirty="0"/>
          </a:p>
          <a:p>
            <a:pPr lvl="1"/>
            <a:r>
              <a:rPr lang="en-US" dirty="0"/>
              <a:t>The </a:t>
            </a:r>
            <a:r>
              <a:rPr lang="en-US" i="1" dirty="0"/>
              <a:t>signal</a:t>
            </a:r>
            <a:r>
              <a:rPr lang="en-US" dirty="0"/>
              <a:t> can be the signal name or number.</a:t>
            </a:r>
            <a:endParaRPr lang="en-US" sz="2600" dirty="0"/>
          </a:p>
          <a:p>
            <a:pPr lvl="1"/>
            <a:r>
              <a:rPr lang="en-US" dirty="0"/>
              <a:t>Examples:</a:t>
            </a:r>
            <a:endParaRPr lang="en-US" sz="2600" dirty="0"/>
          </a:p>
          <a:p>
            <a:pPr lvl="2"/>
            <a:r>
              <a:rPr lang="en-US" b="1" dirty="0"/>
              <a:t>kill  10432</a:t>
            </a:r>
            <a:endParaRPr lang="en-US" sz="2200" dirty="0"/>
          </a:p>
          <a:p>
            <a:pPr lvl="2"/>
            <a:r>
              <a:rPr lang="en-US" b="1" dirty="0"/>
              <a:t>kill -15  10432</a:t>
            </a:r>
            <a:endParaRPr lang="en-US" sz="2200" dirty="0"/>
          </a:p>
          <a:p>
            <a:pPr lvl="2"/>
            <a:r>
              <a:rPr lang="en-US" b="1" dirty="0"/>
              <a:t>kill -SIGKILL  10432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killall</a:t>
            </a:r>
            <a:r>
              <a:rPr lang="en-US" dirty="0"/>
              <a:t> to </a:t>
            </a:r>
            <a:r>
              <a:rPr lang="en-US" dirty="0" smtClean="0"/>
              <a:t>Signal </a:t>
            </a:r>
            <a:r>
              <a:rPr lang="en-US" dirty="0"/>
              <a:t>P</a:t>
            </a:r>
            <a:r>
              <a:rPr lang="en-US" dirty="0" smtClean="0"/>
              <a:t>rocesses </a:t>
            </a:r>
            <a:br>
              <a:rPr lang="en-US" dirty="0" smtClean="0"/>
            </a:b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err="1"/>
              <a:t>killall</a:t>
            </a:r>
            <a:r>
              <a:rPr lang="en-US" dirty="0"/>
              <a:t> command </a:t>
            </a:r>
            <a:r>
              <a:rPr lang="en-US" dirty="0" smtClean="0"/>
              <a:t>can </a:t>
            </a:r>
            <a:r>
              <a:rPr lang="en-US" dirty="0"/>
              <a:t>signal process by name instead of by PID.</a:t>
            </a:r>
            <a:endParaRPr lang="en-US" sz="3000" dirty="0"/>
          </a:p>
          <a:p>
            <a:r>
              <a:rPr lang="en-US" u="sng" dirty="0"/>
              <a:t>Danger</a:t>
            </a:r>
            <a:r>
              <a:rPr lang="en-US" dirty="0"/>
              <a:t>: M</a:t>
            </a:r>
            <a:r>
              <a:rPr lang="en-US" dirty="0" smtClean="0"/>
              <a:t>ight </a:t>
            </a:r>
            <a:r>
              <a:rPr lang="en-US" dirty="0"/>
              <a:t>kill more </a:t>
            </a:r>
            <a:r>
              <a:rPr lang="en-US" dirty="0" smtClean="0"/>
              <a:t>processes </a:t>
            </a:r>
            <a:r>
              <a:rPr lang="en-US" dirty="0"/>
              <a:t>than </a:t>
            </a:r>
            <a:r>
              <a:rPr lang="en-US" dirty="0" smtClean="0"/>
              <a:t>intended if not careful!</a:t>
            </a:r>
            <a:endParaRPr lang="en-US" sz="3000" dirty="0"/>
          </a:p>
          <a:p>
            <a:r>
              <a:rPr lang="en-US" dirty="0"/>
              <a:t>Syntax:  </a:t>
            </a:r>
            <a:r>
              <a:rPr lang="en-US" b="1" dirty="0" err="1"/>
              <a:t>killall</a:t>
            </a:r>
            <a:r>
              <a:rPr lang="en-US" b="1" dirty="0"/>
              <a:t>  -</a:t>
            </a:r>
            <a:r>
              <a:rPr lang="en-US" i="1" dirty="0"/>
              <a:t>signal  </a:t>
            </a:r>
            <a:r>
              <a:rPr lang="en-US" i="1" dirty="0" err="1"/>
              <a:t>ProcessName</a:t>
            </a:r>
            <a:endParaRPr lang="en-US" sz="3000" dirty="0"/>
          </a:p>
          <a:p>
            <a:r>
              <a:rPr lang="en-US" dirty="0"/>
              <a:t>Example:  </a:t>
            </a:r>
            <a:r>
              <a:rPr lang="en-US" b="1" dirty="0" err="1"/>
              <a:t>killall</a:t>
            </a:r>
            <a:r>
              <a:rPr lang="en-US" b="1" dirty="0"/>
              <a:t> -9  </a:t>
            </a:r>
            <a:r>
              <a:rPr lang="en-US" b="1" dirty="0" err="1"/>
              <a:t>testme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and 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78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Interacting with the shell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an, help, info </a:t>
            </a:r>
          </a:p>
          <a:p>
            <a:r>
              <a:rPr lang="en-US" dirty="0" smtClean="0"/>
              <a:t>Traversing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d, </a:t>
            </a:r>
            <a:r>
              <a:rPr lang="en-US" dirty="0" err="1" smtClean="0"/>
              <a:t>pwd</a:t>
            </a:r>
            <a:r>
              <a:rPr lang="en-US" dirty="0" smtClean="0"/>
              <a:t>, ls, touch </a:t>
            </a:r>
          </a:p>
          <a:p>
            <a:r>
              <a:rPr lang="en-US" dirty="0" smtClean="0"/>
              <a:t>Managing files and directories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, ln, mv, </a:t>
            </a:r>
            <a:r>
              <a:rPr lang="en-US" dirty="0" err="1" smtClean="0"/>
              <a:t>rm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rmdir</a:t>
            </a:r>
            <a:endParaRPr lang="en-US" dirty="0" smtClean="0"/>
          </a:p>
          <a:p>
            <a:r>
              <a:rPr lang="en-US" dirty="0" smtClean="0"/>
              <a:t>Viewing file contents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ile, cat, echo, more, less, head, tail </a:t>
            </a:r>
          </a:p>
          <a:p>
            <a:r>
              <a:rPr lang="en-US" dirty="0" smtClean="0"/>
              <a:t>Managing processes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s</a:t>
            </a:r>
            <a:r>
              <a:rPr lang="en-US" dirty="0" smtClean="0"/>
              <a:t>, top, kill, </a:t>
            </a:r>
            <a:r>
              <a:rPr lang="en-US" dirty="0" err="1" smtClean="0"/>
              <a:t>killall</a:t>
            </a:r>
            <a:endParaRPr lang="en-US" dirty="0" smtClean="0"/>
          </a:p>
          <a:p>
            <a:r>
              <a:rPr lang="en-US" dirty="0" smtClean="0"/>
              <a:t>Managing disks</a:t>
            </a:r>
          </a:p>
          <a:p>
            <a:pPr lvl="1"/>
            <a:r>
              <a:rPr lang="en-US" dirty="0" smtClean="0"/>
              <a:t>mount, </a:t>
            </a:r>
            <a:r>
              <a:rPr lang="en-US" dirty="0" err="1" smtClean="0"/>
              <a:t>umount</a:t>
            </a:r>
            <a:r>
              <a:rPr lang="en-US" dirty="0" smtClean="0"/>
              <a:t>, </a:t>
            </a:r>
            <a:r>
              <a:rPr lang="en-US" dirty="0" err="1" smtClean="0"/>
              <a:t>df</a:t>
            </a:r>
            <a:r>
              <a:rPr lang="en-US" dirty="0" smtClean="0"/>
              <a:t>, du</a:t>
            </a:r>
          </a:p>
          <a:p>
            <a:r>
              <a:rPr lang="en-US" dirty="0" smtClean="0"/>
              <a:t>Sorting and archiving data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ort, </a:t>
            </a:r>
            <a:r>
              <a:rPr lang="en-US" dirty="0" err="1" smtClean="0"/>
              <a:t>wc</a:t>
            </a:r>
            <a:r>
              <a:rPr lang="en-US" dirty="0" smtClean="0"/>
              <a:t>, 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en-US" dirty="0" err="1" smtClean="0"/>
              <a:t>gzip</a:t>
            </a:r>
            <a:r>
              <a:rPr lang="en-US" dirty="0" smtClean="0"/>
              <a:t>, 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 with </a:t>
            </a:r>
            <a:r>
              <a:rPr lang="en-US" b="1" dirty="0" smtClean="0"/>
              <a:t>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Kill </a:t>
            </a:r>
            <a:r>
              <a:rPr lang="en-US" sz="3600" dirty="0"/>
              <a:t>a process with </a:t>
            </a:r>
            <a:r>
              <a:rPr lang="en-US" sz="3600" b="1" dirty="0"/>
              <a:t>top</a:t>
            </a:r>
            <a:endParaRPr lang="en-US" sz="3600" dirty="0"/>
          </a:p>
          <a:p>
            <a:pPr lvl="1"/>
            <a:r>
              <a:rPr lang="en-US" sz="3200" dirty="0"/>
              <a:t>Note desired PID</a:t>
            </a:r>
          </a:p>
          <a:p>
            <a:pPr lvl="1"/>
            <a:r>
              <a:rPr lang="en-US" sz="3200" dirty="0"/>
              <a:t>Press </a:t>
            </a:r>
            <a:r>
              <a:rPr lang="en-US" sz="3200" b="1" dirty="0"/>
              <a:t>k</a:t>
            </a:r>
            <a:endParaRPr lang="en-US" sz="3200" dirty="0"/>
          </a:p>
          <a:p>
            <a:pPr lvl="1"/>
            <a:r>
              <a:rPr lang="en-US" sz="3200" dirty="0"/>
              <a:t>At “Kill PID with signal [15]:” prompt,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type </a:t>
            </a:r>
            <a:r>
              <a:rPr lang="en-US" sz="3200" b="1" dirty="0"/>
              <a:t>15</a:t>
            </a:r>
            <a:r>
              <a:rPr lang="en-US" sz="3200" dirty="0"/>
              <a:t> or type </a:t>
            </a:r>
            <a:r>
              <a:rPr lang="en-US" sz="3200" b="1" dirty="0"/>
              <a:t>9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b="1" dirty="0"/>
              <a:t>mount</a:t>
            </a:r>
            <a:r>
              <a:rPr lang="en-US" dirty="0"/>
              <a:t> Command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Mount </a:t>
            </a:r>
            <a:r>
              <a:rPr lang="en-US" dirty="0" err="1" smtClean="0"/>
              <a:t>Filesystems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Typically only used to do </a:t>
            </a:r>
            <a:r>
              <a:rPr lang="en-US" u="sng" dirty="0" smtClean="0"/>
              <a:t>two</a:t>
            </a:r>
            <a:r>
              <a:rPr lang="en-US" dirty="0" smtClean="0"/>
              <a:t> items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display what is currently mounted,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(type </a:t>
            </a:r>
            <a:r>
              <a:rPr lang="en-US" b="1" dirty="0" smtClean="0"/>
              <a:t>mount</a:t>
            </a:r>
            <a:r>
              <a:rPr lang="en-US" dirty="0" smtClean="0"/>
              <a:t>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temporarily mount a </a:t>
            </a:r>
            <a:r>
              <a:rPr lang="en-US" dirty="0" err="1" smtClean="0"/>
              <a:t>filesystem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Mount a read-only ext3 </a:t>
            </a:r>
            <a:r>
              <a:rPr lang="en-US" dirty="0" err="1"/>
              <a:t>filesystem</a:t>
            </a:r>
            <a:r>
              <a:rPr lang="en-US" dirty="0"/>
              <a:t> disk partition:</a:t>
            </a:r>
            <a:br>
              <a:rPr lang="en-US" dirty="0"/>
            </a:br>
            <a:endParaRPr lang="en-US" sz="2600" dirty="0"/>
          </a:p>
          <a:p>
            <a:pPr lvl="1"/>
            <a:r>
              <a:rPr lang="en-US" dirty="0"/>
              <a:t>Mount an already </a:t>
            </a:r>
            <a:r>
              <a:rPr lang="en-US" dirty="0" smtClean="0"/>
              <a:t>mounted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new options:</a:t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4299508"/>
            <a:ext cx="5572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2" y="5695561"/>
            <a:ext cx="5443538" cy="44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8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Mounting a Disk Image in Loopback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Used for </a:t>
            </a:r>
          </a:p>
          <a:p>
            <a:pPr lvl="1"/>
            <a:r>
              <a:rPr lang="en-US" sz="2800" dirty="0"/>
              <a:t>copying or installing software </a:t>
            </a:r>
          </a:p>
          <a:p>
            <a:pPr lvl="1"/>
            <a:r>
              <a:rPr lang="en-US" sz="2800" dirty="0"/>
              <a:t>from a downloaded media disk image </a:t>
            </a:r>
          </a:p>
          <a:p>
            <a:pPr lvl="1"/>
            <a:r>
              <a:rPr lang="en-US" sz="2800" dirty="0"/>
              <a:t>without having to create the media.</a:t>
            </a:r>
          </a:p>
          <a:p>
            <a:r>
              <a:rPr lang="en-US" sz="3200" dirty="0"/>
              <a:t>Example:</a:t>
            </a:r>
            <a:br>
              <a:rPr lang="en-US" sz="3200" dirty="0"/>
            </a:br>
            <a:r>
              <a:rPr lang="en-US" sz="3200" dirty="0"/>
              <a:t>Mount a CD </a:t>
            </a:r>
            <a:r>
              <a:rPr lang="en-US" sz="3200" dirty="0" err="1"/>
              <a:t>iso</a:t>
            </a:r>
            <a:r>
              <a:rPr lang="en-US" sz="3200" dirty="0"/>
              <a:t> image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27" y="5791201"/>
            <a:ext cx="712635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 err="1"/>
              <a:t>umount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Detaches the device or </a:t>
            </a:r>
            <a:r>
              <a:rPr lang="en-US" sz="3200" dirty="0" err="1"/>
              <a:t>filesystem</a:t>
            </a:r>
            <a:r>
              <a:rPr lang="en-US" sz="3200" dirty="0"/>
              <a:t> from its mount </a:t>
            </a:r>
            <a:r>
              <a:rPr lang="en-US" sz="3200" dirty="0" smtClean="0"/>
              <a:t>point in </a:t>
            </a:r>
            <a:r>
              <a:rPr lang="en-US" sz="3200" dirty="0"/>
              <a:t>the Linux </a:t>
            </a:r>
            <a:r>
              <a:rPr lang="en-US" sz="3200" dirty="0" err="1"/>
              <a:t>filesystem</a:t>
            </a:r>
            <a:r>
              <a:rPr lang="en-US" sz="3200" dirty="0"/>
              <a:t>.</a:t>
            </a:r>
          </a:p>
          <a:p>
            <a:r>
              <a:rPr lang="en-US" sz="3200" dirty="0"/>
              <a:t>Directory name example:</a:t>
            </a:r>
            <a:br>
              <a:rPr lang="en-US" sz="3200" dirty="0"/>
            </a:br>
            <a:endParaRPr lang="en-US" sz="3200" dirty="0" smtClean="0"/>
          </a:p>
          <a:p>
            <a:r>
              <a:rPr lang="en-US" sz="3200" dirty="0" smtClean="0"/>
              <a:t>Device name example: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33" y="3895725"/>
            <a:ext cx="259651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40" y="5210710"/>
            <a:ext cx="285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System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Displaying system space with </a:t>
            </a:r>
            <a:r>
              <a:rPr lang="en-US" sz="3600" b="1" dirty="0" err="1" smtClean="0"/>
              <a:t>df</a:t>
            </a:r>
            <a:r>
              <a:rPr lang="en-US" sz="3600" dirty="0" smtClean="0"/>
              <a:t>.</a:t>
            </a:r>
            <a:endParaRPr lang="en-US" sz="3600" dirty="0"/>
          </a:p>
          <a:p>
            <a:r>
              <a:rPr lang="en-US" sz="3600" dirty="0"/>
              <a:t>Checking disk usage with </a:t>
            </a:r>
            <a:r>
              <a:rPr lang="en-US" sz="3600" b="1" dirty="0" smtClean="0"/>
              <a:t>du</a:t>
            </a:r>
            <a:r>
              <a:rPr lang="en-US" sz="3600" dirty="0" smtClean="0"/>
              <a:t>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system space with </a:t>
            </a:r>
            <a:r>
              <a:rPr lang="en-US" b="1" dirty="0" err="1"/>
              <a:t>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df</a:t>
            </a:r>
            <a:r>
              <a:rPr lang="en-US" b="1" dirty="0"/>
              <a:t> </a:t>
            </a:r>
            <a:r>
              <a:rPr lang="en-US" dirty="0"/>
              <a:t>no options</a:t>
            </a:r>
            <a:br>
              <a:rPr lang="en-US" dirty="0"/>
            </a:br>
            <a:r>
              <a:rPr lang="en-US" dirty="0"/>
              <a:t>Displays amount of space available on all mounted </a:t>
            </a:r>
            <a:r>
              <a:rPr lang="en-US" dirty="0" err="1"/>
              <a:t>filesystems</a:t>
            </a:r>
            <a:r>
              <a:rPr lang="en-US" dirty="0"/>
              <a:t>.</a:t>
            </a:r>
          </a:p>
          <a:p>
            <a:r>
              <a:rPr lang="en-US" b="1" dirty="0" err="1"/>
              <a:t>df</a:t>
            </a:r>
            <a:r>
              <a:rPr lang="en-US" b="1" dirty="0"/>
              <a:t> -h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Displays space available in a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human-readable </a:t>
            </a:r>
            <a:r>
              <a:rPr lang="en-US" dirty="0"/>
              <a:t>format.</a:t>
            </a:r>
          </a:p>
          <a:p>
            <a:r>
              <a:rPr lang="en-US" b="1" dirty="0" err="1"/>
              <a:t>df</a:t>
            </a:r>
            <a:r>
              <a:rPr lang="en-US" b="1" dirty="0"/>
              <a:t> </a:t>
            </a:r>
            <a:r>
              <a:rPr lang="en-US" b="1" dirty="0" smtClean="0"/>
              <a:t>–t TYPE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Displays only </a:t>
            </a:r>
            <a:r>
              <a:rPr lang="en-US" dirty="0" err="1"/>
              <a:t>filesystems</a:t>
            </a:r>
            <a:r>
              <a:rPr lang="en-US" dirty="0"/>
              <a:t> of a particular type.</a:t>
            </a:r>
          </a:p>
          <a:p>
            <a:r>
              <a:rPr lang="en-US" b="1" dirty="0" err="1"/>
              <a:t>df</a:t>
            </a:r>
            <a:r>
              <a:rPr lang="en-US" b="1" dirty="0"/>
              <a:t> </a:t>
            </a:r>
            <a:r>
              <a:rPr lang="en-US" b="1" dirty="0" smtClean="0"/>
              <a:t>–x TYPE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Excludes </a:t>
            </a:r>
            <a:r>
              <a:rPr lang="en-US" dirty="0" err="1"/>
              <a:t>filesystems</a:t>
            </a:r>
            <a:r>
              <a:rPr lang="en-US" dirty="0"/>
              <a:t> of a particular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b="1" dirty="0" err="1" smtClean="0"/>
              <a:t>df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df</a:t>
            </a:r>
            <a:r>
              <a:rPr lang="en-US" b="1" dirty="0"/>
              <a:t> -a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Include </a:t>
            </a:r>
            <a:r>
              <a:rPr lang="en-US" dirty="0" err="1"/>
              <a:t>filesystems</a:t>
            </a:r>
            <a:r>
              <a:rPr lang="en-US" dirty="0"/>
              <a:t> that have no space,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such </a:t>
            </a:r>
            <a:r>
              <a:rPr lang="en-US" dirty="0"/>
              <a:t>as /proc.</a:t>
            </a:r>
          </a:p>
          <a:p>
            <a:r>
              <a:rPr lang="en-US" b="1" dirty="0" err="1"/>
              <a:t>df</a:t>
            </a:r>
            <a:r>
              <a:rPr lang="en-US" b="1" dirty="0"/>
              <a:t> -</a:t>
            </a:r>
            <a:r>
              <a:rPr lang="en-US" b="1" dirty="0" err="1"/>
              <a:t>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List only available and used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  <a:p>
            <a:r>
              <a:rPr lang="en-US" b="1" dirty="0" err="1"/>
              <a:t>df</a:t>
            </a:r>
            <a:r>
              <a:rPr lang="en-US" b="1" dirty="0"/>
              <a:t> --</a:t>
            </a:r>
            <a:r>
              <a:rPr lang="en-US" i="1" dirty="0"/>
              <a:t>block-size=#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Displays disk space in certain block sizes.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</a:t>
            </a:r>
            <a:r>
              <a:rPr lang="en-US" dirty="0" smtClean="0"/>
              <a:t>isk Usage </a:t>
            </a:r>
            <a:r>
              <a:rPr lang="en-US" dirty="0"/>
              <a:t>with </a:t>
            </a:r>
            <a:r>
              <a:rPr lang="en-US" b="1" dirty="0"/>
              <a:t>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Displays how much space is being consumed by a particular directory and its subdirectories.</a:t>
            </a:r>
          </a:p>
          <a:p>
            <a:r>
              <a:rPr lang="en-US" sz="3200" dirty="0"/>
              <a:t>Example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du</a:t>
            </a:r>
          </a:p>
          <a:p>
            <a:pPr lvl="1"/>
            <a:r>
              <a:rPr lang="en-US" sz="2800" dirty="0"/>
              <a:t>d</a:t>
            </a:r>
            <a:r>
              <a:rPr lang="en-US" sz="2800" dirty="0" smtClean="0"/>
              <a:t>u –h</a:t>
            </a:r>
          </a:p>
          <a:p>
            <a:pPr lvl="1"/>
            <a:r>
              <a:rPr lang="en-US" sz="2800" dirty="0"/>
              <a:t>d</a:t>
            </a:r>
            <a:r>
              <a:rPr lang="en-US" sz="2800" dirty="0" smtClean="0"/>
              <a:t>u –h $HOME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Utilities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b="1" dirty="0" smtClean="0">
                <a:cs typeface="Courier New" pitchFamily="49" charset="0"/>
              </a:rPr>
              <a:t>sort, </a:t>
            </a:r>
            <a:r>
              <a:rPr lang="en-US" altLang="zh-CN" sz="3200" b="1" dirty="0" err="1" smtClean="0">
                <a:cs typeface="Courier New" pitchFamily="49" charset="0"/>
              </a:rPr>
              <a:t>wc</a:t>
            </a:r>
            <a:r>
              <a:rPr lang="en-US" altLang="zh-CN" sz="3200" b="1" dirty="0">
                <a:cs typeface="Courier New" pitchFamily="49" charset="0"/>
              </a:rPr>
              <a:t> </a:t>
            </a:r>
            <a:r>
              <a:rPr lang="en-US" altLang="zh-CN" sz="3200" b="1" dirty="0" smtClean="0">
                <a:cs typeface="Courier New" pitchFamily="49" charset="0"/>
              </a:rPr>
              <a:t>|(pipe)</a:t>
            </a:r>
          </a:p>
          <a:p>
            <a:pPr lvl="1"/>
            <a:r>
              <a:rPr lang="en-US" altLang="zh-CN" sz="2800" dirty="0">
                <a:cs typeface="Courier New" pitchFamily="49" charset="0"/>
              </a:rPr>
              <a:t>sort file| head -5</a:t>
            </a:r>
          </a:p>
          <a:p>
            <a:pPr lvl="1"/>
            <a:r>
              <a:rPr lang="en-US" altLang="zh-CN" sz="2800" dirty="0" err="1" smtClean="0">
                <a:cs typeface="Courier New" pitchFamily="49" charset="0"/>
              </a:rPr>
              <a:t>wc</a:t>
            </a:r>
            <a:r>
              <a:rPr lang="en-US" altLang="zh-CN" sz="2800" dirty="0" smtClean="0">
                <a:cs typeface="Courier New" pitchFamily="49" charset="0"/>
              </a:rPr>
              <a:t> -l file, </a:t>
            </a:r>
            <a:r>
              <a:rPr lang="en-US" altLang="zh-CN" sz="2800" dirty="0" err="1" smtClean="0">
                <a:cs typeface="Courier New" pitchFamily="49" charset="0"/>
              </a:rPr>
              <a:t>wc</a:t>
            </a:r>
            <a:r>
              <a:rPr lang="en-US" altLang="zh-CN" sz="2800" dirty="0" smtClean="0">
                <a:cs typeface="Courier New" pitchFamily="49" charset="0"/>
              </a:rPr>
              <a:t> –c file</a:t>
            </a:r>
          </a:p>
          <a:p>
            <a:pPr lvl="1"/>
            <a:endParaRPr lang="en-US" altLang="zh-CN" sz="2800" b="1" dirty="0" smtClean="0">
              <a:cs typeface="Courier New" pitchFamily="49" charset="0"/>
            </a:endParaRPr>
          </a:p>
          <a:p>
            <a:r>
              <a:rPr lang="en-US" altLang="zh-CN" sz="3200" b="1" dirty="0" err="1" smtClean="0">
                <a:cs typeface="Courier New" pitchFamily="49" charset="0"/>
              </a:rPr>
              <a:t>gzip</a:t>
            </a:r>
            <a:r>
              <a:rPr lang="en-US" altLang="zh-CN" sz="3200" b="1" dirty="0" smtClean="0">
                <a:cs typeface="Courier New" pitchFamily="49" charset="0"/>
              </a:rPr>
              <a:t>, tar</a:t>
            </a:r>
            <a:r>
              <a:rPr lang="en-US" altLang="zh-CN" sz="3200" dirty="0" smtClean="0">
                <a:cs typeface="Helvetica" pitchFamily="34" charset="0"/>
              </a:rPr>
              <a:t> </a:t>
            </a:r>
          </a:p>
          <a:p>
            <a:pPr lvl="1"/>
            <a:r>
              <a:rPr lang="en-US" altLang="zh-CN" sz="2800" i="1" dirty="0" smtClean="0">
                <a:cs typeface="Helvetica" pitchFamily="34" charset="0"/>
              </a:rPr>
              <a:t>What’s the difference?</a:t>
            </a:r>
            <a:endParaRPr lang="zh-CN" altLang="en-US" sz="2800" i="1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13E-5ABF-435A-BD31-775D1D0B932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in Files with </a:t>
            </a:r>
            <a:r>
              <a:rPr lang="en-US" b="1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search for files that contain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certain search </a:t>
            </a:r>
            <a:r>
              <a:rPr lang="en-US" dirty="0" smtClean="0"/>
              <a:t>term.</a:t>
            </a:r>
            <a:endParaRPr lang="en-US" dirty="0"/>
          </a:p>
          <a:p>
            <a:r>
              <a:rPr lang="en-US" dirty="0"/>
              <a:t>Can search</a:t>
            </a:r>
          </a:p>
          <a:p>
            <a:pPr lvl="1"/>
            <a:r>
              <a:rPr lang="en-US" dirty="0"/>
              <a:t>a single file</a:t>
            </a:r>
          </a:p>
          <a:p>
            <a:pPr lvl="1"/>
            <a:r>
              <a:rPr lang="en-US" dirty="0"/>
              <a:t>a whole directory structure of files recursively</a:t>
            </a:r>
          </a:p>
          <a:p>
            <a:r>
              <a:rPr lang="en-US" dirty="0"/>
              <a:t>Returned items can be</a:t>
            </a:r>
          </a:p>
          <a:p>
            <a:pPr lvl="1"/>
            <a:r>
              <a:rPr lang="en-US" dirty="0"/>
              <a:t>every </a:t>
            </a:r>
            <a:r>
              <a:rPr lang="en-US" u="sng" dirty="0"/>
              <a:t>line</a:t>
            </a:r>
            <a:r>
              <a:rPr lang="en-US" dirty="0"/>
              <a:t> in a file containing the search </a:t>
            </a:r>
            <a:r>
              <a:rPr lang="en-US" dirty="0" smtClean="0"/>
              <a:t>term.</a:t>
            </a:r>
            <a:endParaRPr lang="en-US" dirty="0"/>
          </a:p>
          <a:p>
            <a:pPr lvl="1"/>
            <a:r>
              <a:rPr lang="en-US" dirty="0"/>
              <a:t>just the </a:t>
            </a:r>
            <a:r>
              <a:rPr lang="en-US" u="sng" dirty="0"/>
              <a:t>names</a:t>
            </a:r>
            <a:r>
              <a:rPr lang="en-US" dirty="0"/>
              <a:t> of the files containing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</a:t>
            </a:r>
            <a:r>
              <a:rPr lang="en-US" dirty="0"/>
              <a:t>term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Additional Information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about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</a:t>
            </a:r>
            <a:r>
              <a:rPr lang="en-US" b="1" dirty="0" smtClean="0"/>
              <a:t>help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help  echo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/>
              <a:t>--help</a:t>
            </a:r>
            <a:r>
              <a:rPr lang="en-US" dirty="0" smtClean="0"/>
              <a:t> command option.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smtClean="0"/>
              <a:t>date  --help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/>
              <a:t>info </a:t>
            </a:r>
            <a:r>
              <a:rPr lang="en-US" dirty="0" smtClean="0"/>
              <a:t>command.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smtClean="0"/>
              <a:t>info date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/>
              <a:t>man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smtClean="0"/>
              <a:t>man date</a:t>
            </a:r>
            <a:r>
              <a:rPr lang="en-US" dirty="0" smtClean="0"/>
              <a:t>     or    </a:t>
            </a:r>
            <a:r>
              <a:rPr lang="en-US" b="1" dirty="0" smtClean="0"/>
              <a:t>man  -k  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2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grep</a:t>
            </a:r>
            <a:r>
              <a:rPr lang="en-US" dirty="0" smtClean="0"/>
              <a:t> Command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grep</a:t>
            </a:r>
            <a:r>
              <a:rPr lang="en-US" dirty="0"/>
              <a:t> </a:t>
            </a:r>
            <a:r>
              <a:rPr lang="en-US" dirty="0" smtClean="0"/>
              <a:t>options:</a:t>
            </a:r>
            <a:endParaRPr lang="en-US" dirty="0"/>
          </a:p>
          <a:p>
            <a:pPr lvl="1"/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dirty="0"/>
              <a:t>  to search for search terms ignoring case.</a:t>
            </a:r>
          </a:p>
          <a:p>
            <a:pPr lvl="1"/>
            <a:r>
              <a:rPr lang="en-US" b="1" dirty="0"/>
              <a:t>-l </a:t>
            </a:r>
            <a:r>
              <a:rPr lang="en-US" dirty="0"/>
              <a:t> lists the files that include the search term,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not </a:t>
            </a:r>
            <a:r>
              <a:rPr lang="en-US" dirty="0"/>
              <a:t>the actual lines of text.</a:t>
            </a:r>
          </a:p>
          <a:p>
            <a:pPr lvl="1"/>
            <a:r>
              <a:rPr lang="en-US" b="1" dirty="0"/>
              <a:t>-r </a:t>
            </a:r>
            <a:r>
              <a:rPr lang="en-US" dirty="0"/>
              <a:t> to perform recursive searches </a:t>
            </a:r>
          </a:p>
          <a:p>
            <a:pPr lvl="1"/>
            <a:r>
              <a:rPr lang="en-US" b="1" dirty="0"/>
              <a:t>-v</a:t>
            </a:r>
            <a:r>
              <a:rPr lang="en-US" dirty="0"/>
              <a:t>  search for lines that </a:t>
            </a:r>
            <a:r>
              <a:rPr lang="en-US" u="sng" dirty="0"/>
              <a:t>do not</a:t>
            </a:r>
            <a:r>
              <a:rPr lang="en-US" dirty="0"/>
              <a:t> contain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search </a:t>
            </a:r>
            <a:r>
              <a:rPr lang="en-US" dirty="0"/>
              <a:t>term.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b="1" dirty="0" err="1"/>
              <a:t>grep</a:t>
            </a:r>
            <a:r>
              <a:rPr lang="en-US" b="1" dirty="0"/>
              <a:t>  desktop  /</a:t>
            </a:r>
            <a:r>
              <a:rPr lang="en-US" b="1" dirty="0" err="1"/>
              <a:t>etc</a:t>
            </a:r>
            <a:r>
              <a:rPr lang="en-US" b="1" dirty="0"/>
              <a:t>/services</a:t>
            </a:r>
            <a:endParaRPr lang="en-US" dirty="0"/>
          </a:p>
          <a:p>
            <a:pPr lvl="1"/>
            <a:r>
              <a:rPr lang="en-US" b="1" dirty="0" err="1"/>
              <a:t>grep</a:t>
            </a:r>
            <a:r>
              <a:rPr lang="en-US" b="1" dirty="0"/>
              <a:t> -</a:t>
            </a:r>
            <a:r>
              <a:rPr lang="en-US" b="1" dirty="0" err="1"/>
              <a:t>i</a:t>
            </a:r>
            <a:r>
              <a:rPr lang="en-US" b="1" dirty="0"/>
              <a:t> desktop  /</a:t>
            </a:r>
            <a:r>
              <a:rPr lang="en-US" b="1" dirty="0" err="1"/>
              <a:t>etc</a:t>
            </a:r>
            <a:r>
              <a:rPr lang="en-US" b="1" dirty="0"/>
              <a:t>/services</a:t>
            </a:r>
            <a:endParaRPr lang="en-US" dirty="0"/>
          </a:p>
          <a:p>
            <a:pPr lvl="1"/>
            <a:r>
              <a:rPr lang="en-US" b="1" dirty="0" err="1"/>
              <a:t>grep</a:t>
            </a:r>
            <a:r>
              <a:rPr lang="en-US" b="1" dirty="0"/>
              <a:t> -v desktop  /</a:t>
            </a:r>
            <a:r>
              <a:rPr lang="en-US" b="1" dirty="0" err="1"/>
              <a:t>etc</a:t>
            </a:r>
            <a:r>
              <a:rPr lang="en-US" b="1" dirty="0"/>
              <a:t>/services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400" dirty="0" smtClean="0"/>
              <a:t>Course Content </a:t>
            </a:r>
          </a:p>
          <a:p>
            <a:pPr lvl="1"/>
            <a:r>
              <a:rPr lang="en-US" sz="3400" dirty="0" smtClean="0"/>
              <a:t>Week 1 - Intro UNIX/Linux </a:t>
            </a:r>
          </a:p>
          <a:p>
            <a:pPr lvl="1"/>
            <a:r>
              <a:rPr lang="en-US" sz="3400" dirty="0" smtClean="0"/>
              <a:t>Week 2 - Bash Shell Command </a:t>
            </a:r>
          </a:p>
          <a:p>
            <a:pPr lvl="1"/>
            <a:r>
              <a:rPr lang="en-US" sz="3400" dirty="0" smtClean="0"/>
              <a:t>Week 3 - Subshells &amp; Variables </a:t>
            </a:r>
          </a:p>
          <a:p>
            <a:pPr lvl="1"/>
            <a:r>
              <a:rPr lang="en-US" sz="3400" dirty="0" smtClean="0"/>
              <a:t>Week 4 – Permissions, </a:t>
            </a:r>
            <a:r>
              <a:rPr lang="en-US" sz="3400" dirty="0" err="1" smtClean="0"/>
              <a:t>Filesystems</a:t>
            </a:r>
            <a:r>
              <a:rPr lang="en-US" sz="3400" dirty="0" smtClean="0"/>
              <a:t>, &amp; Software Management </a:t>
            </a:r>
          </a:p>
          <a:p>
            <a:pPr lvl="1"/>
            <a:r>
              <a:rPr lang="en-US" sz="3400" dirty="0" smtClean="0"/>
              <a:t>Week 5 - Editors &amp; Basic Scripts </a:t>
            </a:r>
          </a:p>
          <a:p>
            <a:pPr lvl="1"/>
            <a:r>
              <a:rPr lang="en-US" sz="3400" dirty="0" smtClean="0"/>
              <a:t>Week 6 - Structured Commands</a:t>
            </a:r>
          </a:p>
          <a:p>
            <a:pPr lvl="1"/>
            <a:r>
              <a:rPr lang="en-US" sz="3400" dirty="0" smtClean="0"/>
              <a:t>Week 7 - User Input &amp; Output </a:t>
            </a:r>
          </a:p>
          <a:p>
            <a:pPr lvl="1"/>
            <a:r>
              <a:rPr lang="en-US" sz="3400" dirty="0" smtClean="0"/>
              <a:t>Week 8 - Scripting &amp; Functions</a:t>
            </a:r>
          </a:p>
          <a:p>
            <a:pPr lvl="1"/>
            <a:r>
              <a:rPr lang="en-US" sz="3400" dirty="0" smtClean="0"/>
              <a:t>Week 9 - </a:t>
            </a:r>
            <a:r>
              <a:rPr lang="en-US" sz="3400" dirty="0" err="1" smtClean="0"/>
              <a:t>sed</a:t>
            </a:r>
            <a:r>
              <a:rPr lang="en-US" sz="3400" dirty="0" smtClean="0"/>
              <a:t>, gawk, &amp; Regular Expressions</a:t>
            </a:r>
          </a:p>
          <a:p>
            <a:pPr lvl="1"/>
            <a:r>
              <a:rPr lang="en-US" sz="3400" dirty="0" smtClean="0"/>
              <a:t>Week 10 - Make Files (more - as time allows)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r>
              <a:rPr lang="en-US" dirty="0" smtClean="0"/>
              <a:t> Directory Hierarchy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Files are organized within </a:t>
            </a:r>
            <a:r>
              <a:rPr lang="en-US" dirty="0" smtClean="0"/>
              <a:t>an upside-side down tree directory hierarchy.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2752726"/>
            <a:ext cx="76200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common Linux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/bin </a:t>
            </a:r>
            <a:r>
              <a:rPr lang="en-US" dirty="0"/>
              <a:t>- </a:t>
            </a:r>
            <a:r>
              <a:rPr lang="en-US" dirty="0" smtClean="0"/>
              <a:t>common </a:t>
            </a:r>
            <a:r>
              <a:rPr lang="en-US" dirty="0"/>
              <a:t>Linux user commands.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administrative </a:t>
            </a:r>
            <a:r>
              <a:rPr lang="en-US" dirty="0"/>
              <a:t>configuration files.</a:t>
            </a:r>
          </a:p>
          <a:p>
            <a:r>
              <a:rPr lang="en-US" dirty="0" smtClean="0"/>
              <a:t>/home </a:t>
            </a:r>
            <a:r>
              <a:rPr lang="en-US" dirty="0"/>
              <a:t>- </a:t>
            </a:r>
            <a:r>
              <a:rPr lang="en-US" dirty="0" smtClean="0"/>
              <a:t>regular users’ home directories.</a:t>
            </a:r>
            <a:endParaRPr lang="en-US" dirty="0"/>
          </a:p>
          <a:p>
            <a:r>
              <a:rPr lang="en-US" dirty="0" smtClean="0"/>
              <a:t>/root </a:t>
            </a:r>
            <a:r>
              <a:rPr lang="en-US" dirty="0"/>
              <a:t>- root user’s home directory.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administrative commands.</a:t>
            </a:r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temporary </a:t>
            </a:r>
            <a:r>
              <a:rPr lang="en-US" dirty="0"/>
              <a:t>files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800" dirty="0"/>
              <a:t>C</a:t>
            </a:r>
            <a:r>
              <a:rPr lang="en-US" sz="4800" dirty="0" smtClean="0"/>
              <a:t>hange </a:t>
            </a:r>
            <a:r>
              <a:rPr lang="en-US" sz="4800" dirty="0"/>
              <a:t>to another directory</a:t>
            </a:r>
          </a:p>
          <a:p>
            <a:r>
              <a:rPr lang="en-US" sz="4800" dirty="0" smtClean="0"/>
              <a:t>Going home</a:t>
            </a:r>
          </a:p>
          <a:p>
            <a:pPr lvl="1"/>
            <a:r>
              <a:rPr lang="en-US" sz="3700" dirty="0" smtClean="0"/>
              <a:t>Can </a:t>
            </a:r>
            <a:r>
              <a:rPr lang="en-US" sz="3700" dirty="0"/>
              <a:t>be used with no options to </a:t>
            </a:r>
            <a:r>
              <a:rPr lang="en-US" sz="3700" dirty="0" smtClean="0"/>
              <a:t>go </a:t>
            </a:r>
            <a:r>
              <a:rPr lang="en-US" sz="3700" dirty="0"/>
              <a:t>to home </a:t>
            </a:r>
            <a:r>
              <a:rPr lang="en-US" sz="3700" dirty="0" smtClean="0"/>
              <a:t>directory.</a:t>
            </a:r>
            <a:br>
              <a:rPr lang="en-US" sz="3700" dirty="0" smtClean="0"/>
            </a:br>
            <a:r>
              <a:rPr lang="en-US" sz="3700" dirty="0"/>
              <a:t>E</a:t>
            </a:r>
            <a:r>
              <a:rPr lang="en-US" sz="3700" dirty="0" smtClean="0"/>
              <a:t>xample</a:t>
            </a:r>
            <a:r>
              <a:rPr lang="en-US" sz="3700" dirty="0"/>
              <a:t>:  </a:t>
            </a:r>
            <a:r>
              <a:rPr lang="en-US" sz="3700" b="1" dirty="0"/>
              <a:t>cd</a:t>
            </a:r>
          </a:p>
          <a:p>
            <a:pPr lvl="1"/>
            <a:r>
              <a:rPr lang="en-US" sz="3700" dirty="0"/>
              <a:t>C</a:t>
            </a:r>
            <a:r>
              <a:rPr lang="en-US" sz="3700" dirty="0" smtClean="0"/>
              <a:t>an </a:t>
            </a:r>
            <a:r>
              <a:rPr lang="en-US" sz="3700" dirty="0"/>
              <a:t>be used with tilde (~) to </a:t>
            </a:r>
            <a:r>
              <a:rPr lang="en-US" sz="3700" dirty="0" smtClean="0"/>
              <a:t>go to </a:t>
            </a:r>
            <a:r>
              <a:rPr lang="en-US" sz="3700" dirty="0"/>
              <a:t>home </a:t>
            </a:r>
            <a:r>
              <a:rPr lang="en-US" sz="3700" dirty="0" smtClean="0"/>
              <a:t>directory</a:t>
            </a:r>
            <a:br>
              <a:rPr lang="en-US" sz="3700" dirty="0" smtClean="0"/>
            </a:br>
            <a:r>
              <a:rPr lang="en-US" sz="3700" dirty="0" smtClean="0"/>
              <a:t>Example</a:t>
            </a:r>
            <a:r>
              <a:rPr lang="en-US" sz="3700" dirty="0"/>
              <a:t>:  </a:t>
            </a:r>
            <a:r>
              <a:rPr lang="en-US" sz="3700" b="1" dirty="0"/>
              <a:t>cd  ~</a:t>
            </a:r>
          </a:p>
          <a:p>
            <a:pPr lvl="1"/>
            <a:r>
              <a:rPr lang="en-US" sz="3700" dirty="0" smtClean="0"/>
              <a:t>Go to sub-directory </a:t>
            </a:r>
            <a:r>
              <a:rPr lang="en-US" sz="3700" dirty="0"/>
              <a:t>of the home </a:t>
            </a:r>
            <a:r>
              <a:rPr lang="en-US" sz="3700" dirty="0" smtClean="0"/>
              <a:t>directory with tilde.</a:t>
            </a:r>
            <a:br>
              <a:rPr lang="en-US" sz="3700" dirty="0" smtClean="0"/>
            </a:br>
            <a:r>
              <a:rPr lang="en-US" sz="3700" dirty="0" smtClean="0"/>
              <a:t>Example</a:t>
            </a:r>
            <a:r>
              <a:rPr lang="en-US" sz="3700" dirty="0"/>
              <a:t>: </a:t>
            </a:r>
            <a:r>
              <a:rPr lang="en-US" sz="3700" b="1" dirty="0"/>
              <a:t>cd </a:t>
            </a:r>
            <a:r>
              <a:rPr lang="en-US" sz="3700" b="1" dirty="0" smtClean="0"/>
              <a:t>~/CS2080</a:t>
            </a:r>
            <a:endParaRPr lang="en-US" sz="37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Absolute </a:t>
            </a:r>
            <a:r>
              <a:rPr lang="en-US" u="sng" dirty="0"/>
              <a:t>path name</a:t>
            </a:r>
            <a:r>
              <a:rPr lang="en-US" dirty="0"/>
              <a:t> </a:t>
            </a:r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Also called “Full path name.”</a:t>
            </a:r>
          </a:p>
          <a:p>
            <a:pPr lvl="1"/>
            <a:r>
              <a:rPr lang="en-US" dirty="0" smtClean="0"/>
              <a:t>Always begins with slash (/)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/>
              <a:t>cd  /</a:t>
            </a:r>
            <a:r>
              <a:rPr lang="en-US" b="1" dirty="0" err="1"/>
              <a:t>usr</a:t>
            </a:r>
            <a:r>
              <a:rPr lang="en-US" b="1" dirty="0"/>
              <a:t>/share</a:t>
            </a:r>
          </a:p>
          <a:p>
            <a:r>
              <a:rPr lang="en-US" u="sng" dirty="0"/>
              <a:t>R</a:t>
            </a:r>
            <a:r>
              <a:rPr lang="en-US" u="sng" dirty="0" smtClean="0"/>
              <a:t>elative </a:t>
            </a:r>
            <a:r>
              <a:rPr lang="en-US" u="sng" dirty="0"/>
              <a:t>path </a:t>
            </a:r>
            <a:r>
              <a:rPr lang="en-US" u="sng" dirty="0" smtClean="0"/>
              <a:t>name</a:t>
            </a:r>
            <a:r>
              <a:rPr lang="en-US" dirty="0" smtClean="0"/>
              <a:t> directory name</a:t>
            </a:r>
          </a:p>
          <a:p>
            <a:pPr lvl="1"/>
            <a:r>
              <a:rPr lang="en-US" dirty="0" smtClean="0"/>
              <a:t>Never beings with a slash (/)</a:t>
            </a:r>
          </a:p>
          <a:p>
            <a:pPr lvl="1"/>
            <a:r>
              <a:rPr lang="en-US" dirty="0"/>
              <a:t>Example:  </a:t>
            </a:r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 smtClean="0"/>
              <a:t>doc </a:t>
            </a:r>
            <a:r>
              <a:rPr lang="en-US" dirty="0" smtClean="0"/>
              <a:t>subdirectory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of </a:t>
            </a:r>
            <a:r>
              <a:rPr lang="en-US" dirty="0"/>
              <a:t>the current working </a:t>
            </a:r>
            <a:r>
              <a:rPr lang="en-US" dirty="0" smtClean="0"/>
              <a:t>directory, /home/</a:t>
            </a:r>
            <a:r>
              <a:rPr lang="en-US" dirty="0" err="1" smtClean="0"/>
              <a:t>joe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</a:t>
            </a:r>
            <a:r>
              <a:rPr lang="en-US" b="1" dirty="0" smtClean="0"/>
              <a:t>cd  </a:t>
            </a:r>
            <a:r>
              <a:rPr lang="en-US" b="1" dirty="0"/>
              <a:t>doc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$HOME </a:t>
            </a:r>
          </a:p>
          <a:p>
            <a:pPr lvl="1"/>
            <a:r>
              <a:rPr lang="en-US" dirty="0" smtClean="0"/>
              <a:t>Stores your home directory name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err="1" smtClean="0"/>
              <a:t>cp</a:t>
            </a:r>
            <a:r>
              <a:rPr lang="en-US" b="1" dirty="0" smtClean="0"/>
              <a:t>  /home/</a:t>
            </a:r>
            <a:r>
              <a:rPr lang="en-US" b="1" dirty="0" err="1" smtClean="0"/>
              <a:t>joe</a:t>
            </a:r>
            <a:r>
              <a:rPr lang="en-US" b="1" dirty="0" smtClean="0"/>
              <a:t>/doc/memo.txt  $HOME</a:t>
            </a:r>
            <a:endParaRPr lang="en-US" dirty="0" smtClean="0"/>
          </a:p>
          <a:p>
            <a:r>
              <a:rPr lang="en-US" dirty="0" smtClean="0"/>
              <a:t>Tilde (~)</a:t>
            </a:r>
          </a:p>
          <a:p>
            <a:pPr lvl="1"/>
            <a:r>
              <a:rPr lang="en-US" dirty="0" smtClean="0"/>
              <a:t>Represents your home directory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err="1" smtClean="0"/>
              <a:t>cp</a:t>
            </a:r>
            <a:r>
              <a:rPr lang="en-US" b="1" dirty="0" smtClean="0"/>
              <a:t> /home/</a:t>
            </a:r>
            <a:r>
              <a:rPr lang="en-US" b="1" dirty="0" err="1" smtClean="0"/>
              <a:t>joe</a:t>
            </a:r>
            <a:r>
              <a:rPr lang="en-US" b="1" dirty="0" smtClean="0"/>
              <a:t>/doc/memo.txt   ~</a:t>
            </a:r>
            <a:endParaRPr lang="en-US" dirty="0" smtClean="0"/>
          </a:p>
          <a:p>
            <a:r>
              <a:rPr lang="en-US" dirty="0" smtClean="0"/>
              <a:t>Single dot (.)</a:t>
            </a:r>
          </a:p>
          <a:p>
            <a:pPr lvl="1"/>
            <a:r>
              <a:rPr lang="en-US" dirty="0" smtClean="0"/>
              <a:t>Represent  current working directory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err="1" smtClean="0"/>
              <a:t>cp</a:t>
            </a:r>
            <a:r>
              <a:rPr lang="en-US" b="1" dirty="0" smtClean="0"/>
              <a:t>  /home/</a:t>
            </a:r>
            <a:r>
              <a:rPr lang="en-US" b="1" dirty="0" err="1" smtClean="0"/>
              <a:t>joe</a:t>
            </a:r>
            <a:r>
              <a:rPr lang="en-US" b="1" dirty="0" smtClean="0"/>
              <a:t>/doc/memo.txt  .</a:t>
            </a:r>
            <a:endParaRPr lang="en-US" dirty="0" smtClean="0"/>
          </a:p>
          <a:p>
            <a:r>
              <a:rPr lang="en-US" dirty="0" smtClean="0"/>
              <a:t>Two dots (..)</a:t>
            </a:r>
          </a:p>
          <a:p>
            <a:pPr lvl="1"/>
            <a:r>
              <a:rPr lang="en-US" dirty="0" smtClean="0"/>
              <a:t>Represents directory above the current working directory</a:t>
            </a:r>
          </a:p>
          <a:p>
            <a:pPr lvl="1"/>
            <a:r>
              <a:rPr lang="en-US" dirty="0" smtClean="0"/>
              <a:t>Example:  </a:t>
            </a:r>
            <a:r>
              <a:rPr lang="en-US" b="1" dirty="0" smtClean="0"/>
              <a:t>cd  ..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1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506</TotalTime>
  <Words>1288</Words>
  <Application>Microsoft Office PowerPoint</Application>
  <PresentationFormat>Widescreen</PresentationFormat>
  <Paragraphs>282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宋体</vt:lpstr>
      <vt:lpstr>Arial</vt:lpstr>
      <vt:lpstr>Calibri</vt:lpstr>
      <vt:lpstr>Courier New</vt:lpstr>
      <vt:lpstr>Helvetica</vt:lpstr>
      <vt:lpstr>Trebuchet MS</vt:lpstr>
      <vt:lpstr>Tw Cen MT</vt:lpstr>
      <vt:lpstr>Circuit</vt:lpstr>
      <vt:lpstr>Bash Shell Command </vt:lpstr>
      <vt:lpstr>Overview</vt:lpstr>
      <vt:lpstr>Commands and Topics</vt:lpstr>
      <vt:lpstr>Getting Additional Information  about Commands</vt:lpstr>
      <vt:lpstr>Filesystem Directory Hierarchy</vt:lpstr>
      <vt:lpstr>A few common Linux Directories</vt:lpstr>
      <vt:lpstr>The cd command</vt:lpstr>
      <vt:lpstr>Directory Path Names</vt:lpstr>
      <vt:lpstr>Identifying Directories</vt:lpstr>
      <vt:lpstr>File-matching Metacharacters</vt:lpstr>
      <vt:lpstr>The pwd command</vt:lpstr>
      <vt:lpstr>Listing Files and Directories</vt:lpstr>
      <vt:lpstr>Copying Files</vt:lpstr>
      <vt:lpstr>Moving &amp; Renaming Files</vt:lpstr>
      <vt:lpstr>The mkdir command</vt:lpstr>
      <vt:lpstr>Removing Files &amp; Directories</vt:lpstr>
      <vt:lpstr>Links</vt:lpstr>
      <vt:lpstr>Basic File Operations</vt:lpstr>
      <vt:lpstr>Basic File Operations</vt:lpstr>
      <vt:lpstr>Basic Utilities</vt:lpstr>
      <vt:lpstr>Listing Processes with ps</vt:lpstr>
      <vt:lpstr>Additional Information with ps</vt:lpstr>
      <vt:lpstr>Additional ps options</vt:lpstr>
      <vt:lpstr>Listing Processes with top</vt:lpstr>
      <vt:lpstr>Display Running Process with top</vt:lpstr>
      <vt:lpstr>The top command actions</vt:lpstr>
      <vt:lpstr>Killing Processes</vt:lpstr>
      <vt:lpstr>Using kill to Signal Processes by PID</vt:lpstr>
      <vt:lpstr>Using killall to Signal Processes  by Name</vt:lpstr>
      <vt:lpstr>Kill with top</vt:lpstr>
      <vt:lpstr>Using the mount Command to  Mount Filesystems</vt:lpstr>
      <vt:lpstr>Mounting a Disk Image in Loopback</vt:lpstr>
      <vt:lpstr>Using the umount Command</vt:lpstr>
      <vt:lpstr>Checking System Space</vt:lpstr>
      <vt:lpstr>Displaying system space with df</vt:lpstr>
      <vt:lpstr>More df Options</vt:lpstr>
      <vt:lpstr>Checking Disk Usage with du</vt:lpstr>
      <vt:lpstr>Basic Utilities</vt:lpstr>
      <vt:lpstr>Searching in Files with grep</vt:lpstr>
      <vt:lpstr>The grep Command options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Linux on a Network</dc:title>
  <dc:creator>Josh A</dc:creator>
  <cp:lastModifiedBy>Greg Williams</cp:lastModifiedBy>
  <cp:revision>33</cp:revision>
  <dcterms:created xsi:type="dcterms:W3CDTF">2015-08-23T12:13:26Z</dcterms:created>
  <dcterms:modified xsi:type="dcterms:W3CDTF">2017-08-28T18:34:46Z</dcterms:modified>
</cp:coreProperties>
</file>