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1" r:id="rId4"/>
    <p:sldId id="258" r:id="rId5"/>
    <p:sldId id="259" r:id="rId6"/>
    <p:sldId id="261" r:id="rId7"/>
    <p:sldId id="262" r:id="rId8"/>
    <p:sldId id="263" r:id="rId9"/>
    <p:sldId id="302" r:id="rId10"/>
    <p:sldId id="303" r:id="rId11"/>
    <p:sldId id="304" r:id="rId12"/>
    <p:sldId id="264" r:id="rId13"/>
    <p:sldId id="265" r:id="rId14"/>
    <p:sldId id="266" r:id="rId15"/>
    <p:sldId id="305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313" r:id="rId24"/>
    <p:sldId id="274" r:id="rId25"/>
    <p:sldId id="314" r:id="rId26"/>
    <p:sldId id="315" r:id="rId27"/>
    <p:sldId id="316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6" r:id="rId55"/>
    <p:sldId id="307" r:id="rId56"/>
    <p:sldId id="308" r:id="rId57"/>
    <p:sldId id="309" r:id="rId58"/>
    <p:sldId id="317" r:id="rId59"/>
    <p:sldId id="310" r:id="rId60"/>
    <p:sldId id="311" r:id="rId61"/>
    <p:sldId id="312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10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64D6-C0CF-4CE4-88A0-F5FE167E3A9D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8306-063F-4C13-AF09-B04E09640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2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64D6-C0CF-4CE4-88A0-F5FE167E3A9D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8306-063F-4C13-AF09-B04E09640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64D6-C0CF-4CE4-88A0-F5FE167E3A9D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8306-063F-4C13-AF09-B04E09640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64D6-C0CF-4CE4-88A0-F5FE167E3A9D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8306-063F-4C13-AF09-B04E09640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64D6-C0CF-4CE4-88A0-F5FE167E3A9D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8306-063F-4C13-AF09-B04E09640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1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64D6-C0CF-4CE4-88A0-F5FE167E3A9D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8306-063F-4C13-AF09-B04E09640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3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64D6-C0CF-4CE4-88A0-F5FE167E3A9D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8306-063F-4C13-AF09-B04E09640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3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64D6-C0CF-4CE4-88A0-F5FE167E3A9D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8306-063F-4C13-AF09-B04E09640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8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64D6-C0CF-4CE4-88A0-F5FE167E3A9D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8306-063F-4C13-AF09-B04E09640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1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64D6-C0CF-4CE4-88A0-F5FE167E3A9D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8306-063F-4C13-AF09-B04E09640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7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64D6-C0CF-4CE4-88A0-F5FE167E3A9D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8306-063F-4C13-AF09-B04E09640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0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864D6-C0CF-4CE4-88A0-F5FE167E3A9D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78306-063F-4C13-AF09-B04E09640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6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micon.panasonic.co.jp/en/aboutus/pdf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uk.rs-online.com/web/p/sram-memory-chips/8115175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209800" y="167481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CS 2160</a:t>
            </a:r>
            <a:br>
              <a:rPr lang="en-US" dirty="0"/>
            </a:br>
            <a:r>
              <a:rPr lang="en-US" dirty="0"/>
              <a:t>Appendix B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2438400" y="3430588"/>
            <a:ext cx="7315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Basics of Logic Design</a:t>
            </a:r>
          </a:p>
        </p:txBody>
      </p:sp>
    </p:spTree>
    <p:extLst>
      <p:ext uri="{BB962C8B-B14F-4D97-AF65-F5344CB8AC3E}">
        <p14:creationId xmlns:p14="http://schemas.microsoft.com/office/powerpoint/2010/main" val="315664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for D</a:t>
            </a:r>
          </a:p>
        </p:txBody>
      </p:sp>
      <p:sp>
        <p:nvSpPr>
          <p:cNvPr id="4" name="Rectangle 3"/>
          <p:cNvSpPr/>
          <p:nvPr/>
        </p:nvSpPr>
        <p:spPr>
          <a:xfrm>
            <a:off x="1735567" y="1297318"/>
            <a:ext cx="6096000" cy="54640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!A &amp;&amp; !B &amp;&amp; C ||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!A &amp;&amp; B &amp;&amp; !C || !A &amp;&amp;&amp;B &amp;&amp; C ||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&amp;&amp; !B &amp;&amp; !C || A &amp;&amp; !B &amp;&amp; C ||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&amp;&amp; B &amp;&amp; !C || A &amp;&amp; B &amp;&amp; C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!A &amp;&amp; !B &amp;&amp; C ||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!A &amp;&amp; B &amp;&amp; (C || !C) ||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&amp;&amp; !B &amp;&amp; (C || !C) ||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&amp;&amp; B &amp;&amp; (C || !C) ||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!A &amp;&amp; !B &amp;&amp; C || !A &amp;&amp; B || A &amp;&amp; !B || A &amp;&amp; B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!A &amp;&amp; !B &amp;&amp; C || !A &amp;&amp; B || A &amp;&amp;(!B || B)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!A &amp;&amp; !B &amp;&amp; C || !A &amp;&amp; B || A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!A &amp;&amp; (B || !B &amp;&amp; C) || A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A || (B || !B &amp;&amp; C)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A || B || C</a:t>
            </a:r>
          </a:p>
        </p:txBody>
      </p:sp>
    </p:spTree>
    <p:extLst>
      <p:ext uri="{BB962C8B-B14F-4D97-AF65-F5344CB8AC3E}">
        <p14:creationId xmlns:p14="http://schemas.microsoft.com/office/powerpoint/2010/main" val="115410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for E and F</a:t>
            </a:r>
          </a:p>
        </p:txBody>
      </p:sp>
      <p:sp>
        <p:nvSpPr>
          <p:cNvPr id="4" name="Rectangle 3"/>
          <p:cNvSpPr/>
          <p:nvPr/>
        </p:nvSpPr>
        <p:spPr>
          <a:xfrm>
            <a:off x="1785770" y="2039631"/>
            <a:ext cx="6605195" cy="3474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!A &amp;&amp; B &amp;&amp; C || A &amp;&amp; !B &amp;&amp; C || A &amp;&amp; B &amp;&amp; !C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=!A &amp;&amp; B &amp;&amp; C || A &amp;&amp; (!B &amp;&amp; C || B &amp;&amp; !C)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=!A &amp;&amp; B &amp;&amp; C || A &amp;&amp; (B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&amp;&amp; B &amp;&amp; C</a:t>
            </a:r>
          </a:p>
        </p:txBody>
      </p:sp>
    </p:spTree>
    <p:extLst>
      <p:ext uri="{BB962C8B-B14F-4D97-AF65-F5344CB8AC3E}">
        <p14:creationId xmlns:p14="http://schemas.microsoft.com/office/powerpoint/2010/main" val="2872494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OR (+)</a:t>
            </a:r>
          </a:p>
          <a:p>
            <a:pPr lvl="1"/>
            <a:r>
              <a:rPr lang="en-US" dirty="0"/>
              <a:t>AND (*)</a:t>
            </a:r>
          </a:p>
          <a:p>
            <a:pPr lvl="1"/>
            <a:r>
              <a:rPr lang="en-US" dirty="0"/>
              <a:t>NOT (-)</a:t>
            </a:r>
          </a:p>
          <a:p>
            <a:r>
              <a:rPr lang="en-US" dirty="0"/>
              <a:t>Basic Laws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14827" y="644943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58" y="3915485"/>
            <a:ext cx="8019623" cy="253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81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</a:t>
            </a:r>
          </a:p>
          <a:p>
            <a:endParaRPr lang="en-US" dirty="0"/>
          </a:p>
          <a:p>
            <a:r>
              <a:rPr lang="en-US" dirty="0"/>
              <a:t>C</a:t>
            </a:r>
          </a:p>
          <a:p>
            <a:pPr marL="457200" lvl="1" indent="0">
              <a:buNone/>
            </a:pPr>
            <a:r>
              <a:rPr lang="en-US" dirty="0"/>
              <a:t>E = ((A &amp; B) | (A &amp; C) | (B &amp; C)) &amp; !(A &amp; B &amp; C)</a:t>
            </a:r>
          </a:p>
          <a:p>
            <a:pPr marL="457200" lvl="1" indent="0">
              <a:buNone/>
            </a:pPr>
            <a:r>
              <a:rPr lang="en-US" dirty="0"/>
              <a:t>Or</a:t>
            </a:r>
          </a:p>
          <a:p>
            <a:pPr marL="457200" lvl="1" indent="0">
              <a:buNone/>
            </a:pPr>
            <a:r>
              <a:rPr lang="en-US" dirty="0"/>
              <a:t>E = ((A &amp;&amp; B) || (A &amp;&amp; C) || (B &amp;&amp; C)) &amp; !(A &amp;&amp; B &amp;&amp; C)</a:t>
            </a:r>
          </a:p>
          <a:p>
            <a:r>
              <a:rPr lang="en-US" dirty="0"/>
              <a:t>Verilog</a:t>
            </a:r>
          </a:p>
          <a:p>
            <a:pPr lvl="1"/>
            <a:r>
              <a:rPr lang="en-US" dirty="0"/>
              <a:t>Similar to C with some variations because it is a process description</a:t>
            </a:r>
          </a:p>
          <a:p>
            <a:pPr lvl="2"/>
            <a:r>
              <a:rPr lang="en-US" dirty="0"/>
              <a:t>Blocking (result not available until next cycle)</a:t>
            </a:r>
          </a:p>
          <a:p>
            <a:pPr lvl="2"/>
            <a:r>
              <a:rPr lang="en-US" dirty="0"/>
              <a:t>Non-Blocking (result available immediately)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87" y="2247089"/>
            <a:ext cx="6400647" cy="671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14827" y="644943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B-7</a:t>
            </a:r>
          </a:p>
        </p:txBody>
      </p:sp>
    </p:spTree>
    <p:extLst>
      <p:ext uri="{BB962C8B-B14F-4D97-AF65-F5344CB8AC3E}">
        <p14:creationId xmlns:p14="http://schemas.microsoft.com/office/powerpoint/2010/main" val="1982862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Gates: AND, OR and NOT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416" y="1498060"/>
            <a:ext cx="8902685" cy="3999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14827" y="644943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B-8</a:t>
            </a:r>
          </a:p>
        </p:txBody>
      </p:sp>
    </p:spTree>
    <p:extLst>
      <p:ext uri="{BB962C8B-B14F-4D97-AF65-F5344CB8AC3E}">
        <p14:creationId xmlns:p14="http://schemas.microsoft.com/office/powerpoint/2010/main" val="3238137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391" y="79405"/>
            <a:ext cx="10515600" cy="1325563"/>
          </a:xfrm>
        </p:spPr>
        <p:txBody>
          <a:bodyPr/>
          <a:lstStyle/>
          <a:p>
            <a:r>
              <a:rPr lang="en-US" dirty="0"/>
              <a:t>From Truth Table to Circuits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81374" y="178576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 || B || C</a:t>
            </a:r>
          </a:p>
        </p:txBody>
      </p:sp>
      <p:sp>
        <p:nvSpPr>
          <p:cNvPr id="6" name="Flowchart: Stored Data 5"/>
          <p:cNvSpPr/>
          <p:nvPr/>
        </p:nvSpPr>
        <p:spPr>
          <a:xfrm rot="10800000">
            <a:off x="4648648" y="1896918"/>
            <a:ext cx="666974" cy="732151"/>
          </a:xfrm>
          <a:prstGeom prst="flowChartOnlineStorag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65514" y="1808198"/>
            <a:ext cx="317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57650" y="2014538"/>
            <a:ext cx="671513" cy="142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59443" y="2242244"/>
            <a:ext cx="671513" cy="142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7927" y="2489672"/>
            <a:ext cx="671513" cy="142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96374" y="2242244"/>
            <a:ext cx="671513" cy="142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91603" y="206546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85795" y="2921925"/>
            <a:ext cx="504336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= !A &amp;&amp; B &amp;&amp; C || A &amp;&amp; !B &amp;&amp; C || A &amp;&amp; B &amp;&amp; !C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56676" y="339941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B    C</a:t>
            </a:r>
          </a:p>
        </p:txBody>
      </p:sp>
      <p:cxnSp>
        <p:nvCxnSpPr>
          <p:cNvPr id="19" name="Straight Connector 18"/>
          <p:cNvCxnSpPr>
            <a:endCxn id="56" idx="4"/>
          </p:cNvCxnSpPr>
          <p:nvPr/>
        </p:nvCxnSpPr>
        <p:spPr>
          <a:xfrm>
            <a:off x="1796527" y="3768747"/>
            <a:ext cx="7533" cy="18793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57" idx="4"/>
          </p:cNvCxnSpPr>
          <p:nvPr/>
        </p:nvCxnSpPr>
        <p:spPr>
          <a:xfrm>
            <a:off x="2134671" y="3778267"/>
            <a:ext cx="11062" cy="20858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58" idx="4"/>
          </p:cNvCxnSpPr>
          <p:nvPr/>
        </p:nvCxnSpPr>
        <p:spPr>
          <a:xfrm>
            <a:off x="2458524" y="3773499"/>
            <a:ext cx="10727" cy="23012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elay 21"/>
          <p:cNvSpPr/>
          <p:nvPr/>
        </p:nvSpPr>
        <p:spPr>
          <a:xfrm>
            <a:off x="3457575" y="3778267"/>
            <a:ext cx="580352" cy="579421"/>
          </a:xfrm>
          <a:prstGeom prst="flowChartDelay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elay 22"/>
          <p:cNvSpPr/>
          <p:nvPr/>
        </p:nvSpPr>
        <p:spPr>
          <a:xfrm>
            <a:off x="3452807" y="4687913"/>
            <a:ext cx="580352" cy="579421"/>
          </a:xfrm>
          <a:prstGeom prst="flowChartDelay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elay 23"/>
          <p:cNvSpPr/>
          <p:nvPr/>
        </p:nvSpPr>
        <p:spPr>
          <a:xfrm>
            <a:off x="3462328" y="5554697"/>
            <a:ext cx="580352" cy="579421"/>
          </a:xfrm>
          <a:prstGeom prst="flowChartDelay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Stored Data 24"/>
          <p:cNvSpPr/>
          <p:nvPr/>
        </p:nvSpPr>
        <p:spPr>
          <a:xfrm rot="10800000">
            <a:off x="4659905" y="4621079"/>
            <a:ext cx="666974" cy="732151"/>
          </a:xfrm>
          <a:prstGeom prst="flowChartOnlineStorag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307631" y="4966405"/>
            <a:ext cx="671513" cy="142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02860" y="478962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28" name="Straight Connector 27"/>
          <p:cNvCxnSpPr>
            <a:stCxn id="23" idx="3"/>
            <a:endCxn id="25" idx="3"/>
          </p:cNvCxnSpPr>
          <p:nvPr/>
        </p:nvCxnSpPr>
        <p:spPr>
          <a:xfrm>
            <a:off x="4033159" y="4977624"/>
            <a:ext cx="737908" cy="9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375660" y="3815715"/>
            <a:ext cx="59055" cy="6435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375659" y="4933120"/>
            <a:ext cx="59055" cy="6435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375659" y="6003730"/>
            <a:ext cx="59055" cy="6435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1830145" y="3852657"/>
            <a:ext cx="1522655" cy="48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134671" y="4067977"/>
            <a:ext cx="1300043" cy="94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469282" y="4272709"/>
            <a:ext cx="1003530" cy="1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769185" y="3819805"/>
            <a:ext cx="59055" cy="6435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105143" y="4035800"/>
            <a:ext cx="59055" cy="6435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434376" y="4246429"/>
            <a:ext cx="59055" cy="6435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1826904" y="4749240"/>
            <a:ext cx="1620777" cy="60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32" idx="2"/>
          </p:cNvCxnSpPr>
          <p:nvPr/>
        </p:nvCxnSpPr>
        <p:spPr>
          <a:xfrm>
            <a:off x="2131430" y="4959676"/>
            <a:ext cx="1244229" cy="5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466041" y="5161450"/>
            <a:ext cx="981640" cy="4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771659" y="4711504"/>
            <a:ext cx="59055" cy="6435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113332" y="4927499"/>
            <a:ext cx="59055" cy="6435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38755" y="5138128"/>
            <a:ext cx="59055" cy="6435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843112" y="5621486"/>
            <a:ext cx="1604569" cy="17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147638" y="5831922"/>
            <a:ext cx="1300043" cy="94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33" idx="2"/>
          </p:cNvCxnSpPr>
          <p:nvPr/>
        </p:nvCxnSpPr>
        <p:spPr>
          <a:xfrm flipV="1">
            <a:off x="2482249" y="6035907"/>
            <a:ext cx="893410" cy="18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774532" y="5583750"/>
            <a:ext cx="59055" cy="6435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116205" y="5799745"/>
            <a:ext cx="59055" cy="6435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439723" y="6010374"/>
            <a:ext cx="59055" cy="6435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67"/>
          <p:cNvCxnSpPr>
            <a:stCxn id="22" idx="3"/>
          </p:cNvCxnSpPr>
          <p:nvPr/>
        </p:nvCxnSpPr>
        <p:spPr>
          <a:xfrm>
            <a:off x="4037927" y="4067978"/>
            <a:ext cx="733140" cy="707880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24" idx="3"/>
          </p:cNvCxnSpPr>
          <p:nvPr/>
        </p:nvCxnSpPr>
        <p:spPr>
          <a:xfrm flipV="1">
            <a:off x="4042680" y="5202482"/>
            <a:ext cx="728387" cy="641926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908889" y="365759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= A &amp;&amp; B &amp;&amp; C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9385165" y="3886367"/>
            <a:ext cx="671513" cy="142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386958" y="4114073"/>
            <a:ext cx="671513" cy="142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9365442" y="4361501"/>
            <a:ext cx="671513" cy="142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9" idx="3"/>
          </p:cNvCxnSpPr>
          <p:nvPr/>
        </p:nvCxnSpPr>
        <p:spPr>
          <a:xfrm>
            <a:off x="10656753" y="4121735"/>
            <a:ext cx="638649" cy="66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1219118" y="393729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047726" y="3663147"/>
            <a:ext cx="317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</p:txBody>
      </p:sp>
      <p:sp>
        <p:nvSpPr>
          <p:cNvPr id="79" name="Flowchart: Delay 78"/>
          <p:cNvSpPr/>
          <p:nvPr/>
        </p:nvSpPr>
        <p:spPr>
          <a:xfrm>
            <a:off x="10076401" y="3768747"/>
            <a:ext cx="580352" cy="705976"/>
          </a:xfrm>
          <a:prstGeom prst="flowChartDelay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43" y="1575882"/>
            <a:ext cx="10635140" cy="37937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73192" y="649807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B-9</a:t>
            </a:r>
          </a:p>
        </p:txBody>
      </p:sp>
    </p:spTree>
    <p:extLst>
      <p:ext uri="{BB962C8B-B14F-4D97-AF65-F5344CB8AC3E}">
        <p14:creationId xmlns:p14="http://schemas.microsoft.com/office/powerpoint/2010/main" val="435499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Multiplexor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602" y="1971754"/>
            <a:ext cx="6826795" cy="26586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9191" y="5428034"/>
            <a:ext cx="279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see in CPU circuits</a:t>
            </a:r>
          </a:p>
        </p:txBody>
      </p:sp>
      <p:sp>
        <p:nvSpPr>
          <p:cNvPr id="6" name="Down Arrow 5"/>
          <p:cNvSpPr/>
          <p:nvPr/>
        </p:nvSpPr>
        <p:spPr>
          <a:xfrm rot="10800000">
            <a:off x="3608961" y="4586591"/>
            <a:ext cx="642026" cy="88521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7608" y="5265255"/>
            <a:ext cx="24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Constructed from Gates</a:t>
            </a:r>
          </a:p>
        </p:txBody>
      </p:sp>
      <p:sp>
        <p:nvSpPr>
          <p:cNvPr id="8" name="Down Arrow 7"/>
          <p:cNvSpPr/>
          <p:nvPr/>
        </p:nvSpPr>
        <p:spPr>
          <a:xfrm rot="10800000">
            <a:off x="6717378" y="4423812"/>
            <a:ext cx="642026" cy="88521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673192" y="649807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342992"/>
            <a:ext cx="463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multiplexor selects one of a number of inputs</a:t>
            </a:r>
          </a:p>
        </p:txBody>
      </p:sp>
    </p:spTree>
    <p:extLst>
      <p:ext uri="{BB962C8B-B14F-4D97-AF65-F5344CB8AC3E}">
        <p14:creationId xmlns:p14="http://schemas.microsoft.com/office/powerpoint/2010/main" val="2599463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Logic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logic can be done by ORs, ANDs and NOTs.</a:t>
            </a:r>
          </a:p>
          <a:p>
            <a:r>
              <a:rPr lang="en-US" dirty="0"/>
              <a:t>Circuits can invert inputs and outputs if necessary</a:t>
            </a:r>
          </a:p>
          <a:p>
            <a:r>
              <a:rPr lang="en-US" dirty="0"/>
              <a:t>That leaves ANDs and ORs for the “middle” of the circuit</a:t>
            </a:r>
          </a:p>
          <a:p>
            <a:r>
              <a:rPr lang="en-US" dirty="0"/>
              <a:t>Two basic constructs</a:t>
            </a:r>
          </a:p>
          <a:p>
            <a:pPr lvl="1"/>
            <a:r>
              <a:rPr lang="en-US" dirty="0"/>
              <a:t>Sum of products</a:t>
            </a:r>
          </a:p>
          <a:p>
            <a:pPr lvl="2"/>
            <a:r>
              <a:rPr lang="en-US" dirty="0"/>
              <a:t>A = (A * B) + (C * D)</a:t>
            </a:r>
          </a:p>
          <a:p>
            <a:pPr lvl="1"/>
            <a:r>
              <a:rPr lang="en-US" dirty="0"/>
              <a:t>Product of sums</a:t>
            </a:r>
          </a:p>
          <a:p>
            <a:pPr lvl="2"/>
            <a:r>
              <a:rPr lang="en-US" dirty="0"/>
              <a:t>A = (A + B) * (C + D)</a:t>
            </a:r>
          </a:p>
          <a:p>
            <a:r>
              <a:rPr lang="en-US" dirty="0"/>
              <a:t>Can use this to go from a truth table to a circuit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73192" y="649807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B-12</a:t>
            </a:r>
          </a:p>
        </p:txBody>
      </p:sp>
    </p:spTree>
    <p:extLst>
      <p:ext uri="{BB962C8B-B14F-4D97-AF65-F5344CB8AC3E}">
        <p14:creationId xmlns:p14="http://schemas.microsoft.com/office/powerpoint/2010/main" val="4050190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PLA’s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770" y="1470546"/>
            <a:ext cx="4897251" cy="3097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56464" y="644943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B-13</a:t>
            </a:r>
          </a:p>
        </p:txBody>
      </p:sp>
      <p:sp>
        <p:nvSpPr>
          <p:cNvPr id="6" name="Oval 5"/>
          <p:cNvSpPr/>
          <p:nvPr/>
        </p:nvSpPr>
        <p:spPr>
          <a:xfrm>
            <a:off x="5642043" y="2966936"/>
            <a:ext cx="1381327" cy="1653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82519" y="2791838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Minterms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7110919" y="2976504"/>
            <a:ext cx="1371600" cy="77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23370" y="1724091"/>
            <a:ext cx="21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plane (products)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2548" y="4124532"/>
            <a:ext cx="1723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plane</a:t>
            </a:r>
          </a:p>
          <a:p>
            <a:r>
              <a:rPr lang="en-US" dirty="0"/>
              <a:t>Sum of products</a:t>
            </a:r>
          </a:p>
        </p:txBody>
      </p:sp>
    </p:spTree>
    <p:extLst>
      <p:ext uri="{BB962C8B-B14F-4D97-AF65-F5344CB8AC3E}">
        <p14:creationId xmlns:p14="http://schemas.microsoft.com/office/powerpoint/2010/main" val="388433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008" y="798754"/>
            <a:ext cx="10771991" cy="605924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48958" y="0"/>
            <a:ext cx="10515600" cy="1325563"/>
          </a:xfrm>
        </p:spPr>
        <p:txBody>
          <a:bodyPr/>
          <a:lstStyle/>
          <a:p>
            <a:r>
              <a:rPr lang="en-US" dirty="0"/>
              <a:t>It all Begins with Silicon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250193" y="798754"/>
            <a:ext cx="2549562" cy="12989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86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360" y="3726485"/>
            <a:ext cx="5563116" cy="2952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 A, B and C; Outputs D, E, and F.</a:t>
            </a:r>
          </a:p>
          <a:p>
            <a:pPr lvl="1"/>
            <a:r>
              <a:rPr lang="en-US" i="1" dirty="0"/>
              <a:t>D </a:t>
            </a:r>
            <a:r>
              <a:rPr lang="en-US" dirty="0"/>
              <a:t>is true if at least one input is true.</a:t>
            </a:r>
          </a:p>
          <a:p>
            <a:pPr lvl="1"/>
            <a:r>
              <a:rPr lang="en-US" i="1" dirty="0"/>
              <a:t>E </a:t>
            </a:r>
            <a:r>
              <a:rPr lang="en-US" dirty="0"/>
              <a:t>is true if exactly two inputs are true.</a:t>
            </a:r>
          </a:p>
          <a:p>
            <a:pPr lvl="1"/>
            <a:r>
              <a:rPr lang="en-US" i="1" dirty="0"/>
              <a:t>F </a:t>
            </a:r>
            <a:r>
              <a:rPr lang="en-US" dirty="0"/>
              <a:t>is true only if all three inputs are true.</a:t>
            </a:r>
          </a:p>
          <a:p>
            <a:pPr lvl="1"/>
            <a:r>
              <a:rPr lang="en-US" dirty="0"/>
              <a:t>Truth table at right, circuit below: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46731" y="647862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B-15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855" y="1999204"/>
            <a:ext cx="5128346" cy="15537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29600" y="440574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plane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39166" y="580763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plane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36618" y="5332919"/>
            <a:ext cx="6192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944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PLA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73192" y="649807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B-16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85" y="1339273"/>
            <a:ext cx="6799634" cy="495091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337351" y="4383140"/>
            <a:ext cx="2922093" cy="1888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54348" y="4383140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Minterms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2"/>
          </p:cNvCxnSpPr>
          <p:nvPr/>
        </p:nvCxnSpPr>
        <p:spPr>
          <a:xfrm flipV="1">
            <a:off x="2552918" y="4477570"/>
            <a:ext cx="1784433" cy="94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972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Memories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kind of logic device</a:t>
            </a:r>
          </a:p>
          <a:p>
            <a:r>
              <a:rPr lang="en-US" dirty="0"/>
              <a:t>Multiple inputs, multiple outputs plus a mapping</a:t>
            </a:r>
          </a:p>
          <a:p>
            <a:r>
              <a:rPr lang="en-US" dirty="0"/>
              <a:t>PLA contains a pattern of how to produce outputs from inputs</a:t>
            </a:r>
          </a:p>
          <a:p>
            <a:r>
              <a:rPr lang="en-US" dirty="0"/>
              <a:t>ROM contains explicit specification of outputs which correspond to inputs</a:t>
            </a:r>
          </a:p>
          <a:p>
            <a:r>
              <a:rPr lang="en-US" dirty="0"/>
              <a:t>ROM more flexible, but doesn’t scale as well with increasing number of inputs.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73192" y="649807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B-16</a:t>
            </a:r>
          </a:p>
        </p:txBody>
      </p:sp>
    </p:spTree>
    <p:extLst>
      <p:ext uri="{BB962C8B-B14F-4D97-AF65-F5344CB8AC3E}">
        <p14:creationId xmlns:p14="http://schemas.microsoft.com/office/powerpoint/2010/main" val="3918469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 in ROM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52055"/>
              </p:ext>
            </p:extLst>
          </p:nvPr>
        </p:nvGraphicFramePr>
        <p:xfrm>
          <a:off x="963037" y="1690688"/>
          <a:ext cx="4143983" cy="3560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4960">
                  <a:extLst>
                    <a:ext uri="{9D8B030D-6E8A-4147-A177-3AD203B41FA5}">
                      <a16:colId xmlns="" xmlns:a16="http://schemas.microsoft.com/office/drawing/2014/main" val="378541659"/>
                    </a:ext>
                  </a:extLst>
                </a:gridCol>
                <a:gridCol w="2019023">
                  <a:extLst>
                    <a:ext uri="{9D8B030D-6E8A-4147-A177-3AD203B41FA5}">
                      <a16:colId xmlns="" xmlns:a16="http://schemas.microsoft.com/office/drawing/2014/main" val="3949807500"/>
                    </a:ext>
                  </a:extLst>
                </a:gridCol>
              </a:tblGrid>
              <a:tr h="395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Address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Contents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94669156"/>
                  </a:ext>
                </a:extLst>
              </a:tr>
              <a:tr h="395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99768028"/>
                  </a:ext>
                </a:extLst>
              </a:tr>
              <a:tr h="395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9349979"/>
                  </a:ext>
                </a:extLst>
              </a:tr>
              <a:tr h="395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548745912"/>
                  </a:ext>
                </a:extLst>
              </a:tr>
              <a:tr h="395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40935273"/>
                  </a:ext>
                </a:extLst>
              </a:tr>
              <a:tr h="395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53254024"/>
                  </a:ext>
                </a:extLst>
              </a:tr>
              <a:tr h="395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56184271"/>
                  </a:ext>
                </a:extLst>
              </a:tr>
              <a:tr h="395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6210322"/>
                  </a:ext>
                </a:extLst>
              </a:tr>
              <a:tr h="395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1092586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181" y="1690688"/>
            <a:ext cx="6684885" cy="202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98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Cares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  <a:p>
            <a:pPr lvl="1"/>
            <a:r>
              <a:rPr lang="en-US" dirty="0"/>
              <a:t>Input is unused or inconsequential </a:t>
            </a:r>
          </a:p>
          <a:p>
            <a:r>
              <a:rPr lang="en-US" dirty="0"/>
              <a:t>Outputs</a:t>
            </a:r>
          </a:p>
          <a:p>
            <a:pPr lvl="1"/>
            <a:r>
              <a:rPr lang="en-US" dirty="0"/>
              <a:t>Output is not used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20" y="4001294"/>
            <a:ext cx="6935588" cy="175748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556426" y="5282119"/>
            <a:ext cx="291829" cy="204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75106" y="5486400"/>
            <a:ext cx="291829" cy="204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93786" y="5491263"/>
            <a:ext cx="291829" cy="204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169286" y="5296710"/>
            <a:ext cx="385864" cy="3939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673192" y="649807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B-18</a:t>
            </a:r>
          </a:p>
        </p:txBody>
      </p:sp>
    </p:spTree>
    <p:extLst>
      <p:ext uri="{BB962C8B-B14F-4D97-AF65-F5344CB8AC3E}">
        <p14:creationId xmlns:p14="http://schemas.microsoft.com/office/powerpoint/2010/main" val="4186707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MIPS instructions have 6-bit Operations Codes and those with </a:t>
            </a:r>
            <a:r>
              <a:rPr lang="en-US" dirty="0" err="1"/>
              <a:t>OpCode</a:t>
            </a:r>
            <a:r>
              <a:rPr lang="en-US" dirty="0"/>
              <a:t> = 0 have 6-bit Function Codes.</a:t>
            </a:r>
          </a:p>
          <a:p>
            <a:pPr lvl="1"/>
            <a:r>
              <a:rPr lang="en-US" dirty="0"/>
              <a:t>Bits are Op0 – Op5 and Fct0 – Fct5</a:t>
            </a:r>
          </a:p>
          <a:p>
            <a:pPr lvl="2"/>
            <a:r>
              <a:rPr lang="en-US" dirty="0"/>
              <a:t>R-type</a:t>
            </a:r>
          </a:p>
          <a:p>
            <a:pPr lvl="2"/>
            <a:r>
              <a:rPr lang="en-US" dirty="0"/>
              <a:t>I-type</a:t>
            </a:r>
          </a:p>
          <a:p>
            <a:pPr lvl="2"/>
            <a:r>
              <a:rPr lang="en-US" dirty="0"/>
              <a:t>J-type</a:t>
            </a:r>
          </a:p>
          <a:p>
            <a:pPr lvl="2"/>
            <a:r>
              <a:rPr lang="en-US" dirty="0"/>
              <a:t>Bit 0 on the right, bit 31 on the left</a:t>
            </a:r>
          </a:p>
          <a:p>
            <a:pPr lvl="1"/>
            <a:r>
              <a:rPr lang="en-US" dirty="0"/>
              <a:t>These codes are interpreted by the processor to execute the instructions</a:t>
            </a:r>
          </a:p>
          <a:p>
            <a:pPr lvl="1"/>
            <a:r>
              <a:rPr lang="en-US" dirty="0"/>
              <a:t>The execution path depends on multiplexor settings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40363" y="3103422"/>
            <a:ext cx="942109" cy="240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0944" y="3102702"/>
            <a:ext cx="766619" cy="231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86035" y="3107679"/>
            <a:ext cx="766619" cy="231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67659" y="3102702"/>
            <a:ext cx="766619" cy="231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</a:t>
            </a:r>
          </a:p>
        </p:txBody>
      </p:sp>
      <p:sp>
        <p:nvSpPr>
          <p:cNvPr id="8" name="Rectangle 7"/>
          <p:cNvSpPr/>
          <p:nvPr/>
        </p:nvSpPr>
        <p:spPr>
          <a:xfrm>
            <a:off x="7242446" y="3102702"/>
            <a:ext cx="942109" cy="240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Fct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60822" y="3107679"/>
            <a:ext cx="766619" cy="231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Shamt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144984" y="3440548"/>
            <a:ext cx="942109" cy="240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05565" y="3439828"/>
            <a:ext cx="766619" cy="231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90656" y="3444805"/>
            <a:ext cx="766619" cy="231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81516" y="3439827"/>
            <a:ext cx="2512275" cy="240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49603" y="3768438"/>
            <a:ext cx="942109" cy="240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19416" y="3768438"/>
            <a:ext cx="4083611" cy="240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81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Control Overview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57217" y="1330441"/>
            <a:ext cx="7692957" cy="519485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206240" y="3749040"/>
            <a:ext cx="757646" cy="2612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6174" y="5601965"/>
            <a:ext cx="2462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RegDst</a:t>
            </a:r>
            <a:r>
              <a:rPr lang="en-US" dirty="0"/>
              <a:t> determines whether Rd or </a:t>
            </a:r>
            <a:r>
              <a:rPr lang="en-US" dirty="0" err="1"/>
              <a:t>Rt</a:t>
            </a:r>
            <a:r>
              <a:rPr lang="en-US" dirty="0"/>
              <a:t> is the destination register</a:t>
            </a:r>
          </a:p>
        </p:txBody>
      </p:sp>
      <p:cxnSp>
        <p:nvCxnSpPr>
          <p:cNvPr id="7" name="Straight Arrow Connector 6"/>
          <p:cNvCxnSpPr>
            <a:endCxn id="3" idx="3"/>
          </p:cNvCxnSpPr>
          <p:nvPr/>
        </p:nvCxnSpPr>
        <p:spPr>
          <a:xfrm flipV="1">
            <a:off x="2508069" y="3972037"/>
            <a:ext cx="1809126" cy="1629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691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</a:t>
            </a:r>
            <a:r>
              <a:rPr lang="en-US" dirty="0" err="1"/>
              <a:t>RegDst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522611"/>
              </p:ext>
            </p:extLst>
          </p:nvPr>
        </p:nvGraphicFramePr>
        <p:xfrm>
          <a:off x="2491653" y="1989424"/>
          <a:ext cx="6412204" cy="2684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9286">
                  <a:extLst>
                    <a:ext uri="{9D8B030D-6E8A-4147-A177-3AD203B41FA5}">
                      <a16:colId xmlns="" xmlns:a16="http://schemas.microsoft.com/office/drawing/2014/main" val="61797539"/>
                    </a:ext>
                  </a:extLst>
                </a:gridCol>
                <a:gridCol w="819462">
                  <a:extLst>
                    <a:ext uri="{9D8B030D-6E8A-4147-A177-3AD203B41FA5}">
                      <a16:colId xmlns="" xmlns:a16="http://schemas.microsoft.com/office/drawing/2014/main" val="3756512017"/>
                    </a:ext>
                  </a:extLst>
                </a:gridCol>
                <a:gridCol w="570375">
                  <a:extLst>
                    <a:ext uri="{9D8B030D-6E8A-4147-A177-3AD203B41FA5}">
                      <a16:colId xmlns="" xmlns:a16="http://schemas.microsoft.com/office/drawing/2014/main" val="946803161"/>
                    </a:ext>
                  </a:extLst>
                </a:gridCol>
                <a:gridCol w="570375">
                  <a:extLst>
                    <a:ext uri="{9D8B030D-6E8A-4147-A177-3AD203B41FA5}">
                      <a16:colId xmlns="" xmlns:a16="http://schemas.microsoft.com/office/drawing/2014/main" val="1257122378"/>
                    </a:ext>
                  </a:extLst>
                </a:gridCol>
                <a:gridCol w="570375">
                  <a:extLst>
                    <a:ext uri="{9D8B030D-6E8A-4147-A177-3AD203B41FA5}">
                      <a16:colId xmlns="" xmlns:a16="http://schemas.microsoft.com/office/drawing/2014/main" val="1499364979"/>
                    </a:ext>
                  </a:extLst>
                </a:gridCol>
                <a:gridCol w="570375">
                  <a:extLst>
                    <a:ext uri="{9D8B030D-6E8A-4147-A177-3AD203B41FA5}">
                      <a16:colId xmlns="" xmlns:a16="http://schemas.microsoft.com/office/drawing/2014/main" val="4120329718"/>
                    </a:ext>
                  </a:extLst>
                </a:gridCol>
                <a:gridCol w="570375">
                  <a:extLst>
                    <a:ext uri="{9D8B030D-6E8A-4147-A177-3AD203B41FA5}">
                      <a16:colId xmlns="" xmlns:a16="http://schemas.microsoft.com/office/drawing/2014/main" val="831720669"/>
                    </a:ext>
                  </a:extLst>
                </a:gridCol>
                <a:gridCol w="570375">
                  <a:extLst>
                    <a:ext uri="{9D8B030D-6E8A-4147-A177-3AD203B41FA5}">
                      <a16:colId xmlns="" xmlns:a16="http://schemas.microsoft.com/office/drawing/2014/main" val="295419700"/>
                    </a:ext>
                  </a:extLst>
                </a:gridCol>
                <a:gridCol w="675349">
                  <a:extLst>
                    <a:ext uri="{9D8B030D-6E8A-4147-A177-3AD203B41FA5}">
                      <a16:colId xmlns="" xmlns:a16="http://schemas.microsoft.com/office/drawing/2014/main" val="975917781"/>
                    </a:ext>
                  </a:extLst>
                </a:gridCol>
                <a:gridCol w="775857">
                  <a:extLst>
                    <a:ext uri="{9D8B030D-6E8A-4147-A177-3AD203B41FA5}">
                      <a16:colId xmlns="" xmlns:a16="http://schemas.microsoft.com/office/drawing/2014/main" val="423267117"/>
                    </a:ext>
                  </a:extLst>
                </a:gridCol>
              </a:tblGrid>
              <a:tr h="4972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 0-5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Fct</a:t>
                      </a:r>
                      <a:r>
                        <a:rPr lang="en-US" sz="1100" dirty="0">
                          <a:effectLst/>
                        </a:rPr>
                        <a:t> 0-5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Reg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520093442"/>
                  </a:ext>
                </a:extLst>
              </a:tr>
              <a:tr h="242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674808424"/>
                  </a:ext>
                </a:extLst>
              </a:tr>
              <a:tr h="242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63873126"/>
                  </a:ext>
                </a:extLst>
              </a:tr>
              <a:tr h="242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addiu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51878003"/>
                  </a:ext>
                </a:extLst>
              </a:tr>
              <a:tr h="242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95953785"/>
                  </a:ext>
                </a:extLst>
              </a:tr>
              <a:tr h="242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beq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10573371"/>
                  </a:ext>
                </a:extLst>
              </a:tr>
              <a:tr h="242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22693227"/>
                  </a:ext>
                </a:extLst>
              </a:tr>
              <a:tr h="242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952581041"/>
                  </a:ext>
                </a:extLst>
              </a:tr>
              <a:tr h="242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813777598"/>
                  </a:ext>
                </a:extLst>
              </a:tr>
              <a:tr h="242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0x2b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8795345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05018" y="2724727"/>
            <a:ext cx="5698839" cy="489528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15440" y="4972334"/>
            <a:ext cx="496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RegDst</a:t>
            </a:r>
            <a:r>
              <a:rPr lang="en-US" dirty="0"/>
              <a:t> = !Op5 &amp;&amp; !Op4 &amp;&amp; Op3 &amp;&amp; !Op2 &amp;&amp; !Op1</a:t>
            </a:r>
          </a:p>
        </p:txBody>
      </p:sp>
    </p:spTree>
    <p:extLst>
      <p:ext uri="{BB962C8B-B14F-4D97-AF65-F5344CB8AC3E}">
        <p14:creationId xmlns:p14="http://schemas.microsoft.com/office/powerpoint/2010/main" val="1352715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73192" y="649807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B-19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149" y="1231683"/>
            <a:ext cx="5749047" cy="537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73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Parity 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640" y="2350532"/>
            <a:ext cx="6763483" cy="3816804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16200000">
            <a:off x="6896022" y="-432470"/>
            <a:ext cx="583660" cy="49823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07806" y="1420235"/>
            <a:ext cx="172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outputs</a:t>
            </a:r>
          </a:p>
        </p:txBody>
      </p:sp>
      <p:sp>
        <p:nvSpPr>
          <p:cNvPr id="8" name="Left Brace 7"/>
          <p:cNvSpPr/>
          <p:nvPr/>
        </p:nvSpPr>
        <p:spPr>
          <a:xfrm>
            <a:off x="2840477" y="2655651"/>
            <a:ext cx="200163" cy="35116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9110" y="4226827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inputs from 4 bits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607030" y="2655651"/>
            <a:ext cx="418289" cy="35116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0640" y="6233075"/>
            <a:ext cx="685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be implemented in a read-only memory, or as an add with no carry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88370" y="649807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B-20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92836" y="623455"/>
            <a:ext cx="319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Parity: even number of 1’s.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329" y="1427014"/>
            <a:ext cx="551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column (a, B, C, D) represents even parity output?</a:t>
            </a:r>
          </a:p>
        </p:txBody>
      </p:sp>
    </p:spTree>
    <p:extLst>
      <p:ext uri="{BB962C8B-B14F-4D97-AF65-F5344CB8AC3E}">
        <p14:creationId xmlns:p14="http://schemas.microsoft.com/office/powerpoint/2010/main" val="376973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Atomic number 14, halfway between Neon (10) and Argon (18)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Four electrons (of 8 spaces) in the outer (m) shell</a:t>
            </a:r>
          </a:p>
          <a:p>
            <a:r>
              <a:rPr lang="en-US" dirty="0"/>
              <a:t>Can gain or lose 4 electrons</a:t>
            </a:r>
          </a:p>
          <a:p>
            <a:r>
              <a:rPr lang="en-US" dirty="0"/>
              <a:t>Binds with four other Si atoms in a regular lattice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47" y="2455890"/>
            <a:ext cx="2143125" cy="214312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125" y="2501278"/>
            <a:ext cx="3425476" cy="20523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5250" y="6019135"/>
            <a:ext cx="1129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from Ritchie, Robert O. , “Failure </a:t>
            </a:r>
            <a:r>
              <a:rPr lang="en-US" dirty="0" err="1"/>
              <a:t>i</a:t>
            </a:r>
            <a:r>
              <a:rPr lang="en-US" dirty="0"/>
              <a:t>=of Silicon: Crack formation and Propagation”, 13th Workshop on Crystalline Solar Cell Materials and Processes August 2003, Vail, Colorado, p. 4.</a:t>
            </a:r>
          </a:p>
        </p:txBody>
      </p:sp>
    </p:spTree>
    <p:extLst>
      <p:ext uri="{BB962C8B-B14F-4D97-AF65-F5344CB8AC3E}">
        <p14:creationId xmlns:p14="http://schemas.microsoft.com/office/powerpoint/2010/main" val="3989060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Description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Behavioral specification </a:t>
            </a:r>
          </a:p>
          <a:p>
            <a:pPr lvl="1"/>
            <a:r>
              <a:rPr lang="en-US" dirty="0"/>
              <a:t>Describes how a digital system operates functionally.</a:t>
            </a:r>
          </a:p>
          <a:p>
            <a:r>
              <a:rPr lang="en-US" dirty="0"/>
              <a:t>Structural specification </a:t>
            </a:r>
          </a:p>
          <a:p>
            <a:pPr lvl="1"/>
            <a:r>
              <a:rPr lang="en-US" dirty="0"/>
              <a:t>Describes how a digital system is organized in terms of a hierarchical  connection of elements.</a:t>
            </a:r>
          </a:p>
          <a:p>
            <a:r>
              <a:rPr lang="en-US" dirty="0"/>
              <a:t>Hardware synthesis tools </a:t>
            </a:r>
          </a:p>
          <a:p>
            <a:pPr lvl="1"/>
            <a:r>
              <a:rPr lang="en-US" dirty="0"/>
              <a:t>Computer-aided design software that can generate a gate-level design based on behavioral descriptions of a digital system.</a:t>
            </a:r>
          </a:p>
          <a:p>
            <a:r>
              <a:rPr lang="en-US" dirty="0"/>
              <a:t>Languages</a:t>
            </a:r>
          </a:p>
          <a:p>
            <a:pPr lvl="1"/>
            <a:r>
              <a:rPr lang="en-US" dirty="0"/>
              <a:t>Verilog</a:t>
            </a:r>
          </a:p>
          <a:p>
            <a:pPr lvl="1"/>
            <a:r>
              <a:rPr lang="en-US" dirty="0"/>
              <a:t>VHDL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88370" y="649807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B-21</a:t>
            </a:r>
          </a:p>
        </p:txBody>
      </p:sp>
    </p:spTree>
    <p:extLst>
      <p:ext uri="{BB962C8B-B14F-4D97-AF65-F5344CB8AC3E}">
        <p14:creationId xmlns:p14="http://schemas.microsoft.com/office/powerpoint/2010/main" val="4275319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Regs</a:t>
            </a:r>
            <a:r>
              <a:rPr lang="en-US" dirty="0"/>
              <a:t> and Wires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Verilog, </a:t>
            </a:r>
            <a:r>
              <a:rPr lang="en-US" dirty="0" err="1"/>
              <a:t>regs</a:t>
            </a:r>
            <a:r>
              <a:rPr lang="en-US" dirty="0"/>
              <a:t> and wires are basic building-blocks</a:t>
            </a:r>
          </a:p>
          <a:p>
            <a:r>
              <a:rPr lang="en-US" dirty="0" err="1"/>
              <a:t>reg</a:t>
            </a:r>
            <a:r>
              <a:rPr lang="en-US" dirty="0"/>
              <a:t>[31:0] X</a:t>
            </a:r>
          </a:p>
          <a:p>
            <a:r>
              <a:rPr lang="en-US" dirty="0"/>
              <a:t>wire [31:0] Y</a:t>
            </a:r>
          </a:p>
          <a:p>
            <a:r>
              <a:rPr lang="en-US" dirty="0"/>
              <a:t>An array of registers (as in MIPS register file)	</a:t>
            </a:r>
          </a:p>
          <a:p>
            <a:pPr lvl="1"/>
            <a:r>
              <a:rPr lang="en-US" dirty="0" err="1"/>
              <a:t>reg</a:t>
            </a:r>
            <a:r>
              <a:rPr lang="en-US" dirty="0"/>
              <a:t>[31:0] </a:t>
            </a:r>
            <a:r>
              <a:rPr lang="en-US" dirty="0" err="1"/>
              <a:t>registerfile</a:t>
            </a:r>
            <a:r>
              <a:rPr lang="en-US" dirty="0"/>
              <a:t> [31:0]</a:t>
            </a:r>
          </a:p>
          <a:p>
            <a:pPr lvl="1"/>
            <a:r>
              <a:rPr lang="en-US" dirty="0"/>
              <a:t>i.e., 32 32-bit registers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88370" y="649807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B-22</a:t>
            </a:r>
          </a:p>
        </p:txBody>
      </p:sp>
    </p:spTree>
    <p:extLst>
      <p:ext uri="{BB962C8B-B14F-4D97-AF65-F5344CB8AC3E}">
        <p14:creationId xmlns:p14="http://schemas.microsoft.com/office/powerpoint/2010/main" val="2896257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Blocking assignment</a:t>
            </a:r>
          </a:p>
          <a:p>
            <a:pPr lvl="1"/>
            <a:r>
              <a:rPr lang="en-US" dirty="0"/>
              <a:t>Value is available next clock cycle</a:t>
            </a:r>
          </a:p>
          <a:p>
            <a:pPr lvl="1"/>
            <a:r>
              <a:rPr lang="en-US" dirty="0"/>
              <a:t>Symbol is &lt;=</a:t>
            </a:r>
          </a:p>
          <a:p>
            <a:r>
              <a:rPr lang="en-US" dirty="0"/>
              <a:t>Non-blocking assignment</a:t>
            </a:r>
          </a:p>
          <a:p>
            <a:pPr lvl="1"/>
            <a:r>
              <a:rPr lang="en-US" dirty="0"/>
              <a:t>Value is available immediately</a:t>
            </a:r>
          </a:p>
          <a:p>
            <a:pPr lvl="1"/>
            <a:r>
              <a:rPr lang="en-US" dirty="0" smtClean="0"/>
              <a:t>Symbol </a:t>
            </a:r>
            <a:r>
              <a:rPr lang="en-US" dirty="0"/>
              <a:t>is =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88370" y="649807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B-25</a:t>
            </a:r>
          </a:p>
        </p:txBody>
      </p:sp>
    </p:spTree>
    <p:extLst>
      <p:ext uri="{BB962C8B-B14F-4D97-AF65-F5344CB8AC3E}">
        <p14:creationId xmlns:p14="http://schemas.microsoft.com/office/powerpoint/2010/main" val="3783124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are Blocking / Non-blocking Devices?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35526" y="1690688"/>
          <a:ext cx="11762510" cy="315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5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525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525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5250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35250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052945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Sign Extender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Register</a:t>
                      </a:r>
                      <a:r>
                        <a:rPr lang="en-US" sz="2800" baseline="0" dirty="0"/>
                        <a:t> File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Shift-Left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52945">
                <a:tc>
                  <a:txBody>
                    <a:bodyPr/>
                    <a:lstStyle/>
                    <a:p>
                      <a:r>
                        <a:rPr lang="en-US" sz="2800" dirty="0"/>
                        <a:t>Blocking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52945">
                <a:tc>
                  <a:txBody>
                    <a:bodyPr/>
                    <a:lstStyle/>
                    <a:p>
                      <a:r>
                        <a:rPr lang="en-US" sz="2800" dirty="0"/>
                        <a:t>Non-Blocking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22073" y="3865418"/>
            <a:ext cx="478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56992" y="2798618"/>
            <a:ext cx="478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43455" y="2798618"/>
            <a:ext cx="478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54146" y="3865418"/>
            <a:ext cx="478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423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And/Or Unit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371601"/>
            <a:ext cx="4174514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0400" y="4343401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 unit that can do ands and ors on command actually does both all the time and the result is selected based on the desired operation</a:t>
            </a:r>
            <a:r>
              <a:rPr lang="en-US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82201" y="6477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B-27</a:t>
            </a:r>
          </a:p>
        </p:txBody>
      </p:sp>
    </p:spTree>
    <p:extLst>
      <p:ext uri="{BB962C8B-B14F-4D97-AF65-F5344CB8AC3E}">
        <p14:creationId xmlns:p14="http://schemas.microsoft.com/office/powerpoint/2010/main" val="2764854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One-bit adder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52601"/>
            <a:ext cx="4057650" cy="352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data:image/jpeg;base64,/9j/4AAQSkZJRgABAQAAAQABAAD/2wCEAAkGBxQTEhUUExQVFhUVGBoaGBcVFxwcGhwWHBcYFxYdIBkYHCgiHCAlHRcYITEiJSksLi4uFx8zODMtNygtLisBCgoKDg0OGxAQGywkICQ0LDQsLCwvLCwsLCwsLCwsLCwsLCwsLCwsLCwsLCwsLCwsLCwsLCwsLCwsLCwsLCwsLP/AABEIALcBEwMBIgACEQEDEQH/xAAbAAACAgMBAAAAAAAAAAAAAAAEBQMGAAECB//EAEQQAAIBAgQDBQUECAUEAQUAAAECEQADBBIhMQVBUQYTImFxMoGRodFTkrGyFCNCUoLB4fAVJGJy0hYzQ/GiB3ODk7P/xAAZAQADAQEBAAAAAAAAAAAAAAAAAQIDBAX/xAAoEQACAgEEAQIHAQEAAAAAAAAAAQIRIQMSMUFRBBMUIjJhcYHw8UL/2gAMAwEAAhEDEQA/AOsfj7vfXf1tz/uP+237x86HfH3ftbn32+tb4gv667/9x/zGoCleY27MzpeIXvtbv32+tT2+IXftbn32+tBslbQUtzExj+n3ftbn32+tdLjbv2tz77fWhLZqVKTkwROcXd+1uffb61iY279rc++31rjLXOWqjYwr9Ou/aXPvt9aiuY679rc++31qGa5NW5CbJhjbv2tz77fWt/pl37W599vrXFta6ZKi2Iw4679rc++31rf6Zd+1uffb61HkrrLRkeToYy79rc++31rRx137W599vrXJqNqEmMIXG3ftLn32+tdfpl37S599vrUNoVI4p0xMkTG3ftLn32+tFJirn2j/AHz9aBQUQG0qXJlI7vYy4P8AyP8Afb60I+Ou/aXPvt9a5xFyoAaFJgSnHXftbn32+tbHELv2tz77fWhnFQOTVqQhkvEbn2tz77fWp7XEbn2j/fb60iW6ZogXax1Gxjk8Sf7R/vH60Pc4lc+0f77fWlDXjU9pCaqCZQW2Pu/a3Pvt9aHfiF37W599vrUnd6VA9utXwSSDiF37W599vrUg4ld+1uffb60GVrmai2OxqnELn2lz77fWtniFz7S599vrS8GtFqpSCy/cAxDmwhLMT4tST++1aqDs4f8ALp/F+dqyuuLwhlU4mn625/vf8xoXLRHFG/XXP97/AJjUKLNcslRJtUrTpU6W61dWoEQWxUymhWuRWku1JLYxz1C12uVk1nc1qgyYz1wrVPk0qArrWd5Egq2amJoRKlk1aKZ3Und0MH1oy01VQ0DPbqFlo+4K4Nuih0CIYqTNWytT2cEzCdAv7zGF+Jopt4E0RIa6JrZKAxnDEGCLYLEe4VzduBdYgf6jvG40EfOrWi2Uomu5msbDRRODv22mdTGi5o8W/MD40tx3HCq28ot94ZDK7MQPMxziataEe2Uok/6Gx/ZNRXMC37p+FSYnGXQucW7Nzw5gom2xAIBgktpJA2obh3axbgg28j6nLDMjRyzAyDymOdGzTLek1ycNw9xrlMdYNZ3NF/8AU6xbY2FTWWDXCZkCBtH9xTZeILcR2W0qKFzMHOaQY1ENA0J61EtOD4YvbZX0w9TxAqYgBiOXL05Vl0TWW0zoG72uHapRari4KNpLsjIqBhRKia33dFBRCK5Zqna3ULpU0Ki7dmW/y1v+L87Vlc9mV/y1v+L87VldkfpRdCLGYb9bcP8Arf8AMahuJFH8RufrX/3t+Y0Fc1rjm7YmZbM1zeSprVqtuKcUhMT3bdbtLTRsNNQjC61T02xEdt4qQ3K5xFiKEDRThptF0F1oW64W9G9T27q9ap6ZOw6C1s1o4lTsaHu4sbClsl4BpnT1LauRS65iNaIsuYzRoKrZLwOMWMUM1vFXVtrmdgo86VrxYt4bCF29GIHnoNfkPOuxYS3cz4y4WdgCERM2XpmiYgQctOMPJoosM4bba5N3KrIJypmgv5mYAA331/Ea3LtF1igBkWrinQ7gLlOgE6aH304/xSwULZ0uKPaIUq6gQFJ5gazQp43aAm2FvouuRoVidsxLCOflv61umohT8BtuwLIJRCAwlnTxmBygjNz2FBtZsOxd3Ebw6spmNZhhrPXnQR7SJlZQjWnuNoVYhVnyGjb7edKcb2mdR+jsQ4ZYiIJJJgHrqAPfQ5ryNRY6xGPthARkZ19jQs51E5dZGk/CqrxlReH6tfEz+AwFkftLqdwY0q1cD7F3lui8+RltwzIjmS0EkEHSAY56xT/B9ncPiQ14g5mdiSDADjTQDpHzpc4GnWUeRL+ku8qtye7FsCCAACC2phdSBz5074Vh+7Tu3uQSRnUKe8nVtI/1QJ9Kt3C8HYuWLpzANbMauYAygzqecjWpFx+Gt3+7RTet3FCsyEGCy6nMTJ5jfTSoW1LBpKTlgqXaDhzFUBVk19tjKkGBO+h5wdpNM7z/AKPZifAUFouxgzmLTB+FEpxu6i3LP6tV8QzPDSsGDAO5EEjaZFKcwvqouDvFVT7Y0DToR1MTr6VEprgGtqtk68UVzmzr94VN+lg859KBTBW09hcvoSPwNSD3/GsXKN4OVyC0vVq4ZqEGp1GlK7Czm1UoNR1hNF0DZKTURFRs9R97TsVl87Oj/Lp/F+dqyuOzVycMn8X52rK6o8Iqyv40Teuf72/Ma4Zaj4lfi9cj99/zGhjfYjcCs/hpN2VtDu9jeh7uIAqFTnYLmBJqLGYe6mhWfSnH08U8sewNPEAB1qFOJT5VHwnEWspW6IbrRJ4VbZW8UdOla/KuSlpI4tLduDNHh5Gl95WBJIOnSieGvftSgKsn4UZcxgNuNT1yijfRagAcHRb5OYkZfnROJ4bIJQwB1NCjCZBmVDJ6mKJxGMdU17sUnPOA2iSziCbmXkDrFW3u7bLFsDzMUkZwqznUHqAK2boCZs7EnbcT56CAPWKbluCqIeI4UofCfeTUeF7y4QiNC/tPqdNzJ2HxprwfheYC7dXwnZGJgydCZMEe4/UrimI0C21tmTqog6DkJ0HI+UUOXQJZwC4niyWFNq06MQNSxnU7zpHwFU/EYokhiZBBmGIAJ9DpP8qd2uDtcuFQly0NWzZZtk8xI0nXmw8qbYPsey3Fa+FtgNMk/q2jWDA5xzg+vPLNl4RTsHdfwsiXGEZhAJ0B5sBBHnyphgOCYm/jO5cHDJk7xiwkZSIAiYLGSPca9OOJRYCFQFU7GVAG8ETA20NIxxyVIUICsBnUwSBIOWNGjWJj3U6inlkbpPhCvhPZK13lw4q9dulZFsJIhAfaKjNrpPSrTwu4iEKuGUI8BGYIC0ExJOvntzPnVUx7uStxcXeYAHMDvljbTSNI/syIcRaCeG7dcztmAgHeDEgwTt199JSa4Q2k+WWjCcReylyblsyw9kEgCI6Ck2Fxq2GZLV+81pjPIyYAJGVZ1jlSJuKAgplAA0OaSZ5e0TUD37ja5jA2BMRoOXOp2sd/YLFgW2ZjahGmBmBOWTAPiPKK1iLr3SGtysAAkabbbaSPUGorNkE5mBc9Mxy/jRz40BdVbb2FG3pTUB2wB76s0v4m6+enM77DaKb4XCORJgDz6UFhsRhyRKGf3mWjsSy3QMt0r0M8+kc61xxRDjfJBcIBjMG9KjS510onAYMJuO8Y7TCwRvXWNe3BhgzfudOoBqfbg8UQ9NHNtgdQaIUUFbwbt7KGAYIO9bS8y+1000PWNaT9Ov8AlmewIYV2EqFrsjTcb1q1erCUWnTFwTPZqFrNSG9XBes5WCRc+zSf5ZP4vztWV12cP+XT+L87VldkPpRVFV4n/wB5/wDe+n8RqbDlSIIU8oIj5132p4wAzC0LZYOQTIn2iCKU4S1eutm2B3OdSPka33WjSqGN3h666ZSNmXUUeLmgB1AG53oC7hjbiXYTtoSp96zHvobihdIgnLuTuP6VnL5sFIIxl9dYUMaiOK9kxE8uQpbgrhZjkBMc1M/1FTvwy4wllf4x8jUuFFbjLmIKMdVymuLPEJQgNDdANqnv9l2ZQJMDWAdfjSy3gkUMAGzbGT9KahaByOGx8DK1wsOfI1ziBbOqqxHISSfhRmG4SgMhUAP7TdfTnTW/whu6LAgTEbCfPeAPLX+VOkhWAcIwhvPlyr4RJnXL8NJ9/wAadYnhFtSGAdiuviZYzcjLACB5CaGTE9xbVATnYasgzH1LRr6AAUJazOSW75tY1VgI30KqJ58/Wpk6BKzL1u9fY/q2jXKufceeup31Jp3geBpbTNdsOu0sbkgTv7Dkk/EDyqLD4CzhwLjLfB1Zc964SQRpmAfwjy05elD8e4zeTusuqOZBmTB3Gp1Gh51DYxxc45asA5HJtocrZxnKiRBEGWEnYyYMzyIHFO16T4Mty1B8LGCWGkgEHwnkCBVXxHEkw8i0xuhxmdTHhDTInSAJOkxVdxVi/OZBIJjwEMZ0Ow009aFYYLKnaFUYvathAdQjAASdzpEfLrQGG7RXCxABuXWJJCTMk/6SNPw86rGIwjE+Iv5krp5z/elH4bil+yCltlUGZi2sjkDI3351a0yXIe4XhWImHyWs2uviInyUgGmeE4FZU5TcdiechR8tR8aqy8avGM75jsDzHlrEcjW73FG1zM0jQEMQJ6cqtaZO4tt3s2imUaOoJ/Ck+O4Nct+LJmB/aU/CgLPEroGkkeZLH4w07VO/aG9om3oBp8x/fKntHuOO9VVK+IHnUHeAkDvGA5TRX6Z3hGYAtynQ/KT86L/w+4Fzm1mXfYaeew+FJRrkNwM964q+Eq86gdCP51zbCs4a74GJGvu5CogyaTA6AaH8SPlTDD2Fv+ETPVTPKP3Z+dPa0PdZOnEChCPLAgwRqdTA2GlGXLa5wCq5tCjEwSOh6mlWNbuh3bLvsGMMfOaMwfE1DjNKkLGYI7j4KdfXSltpWG62FYnEZhnuPlKGAtuDuddTvUThWbwq0MsmflttUuHtyjd3kbMTq9vJPlFwzvOvzoH9NALLeBQk5YEAxHQMdKqLJYRZ3XXkQdZ0612olZ3g5ZX5SP51Ldw2zKViBlDkeOdwIEig7WNskAOchWQFGkuDtqdSNdOc0ScZIVeTbqa6KkCpsLiM5bOMpBiIifP5UwWyCK5pxoOB92YY/o1v+P8AO1ZRfZ+zFhB/u/O1ZWseETZQcRjgt+8oSCLr6BN/GefnSbiHEbdu5Js5T5Np8AaZ8cwjm/dy3FJNx4XY+0ek0InZTEXCCzIF8mzH5CiqZr0NMBxzvAAEaPu/MnWpP8TZPaUlfI5vlp/Ogl7LYhW0uWiOjMQfkKkuYULKu0noJA+82vwFKs0hjW3xBAhMZeegyn4GlTdsvGbZssfnNDpYF45UuJPQ5ifiB/OtYnsteDSoU+eaKK8gNML2gzcirDkW0PloNK7tYkXHjuwGOk5YnnuKQ4DsviCxZllR0jU+oOlWvCouHRnYqhiIJAga/jRt7CwfF4K6HQ3Cq2wZ1YAadY3NRYvtQnsretjkIGw676Dzil+L4tcZoUqBGpgmRrpIMk69a64dw+45WVQljMEkSJ0kQeXL60NjryGWV7xiRfBgDNGUk66QI8OupmdvfTfBMFTKLrXLkkBsq+FeQMDfUmfSobiCyHBUXP2c4AJ1IkDTnETQ36TYNt7htqlwWzt4WDAgDX3mo5BkuLxt22Vd8hBYZiCZJDwZB05daqHFOLzdu2rcZSxg/uQTmPwJoDjnH3dTbnRSY5kkma3wqyiIpY+IjMw5eRPPQ8vKrURWMuHhVTKuZm1LsgBHprIJiJ3iNImmGHW+waE2Gj3AyEjzhYMa9BrtQ+Jx7FWYKqyGJ8UGCCM0ZdwusTXGO40cspcuOQh1bLmGni/ZBGms+XWnVhZmM4ZdUFmGmpmd9NY1/lNBPw9DEKQdQCDIHLbfQ+fPntTDhqW7niu4m4xdYidekDQEnpvrvTPHcPsW1iGB3GYkGY1nKCOew6VW7omhBh7LL+rdA2qqGgEayZMnUecctpNRX+FAiUMNOgWBPWI0HpR1hXdoRSwnYnSfI/Wt43hNycxRkyiBlmRtPxjeRtQ1T5DlAvC3AWCjAzyIn72n0oo2EuTnAY9SZcDl4oMe7TWojbMeJo9N9uoaTS6/bZolVEbZWKz6xvr1qdsh2iLB28jyVzZTsWzc+RIMVYrmMzwDaRRpDMQx+6oE+/ShsLw4d2MzW1nkIB8/EDvXHD8JlY5Qmn7Tkk/eIM+6m7eQS6CeO4fPbzKVke0WDCRyidKg4FiHWApUD/YSPORmUE1HiypaSJIgAAOUjWSRqJ+Aoy5wEOM0W9thAP8A8TRlRph3YZisUbjZL15Cg2FoBdxzZmaNyNDyqs4vAhL4ti6WU6ypViB005xTRcVcsjKlsAdF9OeaJ9TWKbpm53SITvl3Mf6kBApq0xchmD4hYVILZSObXGDT6HT5VBewyXVOdLj5jPeNq0cvCNQI8q1/iGcZCMgGpZmDc9Mo5mRzigMbecE93dBzHcmCOuxipp/tjx+gng2Zc/doHE5cx6DWAHPOeXTzrV61JLpZAVTtGU5o8UKdD/L31zhr+g/WSU6+yeu2vvn3UHj8S2jZ9ZLQDKgE7R108qfbChzbYhhcvOsjKQJ5tMiOREjUbzTXht/PMdTHpyqqviFZYlmYA5jGhJEDTluIii+D8UOdGmAoA9f2T7xApSjaaJlwescEtEWU/i/MaypeC4ibKHrP5jWUo8IyPPsVwa6968VbKBccnMsAgsx3NQYfhDG53WYqsSWUkgH1p1xLGw93wkg3GGnkx6DT40KVvsAq2zG5MD8XMU90joo5ucJYjKl7Rf3xE9PFv+NA2+Blrndk5oMzuF0mTmgenOnJwbQFkIQP93roNPdNQ47H2bSjxSejQB8iDPqaVsAe92cJPguAgDUHw+/aisFge5U95cUAScpb5TBPwqv43tHd8SgidgoAEev98jrQn+K3rxRDLT7Xd+LrrMDSB0j1pubHtGvFu1LAZbQTJsoA1mdI/wDVLkx1+8VVlkiSwUz4fMtEctpGtCWcGGeSCMmuVZU6nz5TMnXarHwng2VXYvA08MTJE89IAHXnUN2PgXcN4ZmzsUIIgEqpgDcezp9Ip4MRh0t21Ekjc5mzZgdBvy0qO7ibtq23hzW1YHwGJzaQV6jL+FL+OcSw/dEgB2zz41yt7CyIO/KlVg2HcV4glm2rwC1zfSIy3InQ+U7cqofaHi3fXSEkgkwBS/jPGWuAAmFGw8pJ/nQ+BG5PsnkN/joa0UTNyG2CwKWxLkNecgLrISecczTE4lbcqjeKX1JEkQVXQfH3Gly42SqLCyRB5QATr8j7qltXQtp9PaAMxrOdfxBP4VYujZuMQxaMsEEZuRGUkCOc/MGucFgxJlmkjRZ98GeR0EjrWrTl1MISAIk6AT75/rUuEcTLF9tCDBXodv760PCHyx2OLgKApVrcbbEDlI5HbaIpfdxVy8xAKGCf1jSCV2WRG8UPa4oVLLMZSQVLRsYEH69aJw10uwK5WLaMDoBtBmNzUba4Kss3Z5O6DK+rNHsO0EAAbEwT1561H2gxjDMLaqrKJIuKCpUa6NErz0nWlt+05Qq2RlkFhJLGCSMuaJPKq/imtMxKzvrqTB6QdRRFW7YngP4c9zEXAoT2tQQ8CfUiAdOdW/EHCd3ka8FdfaW6URwfQpB9RVL4DaZbyFGSCdnMAepHL3VYuOW2jM6W7qgEDKJYTzg+0BHKqnzRMeBJfcBgLdy0+YxoZPlMAg/0p6/D7YszdZ53JUMQPVPa67TSOx3T6KmeeShgynqIkg1b8BkuW4LXHZY3yq6+eWAR7xSnJ4KSKQbgDEIRl65GH/GPfTa/bupbBAlSJmeXWZOlK+KYE2rhCv4Mw1uzmWfTQ1b2i1h1Qqbgj2rIQNr1Vjr6gn0olLigSKmskjPLTtAG/LXSaeYLGvZWHhV5LlBPv10pPwe2v6QsW2Iad4MHl4WMfCrZi3UqyvM8j4n/ACkkUTn0EUIsZxfvNkJ9VVgfTMCR7ooQ4RbhnKVgaAERPWJ90E1DcaHy+I6/u/zjX8fWrJhuHoyA93HXOC2o8iJHxq7ihU2V+92Xu2/GCXttBIt6N5jLJn3E0r4ksvlZMhj2QIMDy395q0XsZcsPlB8BEhQpI366Tt1qVsd3oZXti5I3hhAI1hh7OnT30qfIY4KRYxPiLKJKiRHIDb4aHXpReEfUTtow8/FrRL8H37kwW1y7gjkM4008+vKhsPhGV1W4pXXKVOh20I8vPzpSwSe0dm7k4a3/ABfmat1J2dtgYe3p1/MaypXAqRSOMdobiXLvd5TDuNVC7MRud6r79omaEUkMTMTABOpOhj8al4zgbpxF3uR3hNy4AgPinNyPKJnyjpUacIhCLiol1YJL6tymGkgRqNOnOka2DPxV5Yi4XJ0ywNz0PtTy291RXLrZT3ynMSYDQ2g5wJ1/3CaO4bglFwXBdhdVgqWDudIUzII1JOsVIiizdRXtyGLQ0jKSATGg28zyB23E0OxfhuGBouBic43B8IB8o1PwirDwzgZtof1ikkg5dmK8ixE7wSBUmOPfoc6gCIBQwQOgj+9BWYFGs5TdY3dBILQRoCd9425bUlkG6OMPxi2odfYYMFcOknIusKdRBHQ8xRHFMMrWbl2yxtAqhENCknUMVJiYHKgeK4uw1iSpOd3eCACFBCgEAnTw9aql7jDqrIoi3mkLM+KIA1PLUwKqib7HN/tUVsm2wGfTKQCJWD4iCfP51S+IY2dSSWP9/wB+6ubmKY7atMk0RgeD3HMr4ngnKD4tASdOZifOrSohsW2rcmW9wo0AxyimOH4cGtEkgPmAUQBOhzazOmnLnRWA4W4urZuoF5w3ORofMRz2qxCu20ENzAO3mCPpTaxcD2TmABCysdVEknrOU70HctC3eDKD3XeABuUgg6Tv/wCq5SVOTmSRvudRtSoaYzwRCgySFZWBnbKREzyiZ9aCt32aBA2iSTHrGn9mu+CYzK+ZhnC6ANqIiNtv/dadgtx1HszKjfwnVfPbT3UDMxdtlcq+rbkjYjlHl8KKFxiuUZQRqPcJIPl56x76X8QaShnxCdd4XfX3z8alwdsNpddo8o006c6b8sS8BAxTHZYnq39K1ioZhngFhoRzgD9qoWIRmRjqOfIr+yRNae+ChB8XSOR5GR9aFh4Bu1kZYFcuqNB5NGonr+8PWKZ2LzXc0i0hUkShbWOcD61XcJbGaXlwNgxJFS3r+QzbXw/tITt6NvGvOpcb/JSfY2N82mLFpU/tWxoPVdSKmv3BeUkI1wQYYDIwPKCxBjyg1XP0tyRAAGvtNOkVK3E20VmgrtMD01ocXz2O1wQXLigspBzbEOdffmFWrgOJVrGUm4zLoFzCQOUHeKqt25mWSswfaIOnUSf70qdcUABmGnLX8CBPwNE8oUeR/bswxzFyQdBkXN6zsYPOKyziR3njLBgdAFh5ideR9w91ANi8ykqPD1zQR/Fup85pWlwZsygtBHiYz/8AIj+dZpWaXRZkQB+9Msfcsb7idfjRGD4ohfLmBJ0H7s++Y/8AdJ8ViLmzkBY0YxkGk6FjAPKuwt0WyrJoZHjAKbaFiBlAEaaiqSwKxoTbu3CHIVtCQWE9BIWDB3kij7uIVFFqGJMwDBEToVMjmdz86rFvheK0DZIIEEWrboRqwls4gSTqRGu9GWVvoQtzvDzBtN+rA09oi7KzG2uw15VVE2MLWGuo+fOJkyA6lhylgI5c18/eZZvo5/XZSUjKWGx30cRsNYPXfekxxEsVdSGmdbpZG1B/czTE6Zj18VT4eyrbZvDEKNCJ6MxGYeuh9RFW42sk34PTOBsxsIQoIOaCpke0djWVBwDBxYQBlPtax/rboRrWVKiiWeZY5ruHvYi5JVLt+4qEzMByWiNlzQJ5lfKmnEUa5YGbLczaKwYNJbbY8qg4xx9bl25bCwLbusEAyQ7An5E++q+vEWF/Mu4k5ATDNoV0G8aH1+ef1Nl5SD+I2LljLaXxrbUAsTsd2gTETPyppwjiVsLcuMVZlHdorCPEfbgb7RrtqarfEce+ufws3IHr60ttkZO+LayQBGp5TJpc5G+kOsbxLLlyaSwkIRlZZ8Wh0mNJobjXGMxLQVJ/Z/p76rjY/wAUgwAZEAb/AM6DxGNZ2kkk9TVbeCdwZiMTCwDLNE+XlUVu0zADX0/nQltiTBpmmLREZACSY8XvFVQrJsJwkMHyMCVGog6jcwYjSmGBUW2DeHMRCltInTN7qGwnEAniOnpzqFMYC87a6TrpyHlpTXkWRrw/ClLksAxVgTOqkcvUGhMdiHvOWVgAukKZIX6VHxLHBgqyZGhjSV3A+P41NwllHsDU7j8QZp3gRB2gv5ktgEwgA6CeZil2DYtcVoJPlJ8U1bLGBR7ihyHCjxSR4Z1gCIkDmZ38qfm+lu01xVXKGyqqbx5kb9aTkWoFMuYAoH8LDWU8J2OsbcttelLcXbYBWIID6DcbHX+XxFejcJw7XDndgiKDy5eetcXOLmDlXNJygAA79Bv8Ka+wNFQwARrJtEQWOZG5C4NgY6iQf6Ch7mKWAc2vMfjV7PAA6d46KDvqAI9elK24bgmX2Crfvq51+JIo5+4cFWxZPgzLCsvgJ5iTO3mdqacHIUHmp1IOx8v6U4ucGtXLORBdYDUaiARzBjziocPwi2IXM4U7iRPlrE0+RUV65f7p2CgFW1AJ9meXurfcFwSbgDdI0955VcF7P4KM3jZhrq7RQN0WlP8A2l05jX8w+tCzwFVyVQXF21DDQjczRFvA3mgC05G40j13q/YPjdv7ICOeXT5RQGPV7jyAsHXwmD7h/WknnI6wJ8L2XxLCQ1sR1cEj1Cg/Cjm7Hi0veFjOnsJpPPU1CnE7lpvDmBGhDgjWjMRx53hSpkjQzp56UnFjTQPYs4ZWGa2znmc4zdJKg6/CrFh7WG5d3l/1DXyJ0mfWq5bwpg3C4YxsojTpvWsXgNO8DPp5yBp8D60m4jSY3xma0CVuLlmSCx26QSBFB/49Ht2vWFKwDy8J+dVpMUW1clgDpI3HXc1ZeFYJbqSriTvqco8j1PkKbe1ZEs8HX6YjgdyCJAIRn26+1m6bT7qEbjF5NCXUdAwYZT6xPpEARQOPwLLiBabLrqWH7vPQ1ZMRwu1esvkLBssBiw9rlpG9JzSChVw7E270Lcup4hILASNcw2Iggx8KJxXDBCMptkwDlAIkQDGY/HXpSNnfDXQoCiCBmJBHx6AdKtiKjABMoEaeKdtBvU6k3HKE/p+5Zeyl64cLbLWgD49CFn/uMBt5VlM+zwP6On8X52rKI6qaTM7PDu0nEx394KMpF26Dyki4wnSk+DxbFwTM8o8ulcdobTHF4qAYF+7PTW41ScPttmWfZmOWhjQx7qbSVlbjMYjsSSTGupO/X191DZtIJ0G2v1p1i7oLKlwBunUAiJPvmlr2bYYiRppqdvrSTwEn2LXUT7M/31FP+zHAUxFjGN4s9q0GtzoA0lj6yEI99D2MJmACancjSNNzIOlXjhGA/RsHfPO4D5fskD01Y1GrqbI4+woqzzDIwMxNbvYqdtDzpvhsMC2QgnQ5SDp/Whb2FjSJKmGB3mtrAHtYkEEN/ZrmxiYaiLllSDpG39zWk4dBBOoIkedFgRYu6NCBPX1pp2ffdjMmY6bE/wB+lC3sKp2BAjbqf5U64NwO4bQdBK6mNidNamckkVFpPJNcxhS0FU+K45ZusHz/AL2pliM2WypJi3q0c9PL3UibCu7qqqwOw06Uxx+LFoZQZaIY6+8A1C6LclY84xxfJbOUyXUAA6iNtY1oDsoisxaCMvQ6zG+tK2xPeKCdD5DWB50ZhrgUKUZpJ2JHTU/KnwqHy7LHjOLjuWXNlMdIB8j/ADqscOF29oO7g82OnoBvRfEEN1ZkEREAka9SOdRYbBlBnSSdPBEgjrptTjKhNWW/hhOFRVLpljUsZBPTXb0qnYnGq95yGKAtpr4fP0FG8Qx4e0VOZSD4YIgn38qr3DbTXCATbUExmbWfQCnDtil4PRcJYVMMTEvlOXXOD7t6pOMvKSczEQdeRHu5elWVLf6OihLgK7Sqneek1XGw7PeNwhWM6Dn666TSi6bY3lDnsniDkJaSNYBSNOuY/wAqPvYlVdcqwSeYzaddDPvrQ4oRaIBzECCpECfP+lVOxx29bbJbWJ/dGre80q3OwukPO0PDgU71SwYbkmZPLTlSLB2wzAEnMQJnSKtAum8oZu7RlEETJ+I0FRcHu2znVhDFvCTHvoWptWQkuxm2CVVUW5IjWW8ObTrvXV6LiNbcAyNSRovT1NS4WzJAMgx8hRdzDgAkbcq5/dS56Dcig8bwD2nAW4uViADERPkOVWDszZtopX2zM5mfSeZA2FdcTuFQAIO5J6UmtQWVgV0MzlnUfjWynvigVcjTiltmutcYaAQu2ij086S8JxQW7muHIsnLAEkwQSTyGsUbir/gMn2uZqp3Xg+EmRsF+VOGbJT+Zlv4phRcKFYyrJkwDJ21O/OswOKAIRhOmpiMuwBmkH6W6iC0jmQZPv8Aw0ovhfFgrAnduZ5DkKU09r7Kk7R6x2WUjC2wTJ8ev/5GisrXZq+DhrZH+r87VlTpzuKdGFnnnaLgdu9euG25Ru8eREgnOf61AODpcVi4K3EEEr7JIA5dCKsOL4TmvPvrePPkX1jpvRWLCqmUKASWBEzIECdTpMkRM6dZpZHgoSWWvKe7BzjQErv035VFwzstcI/zHh8tCxO8Eg6fOr3awJNvMDZtkiR3hI5kTAG0LpvJ6QMyniHZprxEXrSMfai6f3ZkRI/s6Gl8yVIq12c2uGKIAXTbQaD11rXaJyVWygBOUkDQgRGUR5mfhTDDcOTC22AYMRAMNmLGDsegj0+NdPg2uKmVrZMyzPCkAlpAPIeHb5wVnkUZylu6XH5KwuChW3dAeqtB1Gh6bTOnn7qsPDOFri1e1cDCCCt7LqOqnaaMxXA7mHGcd1ca57NzwyiEQuUkDM3PlGg11o7DXO4GWHdGMsTqQ3lAA91dk9SK45JfBtexWHCqIZsm8kAke4a++obXYOzul1sh1ynUz5Hl7op/gcepAlvjRNrS4QNmGb+RrNakvJhuZWsX2CslYRiCJjNr6SRrQ/DrTWk7txDW/CenxirffuxqaSY0Pdk6BVBPmf6VGo5ONA3YI1yelU/j3CTbOcaqx9noTVnsuIHOt4jDrcEMNPLrXNo6z05Z4HCVMp+HxJTw5TEbCuO9dszQQFBiBz5UbZwK27j5ySFOg69JPStY7Gv3ZYbFgB00E16PvJyqKs1lqVgEwN8+yzlfLkfedqKS+6sRMdAdNPKKV3MWzDKxn15UauLyhUuqMp2YH5g8qvdfQo6jZ3xC7mEtEcgDoK5wdgkgoJYcssgip/8AA7jPlRpB1B8vp51ZcDwVLSwSWaNSDAHoBVOcUhvUSA1vBhHdk5SJgH2vdUf+HXEJc2yFGvn8Kd4WyLYhTzJJo4HTrWXuLgl676RSuI4pcmgKk89TJpMRBBmW5EaR6V6U921oWCtGwjak3HcFhXXNHduDqU0kedKPqdNOrK92+hHwzGspIbKREzl19Ok1rFYxAZUEHy3mocZjF9m0SybDQannoKXsxTRhDHqeXTyrbbZpuPQuz/Ec65mkMBGvWmTYV7mgfKPxqi9mMSSWSZJ286u/DMTmy6w1vQjzrytaLjN4wYvmhZxHhDgEqrNG7dB5DmapWOxAGgJ00ysfpXq3EcaYj2VGpPlXl3F+ILcxBcIByURG3OOprr9Lq77XSLjLonxt0rZQdd6Ti0YL6eQnX1ApzxqwzqgXpJ1illzBMNbtxLc7Kxlo5eEbVtpNbbJjJVk3wnBXL8i2jMF9ogbCrxgeyuHZchzJdgem20GqhwziP6OwOHvKXPtK0gN5QRVz4ZxTviGZWttzBHPyPOsvVak4pOAnNno/BsBat2URRooIHxNZUPCLs2lM9fzGsq4O4oCo43gmO7y6FtEozuQc9vYsSN30qK32WxmbM1sOYj9Y4JBG21zSIgetZWVp7S8gZf4BxAuWNqZ5Z7cHl+900qS32bxTf+Ao3k9uI9z1lZR7S8jDG7OYlVkW5adsyR82qHEcCxjAnutYiA1saffrVZUv08bA4ucAx1xlVreVAAJBtkjrEvUv/SWIkjKWUgxmZCf9P7X4RWqyl8PBk0K17P49Mwt2Jg+Hx2hI5/t094dwvGf9x7MHLly57Z5+TRWVlC0IryJxGFvgF9vFcT+EMsD560r4lwbFG1cC2WzPIkPb0B05v0rKyq9lAopCrB9lMWEANlve9ufk9F2ezOL2NqP40/5VlZWE/SQbu3/fodAl7sRfNwP3TGdGGdNR9+puLdkL5slbeH2G2e3ueer1usrXT0VHtg0VrAf/AE4xjavaKjpntkn4PFScU/8Ap1jGCi3ZMcwblv8A5VusrbYrsuKSXAy7N9kscloh7RBmFBuWzC+oc02/6cxQ/wDDPq9v/lWVlYaugpSu2vx/hm45Iz2exfKyfv2/+dQXOz2N5WT/APst/wDOsrKw+B07u3/foNopx3B+IjS3hCT1N2yB/wD0mkx7E8Vut+ssECftbUD3C5WVlden6bT0/pRSSRzhew3EbbtGFaJgMLtn4x3nOiMP2Dx1y4Fu4dlU7sLlk+mneVlZWzWCrLv2S7D3LAL3LU3FPhOZfZ5ftaUU/AL/AHrstiM+pOZN/vVlZXJLQUm22/79EkvEeBYgi3FsmB4oZNfi1ef8W7J8Rv3s5wpCgwoF2ztO5/WfKsrKrR9PGDbQDjGdkcblGSz44gEvb8PU+3vSO72BxKtLYa5dY7nvrIHxNyaysq9PSUcJiSGPBezuMtkzw9V6EPZJHvNyaeWuA4u42VrLL5l7cfAPWVlRqelhN27BotfBOG3ksqrW4IzftKf22jn0rKysraOmkkhn/9k="/>
          <p:cNvSpPr>
            <a:spLocks noChangeAspect="1" noChangeArrowheads="1"/>
          </p:cNvSpPr>
          <p:nvPr/>
        </p:nvSpPr>
        <p:spPr bwMode="auto">
          <a:xfrm>
            <a:off x="1524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43201"/>
            <a:ext cx="16764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982201" y="6477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B-27</a:t>
            </a:r>
          </a:p>
        </p:txBody>
      </p:sp>
    </p:spTree>
    <p:extLst>
      <p:ext uri="{BB962C8B-B14F-4D97-AF65-F5344CB8AC3E}">
        <p14:creationId xmlns:p14="http://schemas.microsoft.com/office/powerpoint/2010/main" val="2193371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Adder Truth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960" y="1600200"/>
            <a:ext cx="7360081" cy="31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89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Negative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Invert the bits (invert the data bits)</a:t>
            </a:r>
          </a:p>
          <a:p>
            <a:r>
              <a:rPr lang="en-US" dirty="0"/>
              <a:t>Add 1 (set carry-in to 1)</a:t>
            </a:r>
          </a:p>
          <a:p>
            <a:r>
              <a:rPr lang="en-US" dirty="0"/>
              <a:t>Five in a binary byte: 0000 0101</a:t>
            </a:r>
          </a:p>
          <a:p>
            <a:r>
              <a:rPr lang="en-US" dirty="0"/>
              <a:t>Invert the bits: 1111 1010</a:t>
            </a:r>
          </a:p>
          <a:p>
            <a:r>
              <a:rPr lang="en-US" dirty="0"/>
              <a:t>Add 1: 1111 1011 (that’s -5)</a:t>
            </a:r>
          </a:p>
          <a:p>
            <a:r>
              <a:rPr lang="en-US" dirty="0"/>
              <a:t>How do we know?</a:t>
            </a:r>
          </a:p>
          <a:p>
            <a:pPr lvl="1"/>
            <a:r>
              <a:rPr lang="en-US" dirty="0"/>
              <a:t>Add the two, get 0</a:t>
            </a:r>
          </a:p>
        </p:txBody>
      </p:sp>
    </p:spTree>
    <p:extLst>
      <p:ext uri="{BB962C8B-B14F-4D97-AF65-F5344CB8AC3E}">
        <p14:creationId xmlns:p14="http://schemas.microsoft.com/office/powerpoint/2010/main" val="2344140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/>
              <a:t>Subtraction producing a negative result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47801"/>
            <a:ext cx="25908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02769" y="3821668"/>
            <a:ext cx="159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Negative result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0"/>
            <a:endCxn id="3075" idx="2"/>
          </p:cNvCxnSpPr>
          <p:nvPr/>
        </p:nvCxnSpPr>
        <p:spPr>
          <a:xfrm flipV="1">
            <a:off x="8001000" y="3209926"/>
            <a:ext cx="0" cy="611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67369" y="5105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Remember, farthest bit on the left is 1 if negative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82201" y="6477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B-30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524000"/>
            <a:ext cx="3722637" cy="510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5791201" y="5705564"/>
            <a:ext cx="1776169" cy="466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379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Two’s Complement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works the simplest in circuits</a:t>
            </a:r>
            <a:endParaRPr lang="en-US" dirty="0"/>
          </a:p>
          <a:p>
            <a:r>
              <a:rPr lang="en-US"/>
              <a:t>Same logic as addition</a:t>
            </a:r>
            <a:endParaRPr lang="en-US" dirty="0"/>
          </a:p>
          <a:p>
            <a:r>
              <a:rPr lang="en-US"/>
              <a:t>But, it implies knowledge about whether the 32 bits represent signed or unsigned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0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Limitations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428" y="5443367"/>
            <a:ext cx="11474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“Failure mechanism of semiconductor devices” retrieved from </a:t>
            </a:r>
            <a:r>
              <a:rPr lang="en-US" dirty="0">
                <a:hlinkClick r:id="rId2"/>
              </a:rPr>
              <a:t>http://www.semicon.panasonic.co.jp/en/aboutus/pdf/</a:t>
            </a:r>
            <a:r>
              <a:rPr lang="en-US" dirty="0"/>
              <a:t> t04007be-3.pdf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7593" y="6217155"/>
            <a:ext cx="1113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 Influence of Temperature on Microelectronic Device Failure Mechanisms”, SBIR Final Report, Sept 4, 1993., p 48.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design temp for Intel Core i7 series is 100⁰C, many other processors are in the 90⁰-95⁰C range.</a:t>
            </a:r>
          </a:p>
          <a:p>
            <a:r>
              <a:rPr lang="en-US" dirty="0"/>
              <a:t>Max Equipment operating temperature is roughly 125⁰C.</a:t>
            </a:r>
          </a:p>
          <a:p>
            <a:r>
              <a:rPr lang="en-US" dirty="0"/>
              <a:t>Electron transfer failures occur around 140⁰C.  </a:t>
            </a:r>
          </a:p>
          <a:p>
            <a:pPr lvl="1"/>
            <a:r>
              <a:rPr lang="en-US" dirty="0"/>
              <a:t>Depends on doping, spacing and voltage and current.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63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Logic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Increasingly complex circuits</a:t>
            </a:r>
          </a:p>
          <a:p>
            <a:pPr lvl="1"/>
            <a:r>
              <a:rPr lang="en-US" dirty="0"/>
              <a:t>AND / OR device</a:t>
            </a:r>
          </a:p>
          <a:p>
            <a:pPr lvl="1"/>
            <a:r>
              <a:rPr lang="en-US" dirty="0"/>
              <a:t>Adder plus AND / OR</a:t>
            </a:r>
          </a:p>
          <a:p>
            <a:pPr lvl="1"/>
            <a:r>
              <a:rPr lang="en-US" dirty="0"/>
              <a:t>Add / Subtract plus AND </a:t>
            </a:r>
            <a:r>
              <a:rPr lang="en-US" dirty="0" err="1"/>
              <a:t>and</a:t>
            </a:r>
            <a:r>
              <a:rPr lang="en-US" dirty="0"/>
              <a:t> OR</a:t>
            </a:r>
          </a:p>
          <a:p>
            <a:pPr lvl="1"/>
            <a:r>
              <a:rPr lang="en-US" dirty="0"/>
              <a:t>All that plus </a:t>
            </a:r>
            <a:r>
              <a:rPr lang="en-US" dirty="0" smtClean="0"/>
              <a:t>integer </a:t>
            </a:r>
            <a:r>
              <a:rPr lang="en-US" dirty="0"/>
              <a:t>multiply and divide</a:t>
            </a:r>
          </a:p>
          <a:p>
            <a:r>
              <a:rPr lang="en-US" dirty="0"/>
              <a:t>First designed for one bit, then ganged together x 32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82201" y="6477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B-33</a:t>
            </a:r>
          </a:p>
        </p:txBody>
      </p:sp>
    </p:spTree>
    <p:extLst>
      <p:ext uri="{BB962C8B-B14F-4D97-AF65-F5344CB8AC3E}">
        <p14:creationId xmlns:p14="http://schemas.microsoft.com/office/powerpoint/2010/main" val="474943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32-bit ALU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82201" y="6477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B-34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417638"/>
            <a:ext cx="3581400" cy="5270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83106" y="5943600"/>
            <a:ext cx="13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Used for SLT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7010401" y="6128266"/>
            <a:ext cx="1472705" cy="4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6192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MIPS ALU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1" y="1169284"/>
            <a:ext cx="4603728" cy="53839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82201" y="6477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B-37</a:t>
            </a:r>
          </a:p>
        </p:txBody>
      </p:sp>
    </p:spTree>
    <p:extLst>
      <p:ext uri="{BB962C8B-B14F-4D97-AF65-F5344CB8AC3E}">
        <p14:creationId xmlns:p14="http://schemas.microsoft.com/office/powerpoint/2010/main" val="3346563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MIPS ALU in Verilog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787" y="1295400"/>
            <a:ext cx="8021730" cy="4800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9112" y="6400800"/>
            <a:ext cx="689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control signal tells the ALU what to do.  This has timing implications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9080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happening in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Software is sequential, inherently not parallel</a:t>
            </a:r>
            <a:endParaRPr lang="en-US" dirty="0"/>
          </a:p>
          <a:p>
            <a:r>
              <a:rPr lang="en-US"/>
              <a:t>Hardware can be constructed to be truly parallel</a:t>
            </a:r>
            <a:endParaRPr lang="en-US" dirty="0"/>
          </a:p>
          <a:p>
            <a:r>
              <a:rPr lang="en-US"/>
              <a:t>So by adding more hardware, operations can happen more quickly</a:t>
            </a:r>
            <a:endParaRPr lang="en-US" dirty="0"/>
          </a:p>
          <a:p>
            <a:r>
              <a:rPr lang="en-US"/>
              <a:t>But sometimes complexity expands exponentially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82201" y="6477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B-39</a:t>
            </a:r>
          </a:p>
        </p:txBody>
      </p:sp>
    </p:spTree>
    <p:extLst>
      <p:ext uri="{BB962C8B-B14F-4D97-AF65-F5344CB8AC3E}">
        <p14:creationId xmlns:p14="http://schemas.microsoft.com/office/powerpoint/2010/main" val="1653018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Speeding up Carry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design was “ripple carry”</a:t>
            </a:r>
          </a:p>
          <a:p>
            <a:r>
              <a:rPr lang="en-US" dirty="0"/>
              <a:t>Can use some logic to determine the carry result quickly, but it takes several </a:t>
            </a:r>
            <a:r>
              <a:rPr lang="en-US" dirty="0" err="1"/>
              <a:t>ors</a:t>
            </a:r>
            <a:r>
              <a:rPr lang="en-US" dirty="0"/>
              <a:t> and ands</a:t>
            </a:r>
          </a:p>
          <a:p>
            <a:pPr lvl="1"/>
            <a:r>
              <a:rPr lang="en-US" dirty="0"/>
              <a:t>Basically doing what the adder does to calculate a carry, but skipping the logic for the result.</a:t>
            </a:r>
          </a:p>
          <a:p>
            <a:r>
              <a:rPr lang="en-US" dirty="0"/>
              <a:t>Thus, at the expense of hardware, carries can be calculated faster than ripple speed.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82201" y="6477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B-39</a:t>
            </a:r>
          </a:p>
        </p:txBody>
      </p:sp>
    </p:spTree>
    <p:extLst>
      <p:ext uri="{BB962C8B-B14F-4D97-AF65-F5344CB8AC3E}">
        <p14:creationId xmlns:p14="http://schemas.microsoft.com/office/powerpoint/2010/main" val="2884213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 Carry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Pretend we can have as much hardware as we’d ever want—what would we do</a:t>
            </a:r>
            <a:r>
              <a:rPr lang="en-US" dirty="0"/>
              <a:t>?</a:t>
            </a:r>
          </a:p>
          <a:p>
            <a:r>
              <a:rPr lang="en-US"/>
              <a:t>This provides two bounding limits</a:t>
            </a:r>
            <a:endParaRPr lang="en-US" dirty="0"/>
          </a:p>
          <a:p>
            <a:pPr lvl="1"/>
            <a:r>
              <a:rPr lang="en-US"/>
              <a:t>How big (costly) could the hardware possibly be</a:t>
            </a:r>
            <a:endParaRPr lang="en-US" dirty="0"/>
          </a:p>
          <a:p>
            <a:pPr lvl="1"/>
            <a:r>
              <a:rPr lang="en-US"/>
              <a:t>How fast could it possibly be</a:t>
            </a:r>
            <a:r>
              <a:rPr lang="en-US" dirty="0"/>
              <a:t>?</a:t>
            </a:r>
          </a:p>
          <a:p>
            <a:r>
              <a:rPr lang="en-US"/>
              <a:t>Since we almost always have to balance performance vs design and cost, this gives us a way to perform quantitative tradeoffs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82201" y="6477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B-39</a:t>
            </a:r>
          </a:p>
        </p:txBody>
      </p:sp>
    </p:spTree>
    <p:extLst>
      <p:ext uri="{BB962C8B-B14F-4D97-AF65-F5344CB8AC3E}">
        <p14:creationId xmlns:p14="http://schemas.microsoft.com/office/powerpoint/2010/main" val="1324687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the Balance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82201" y="6477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B-40</a:t>
            </a:r>
          </a:p>
        </p:txBody>
      </p:sp>
      <p:sp>
        <p:nvSpPr>
          <p:cNvPr id="5" name="Rectangle 4"/>
          <p:cNvSpPr/>
          <p:nvPr/>
        </p:nvSpPr>
        <p:spPr>
          <a:xfrm>
            <a:off x="1996440" y="1415098"/>
            <a:ext cx="7315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F5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Carryin2 =(b1·Carryin1)+(a1· Carryin1) + (a1· b1)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6440" y="2133601"/>
            <a:ext cx="3640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c2 = (b1·cl)+(a1·cl)+(a1·b1)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 =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bO·cO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)+(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aO·cO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)+(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aO·bO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1" y="3197424"/>
            <a:ext cx="834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c2=(a1·aO·bO)+(a1·aO·cO)·(a1·bO·cO)+(b1·aO·bO)+(b1·aO·cO)+(b1·bO·cO)+(a1·b1)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7997" y="3593068"/>
            <a:ext cx="669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above equation, we can find common terms and reduce its size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1" y="1752600"/>
            <a:ext cx="688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basic equation.  If we apply it to two successive bits, we have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2743200"/>
            <a:ext cx="444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Substituting for c1 in the top equation we get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40663" y="3895636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ai·bi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pi=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ai+bi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1201" y="4572000"/>
            <a:ext cx="444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can write out the carries for four bits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96440" y="4948971"/>
            <a:ext cx="69733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c1=gO+(pO·cO)</a:t>
            </a:r>
          </a:p>
          <a:p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c2=g1+(p1·gO)+(p1·pO·cO)</a:t>
            </a:r>
          </a:p>
          <a:p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c3=g2+(p2·g1)+(p2·p1·gO)+(p2·p1·pO·cO)</a:t>
            </a:r>
          </a:p>
          <a:p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c4=g3+(p3·g2)+(p3·p2·g1)+(p3·p2·p1·gO)+(p3·p2·p1·pO·cO)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57400" y="603146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Turns out that eight groups of four speed up 32-bit ripple carry by a factor of four with an acceptable amount of hardware.</a:t>
            </a:r>
          </a:p>
        </p:txBody>
      </p:sp>
    </p:spTree>
    <p:extLst>
      <p:ext uri="{BB962C8B-B14F-4D97-AF65-F5344CB8AC3E}">
        <p14:creationId xmlns:p14="http://schemas.microsoft.com/office/powerpoint/2010/main" val="10596238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401"/>
            <a:ext cx="10515600" cy="1325563"/>
          </a:xfrm>
        </p:spPr>
        <p:txBody>
          <a:bodyPr/>
          <a:lstStyle/>
          <a:p>
            <a:r>
              <a:rPr lang="en-US" dirty="0"/>
              <a:t>Schematically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1" y="1143001"/>
            <a:ext cx="3547286" cy="56202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81800" y="18288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 carry calculators operating on four bits at once.  Need two of these for a 32-bit ALU.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82201" y="6477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B-45</a:t>
            </a:r>
          </a:p>
        </p:txBody>
      </p:sp>
    </p:spTree>
    <p:extLst>
      <p:ext uri="{BB962C8B-B14F-4D97-AF65-F5344CB8AC3E}">
        <p14:creationId xmlns:p14="http://schemas.microsoft.com/office/powerpoint/2010/main" val="40497016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Knowing the and/or gate layout, assume 1 unit of time per and or </a:t>
            </a:r>
            <a:r>
              <a:rPr lang="en-US" dirty="0" err="1"/>
              <a:t>or</a:t>
            </a:r>
            <a:r>
              <a:rPr lang="en-US" dirty="0"/>
              <a:t> in series</a:t>
            </a:r>
          </a:p>
          <a:p>
            <a:r>
              <a:rPr lang="en-US" dirty="0"/>
              <a:t>Count the gate time for a ripple carry adder</a:t>
            </a:r>
          </a:p>
          <a:p>
            <a:r>
              <a:rPr lang="en-US" dirty="0"/>
              <a:t>Count the gate time for a 8 x 4-bit carry</a:t>
            </a:r>
          </a:p>
          <a:p>
            <a:r>
              <a:rPr lang="en-US" dirty="0"/>
              <a:t>Gate time improvement turns out to be roughly a factor of six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82201" y="6477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B-46</a:t>
            </a:r>
          </a:p>
        </p:txBody>
      </p:sp>
    </p:spTree>
    <p:extLst>
      <p:ext uri="{BB962C8B-B14F-4D97-AF65-F5344CB8AC3E}">
        <p14:creationId xmlns:p14="http://schemas.microsoft.com/office/powerpoint/2010/main" val="112183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all that, Let’s See What We Can Do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Philosophical comment on complexity</a:t>
            </a:r>
          </a:p>
          <a:p>
            <a:pPr lvl="1"/>
            <a:r>
              <a:rPr lang="en-US" dirty="0"/>
              <a:t>Physics of silicon used to be remarkable, but is now commonplace</a:t>
            </a:r>
          </a:p>
          <a:p>
            <a:pPr lvl="1"/>
            <a:r>
              <a:rPr lang="en-US" dirty="0"/>
              <a:t>Photoengraved transistors used to be cutting-edge, but now are everyday</a:t>
            </a:r>
          </a:p>
          <a:p>
            <a:pPr lvl="1"/>
            <a:r>
              <a:rPr lang="en-US" dirty="0"/>
              <a:t>Languages which once worked directly with hardware once were brand new</a:t>
            </a:r>
          </a:p>
          <a:p>
            <a:pPr lvl="1"/>
            <a:r>
              <a:rPr lang="en-US" dirty="0"/>
              <a:t>Compilers which performed better optimizations than humans were novel</a:t>
            </a:r>
          </a:p>
          <a:p>
            <a:r>
              <a:rPr lang="en-US" dirty="0"/>
              <a:t>Overall, computing structures are getting more complex with time</a:t>
            </a:r>
          </a:p>
          <a:p>
            <a:r>
              <a:rPr lang="en-US" dirty="0"/>
              <a:t>Similar to how life has evolved</a:t>
            </a:r>
          </a:p>
          <a:p>
            <a:r>
              <a:rPr lang="en-US" dirty="0"/>
              <a:t>Second law of thermodynamics works against this</a:t>
            </a:r>
          </a:p>
          <a:p>
            <a:pPr lvl="1"/>
            <a:r>
              <a:rPr lang="en-US" dirty="0"/>
              <a:t>Need more energy to stay organized</a:t>
            </a:r>
          </a:p>
          <a:p>
            <a:pPr lvl="1"/>
            <a:r>
              <a:rPr lang="en-US" dirty="0"/>
              <a:t>Catastrophic breakdowns if energy isn’t available</a:t>
            </a:r>
          </a:p>
        </p:txBody>
      </p:sp>
    </p:spTree>
    <p:extLst>
      <p:ext uri="{BB962C8B-B14F-4D97-AF65-F5344CB8AC3E}">
        <p14:creationId xmlns:p14="http://schemas.microsoft.com/office/powerpoint/2010/main" val="29478958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74" y="2590800"/>
            <a:ext cx="8339726" cy="236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82201" y="6477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B-49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9400" y="5410200"/>
            <a:ext cx="230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Rising edge: read state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6508" y="5410200"/>
            <a:ext cx="241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Falling edge: write state</a:t>
            </a:r>
          </a:p>
        </p:txBody>
      </p:sp>
      <p:cxnSp>
        <p:nvCxnSpPr>
          <p:cNvPr id="9" name="Straight Arrow Connector 8"/>
          <p:cNvCxnSpPr>
            <a:stCxn id="3" idx="0"/>
          </p:cNvCxnSpPr>
          <p:nvPr/>
        </p:nvCxnSpPr>
        <p:spPr>
          <a:xfrm flipV="1">
            <a:off x="3970260" y="4953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</p:cNvCxnSpPr>
          <p:nvPr/>
        </p:nvCxnSpPr>
        <p:spPr>
          <a:xfrm flipH="1" flipV="1">
            <a:off x="8534400" y="4572000"/>
            <a:ext cx="168624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7352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File Schematic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312386"/>
            <a:ext cx="6199718" cy="478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513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to the Register File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4" y="1538289"/>
            <a:ext cx="47529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43400" y="571500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Writes to all registers are possible.  The decoder selects the write that matches what the instruction calls for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82201" y="6477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B-56</a:t>
            </a:r>
          </a:p>
        </p:txBody>
      </p:sp>
    </p:spTree>
    <p:extLst>
      <p:ext uri="{BB962C8B-B14F-4D97-AF65-F5344CB8AC3E}">
        <p14:creationId xmlns:p14="http://schemas.microsoft.com/office/powerpoint/2010/main" val="41504908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important thing about memory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09" y="1417638"/>
            <a:ext cx="6553291" cy="508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82201" y="6477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B-58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9737" y="5836024"/>
            <a:ext cx="16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Sample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1119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implement logic on chips</a:t>
            </a:r>
          </a:p>
          <a:p>
            <a:r>
              <a:rPr lang="en-US" dirty="0"/>
              <a:t>Moore machine: state change just depends on current state</a:t>
            </a:r>
          </a:p>
          <a:p>
            <a:pPr lvl="1"/>
            <a:r>
              <a:rPr lang="en-US" dirty="0"/>
              <a:t>Traffic light cycles green-yellow-red- green-yellow-red</a:t>
            </a:r>
          </a:p>
          <a:p>
            <a:r>
              <a:rPr lang="en-US" dirty="0"/>
              <a:t>Mealy machine: state change depends on current state and an input</a:t>
            </a:r>
          </a:p>
          <a:p>
            <a:pPr lvl="1"/>
            <a:r>
              <a:rPr lang="en-US" dirty="0"/>
              <a:t>Traffic light which responds to presence of </a:t>
            </a:r>
            <a:r>
              <a:rPr lang="en-US" dirty="0" smtClean="0"/>
              <a:t>cars</a:t>
            </a:r>
          </a:p>
          <a:p>
            <a:r>
              <a:rPr lang="en-US" dirty="0" smtClean="0"/>
              <a:t>(Compare to Combinational / Sequential Logic)</a:t>
            </a:r>
          </a:p>
          <a:p>
            <a:pPr lvl="1"/>
            <a:r>
              <a:rPr lang="en-US" dirty="0" smtClean="0"/>
              <a:t>Combinational: inputs only</a:t>
            </a:r>
          </a:p>
          <a:p>
            <a:pPr lvl="1"/>
            <a:r>
              <a:rPr lang="en-US" dirty="0" smtClean="0"/>
              <a:t>Sequential: inputs plus state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82201" y="6477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B-67</a:t>
            </a:r>
          </a:p>
        </p:txBody>
      </p:sp>
    </p:spTree>
    <p:extLst>
      <p:ext uri="{BB962C8B-B14F-4D97-AF65-F5344CB8AC3E}">
        <p14:creationId xmlns:p14="http://schemas.microsoft.com/office/powerpoint/2010/main" val="11764598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Graph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287" y="1323191"/>
            <a:ext cx="7136521" cy="2563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3886200"/>
            <a:ext cx="5289331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82201" y="6477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B-69</a:t>
            </a:r>
          </a:p>
        </p:txBody>
      </p:sp>
    </p:spTree>
    <p:extLst>
      <p:ext uri="{BB962C8B-B14F-4D97-AF65-F5344CB8AC3E}">
        <p14:creationId xmlns:p14="http://schemas.microsoft.com/office/powerpoint/2010/main" val="5179064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Implementation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1676401"/>
            <a:ext cx="3490913" cy="317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82201" y="6477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B-71</a:t>
            </a:r>
          </a:p>
        </p:txBody>
      </p:sp>
      <p:sp>
        <p:nvSpPr>
          <p:cNvPr id="3" name="Oval 2"/>
          <p:cNvSpPr/>
          <p:nvPr/>
        </p:nvSpPr>
        <p:spPr>
          <a:xfrm>
            <a:off x="4800600" y="3962400"/>
            <a:ext cx="6096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371543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 on a clock cycle</a:t>
            </a:r>
          </a:p>
        </p:txBody>
      </p:sp>
      <p:sp>
        <p:nvSpPr>
          <p:cNvPr id="8" name="Oval 7"/>
          <p:cNvSpPr/>
          <p:nvPr/>
        </p:nvSpPr>
        <p:spPr>
          <a:xfrm>
            <a:off x="6781800" y="1905000"/>
            <a:ext cx="1524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72200" y="122385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 on a clock cycle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67600" y="350223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on a clock cycle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6629400" y="3715434"/>
            <a:ext cx="838200" cy="1099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7122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549446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1" y="4343401"/>
            <a:ext cx="5607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Rising edges determine when “snapshot” state is sampled</a:t>
            </a:r>
          </a:p>
          <a:p>
            <a:r>
              <a:rPr lang="en-US" dirty="0"/>
              <a:t>Must allow time for setup to occur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82201" y="6477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B-73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027842" y="2260600"/>
            <a:ext cx="17033" cy="11684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721302" y="2271358"/>
            <a:ext cx="0" cy="1143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960746" y="2359804"/>
            <a:ext cx="30887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prop</a:t>
            </a:r>
            <a:r>
              <a:rPr lang="en-US" sz="1400" dirty="0" smtClean="0"/>
              <a:t>: time for signal to propagate through flip-flop (clock-to-Q)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comb</a:t>
            </a:r>
            <a:r>
              <a:rPr lang="en-US" sz="1400" dirty="0" smtClean="0"/>
              <a:t>: time for combinational results to stabilize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setup</a:t>
            </a:r>
            <a:r>
              <a:rPr lang="en-US" sz="1400" dirty="0" smtClean="0"/>
              <a:t>: time flip-flop input must be available before clock edge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352802" y="5078994"/>
            <a:ext cx="280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Tcycle</a:t>
            </a:r>
            <a:r>
              <a:rPr lang="en-US" dirty="0" smtClean="0"/>
              <a:t> &gt;=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prop</a:t>
            </a:r>
            <a:r>
              <a:rPr lang="en-US" dirty="0" smtClean="0"/>
              <a:t>+</a:t>
            </a:r>
            <a:r>
              <a:rPr lang="en-US" baseline="-25000" dirty="0" smtClean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comb</a:t>
            </a:r>
            <a:r>
              <a:rPr lang="en-US" baseline="-25000" dirty="0" smtClean="0"/>
              <a:t> </a:t>
            </a:r>
            <a:r>
              <a:rPr lang="en-US" dirty="0" smtClean="0"/>
              <a:t>+</a:t>
            </a:r>
            <a:r>
              <a:rPr lang="en-US" baseline="-25000" dirty="0" smtClean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595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Skew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in arrival time of clock pulse at different components</a:t>
            </a:r>
          </a:p>
          <a:p>
            <a:pPr lvl="1"/>
            <a:r>
              <a:rPr lang="en-US" dirty="0" smtClean="0"/>
              <a:t>Can be caused by capacitive coupling</a:t>
            </a:r>
          </a:p>
          <a:p>
            <a:pPr lvl="1"/>
            <a:r>
              <a:rPr lang="en-US" dirty="0" smtClean="0"/>
              <a:t>Can be caused by path length</a:t>
            </a:r>
          </a:p>
          <a:p>
            <a:r>
              <a:rPr lang="en-US" dirty="0" smtClean="0"/>
              <a:t>Clock cycle time must account for skew so that variations in pulse arrival do not affect values read from devices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82201" y="6477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B-74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17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Clocking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060" y="1905001"/>
            <a:ext cx="44767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8401" y="5257801"/>
            <a:ext cx="41159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synchronized clock waveforms</a:t>
            </a:r>
          </a:p>
          <a:p>
            <a:r>
              <a:rPr lang="en-US" dirty="0"/>
              <a:t>Can better control timing of complex </a:t>
            </a:r>
            <a:r>
              <a:rPr lang="en-US" dirty="0" smtClean="0"/>
              <a:t>logic</a:t>
            </a:r>
          </a:p>
          <a:p>
            <a:r>
              <a:rPr lang="en-US" dirty="0" smtClean="0"/>
              <a:t>Fewer race conditions</a:t>
            </a:r>
          </a:p>
          <a:p>
            <a:r>
              <a:rPr lang="en-US" dirty="0" smtClean="0"/>
              <a:t>More sensitive to skew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82201" y="6477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B-75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33" y="3962400"/>
            <a:ext cx="7420204" cy="86529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895600" y="2209800"/>
            <a:ext cx="1981200" cy="2286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715000" y="2804320"/>
            <a:ext cx="228600" cy="17676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58000" y="2209800"/>
            <a:ext cx="1752600" cy="2286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24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Hierarchy of How Things 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4465450" y="4325570"/>
            <a:ext cx="2542032" cy="832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Electrical Engineering of Digital Circuits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65450" y="5989778"/>
            <a:ext cx="2542032" cy="832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Physics of silicon, copper and other materials</a:t>
            </a:r>
          </a:p>
        </p:txBody>
      </p:sp>
      <p:sp>
        <p:nvSpPr>
          <p:cNvPr id="6" name="Rectangle 5"/>
          <p:cNvSpPr/>
          <p:nvPr/>
        </p:nvSpPr>
        <p:spPr>
          <a:xfrm>
            <a:off x="4465450" y="5157674"/>
            <a:ext cx="2542032" cy="832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Construction of transistors and other components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4458970" y="3493008"/>
            <a:ext cx="2542032" cy="832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Logic Design</a:t>
            </a:r>
          </a:p>
        </p:txBody>
      </p:sp>
      <p:sp>
        <p:nvSpPr>
          <p:cNvPr id="8" name="Rectangle 7"/>
          <p:cNvSpPr/>
          <p:nvPr/>
        </p:nvSpPr>
        <p:spPr>
          <a:xfrm>
            <a:off x="5807871" y="2662920"/>
            <a:ext cx="2542032" cy="832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Manufacturing and Production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265702" y="2669407"/>
            <a:ext cx="2542032" cy="832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Instruction Set Architecture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2182" y="1829590"/>
            <a:ext cx="2542032" cy="832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 Level Languages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14356" y="1832829"/>
            <a:ext cx="2542032" cy="832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Architecture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88610" y="1352144"/>
            <a:ext cx="2542032" cy="480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94270" y="3849852"/>
            <a:ext cx="140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Are Here</a:t>
            </a:r>
          </a:p>
        </p:txBody>
      </p:sp>
      <p:sp>
        <p:nvSpPr>
          <p:cNvPr id="14" name="Right Arrow 13"/>
          <p:cNvSpPr/>
          <p:nvPr/>
        </p:nvSpPr>
        <p:spPr>
          <a:xfrm rot="10800000">
            <a:off x="7030642" y="3742689"/>
            <a:ext cx="982494" cy="58365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194270" y="6193682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Were Here</a:t>
            </a:r>
          </a:p>
        </p:txBody>
      </p:sp>
      <p:sp>
        <p:nvSpPr>
          <p:cNvPr id="16" name="Right Arrow 15"/>
          <p:cNvSpPr/>
          <p:nvPr/>
        </p:nvSpPr>
        <p:spPr>
          <a:xfrm rot="10800000">
            <a:off x="7030642" y="6086519"/>
            <a:ext cx="982494" cy="58365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30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vs Synchronous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624942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Asynchronous: timing not involved</a:t>
            </a:r>
          </a:p>
          <a:p>
            <a:r>
              <a:rPr lang="en-US" dirty="0" smtClean="0"/>
              <a:t>Synchronous</a:t>
            </a:r>
            <a:r>
              <a:rPr lang="en-US" dirty="0"/>
              <a:t>: bits mean things depending on clock cycle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910" y="3777781"/>
            <a:ext cx="43243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82201" y="6477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B-77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284" y="1767984"/>
            <a:ext cx="4529976" cy="69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51043" y="2560471"/>
            <a:ext cx="493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Synchronous output = Asynchronous input &amp; Clock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35388" y="4921624"/>
            <a:ext cx="434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Synchronizer—works across two clock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918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Programmable Logic device</a:t>
            </a:r>
          </a:p>
          <a:p>
            <a:pPr lvl="1"/>
            <a:r>
              <a:rPr lang="en-US" dirty="0"/>
              <a:t>Combinational logic only</a:t>
            </a:r>
          </a:p>
          <a:p>
            <a:r>
              <a:rPr lang="en-US" dirty="0"/>
              <a:t>Field Programmable Gate Array</a:t>
            </a:r>
          </a:p>
          <a:p>
            <a:pPr lvl="1"/>
            <a:r>
              <a:rPr lang="en-US" dirty="0"/>
              <a:t>Includes memory</a:t>
            </a:r>
          </a:p>
          <a:p>
            <a:pPr lvl="1"/>
            <a:r>
              <a:rPr lang="en-US" dirty="0"/>
              <a:t>Sequential logic</a:t>
            </a:r>
          </a:p>
          <a:p>
            <a:pPr lvl="1"/>
            <a:r>
              <a:rPr lang="en-US" dirty="0"/>
              <a:t>Favorite for MIPS </a:t>
            </a:r>
            <a:r>
              <a:rPr lang="en-US" dirty="0" smtClean="0"/>
              <a:t>prototyping</a:t>
            </a:r>
          </a:p>
          <a:p>
            <a:pPr lvl="1"/>
            <a:r>
              <a:rPr lang="en-US" dirty="0" smtClean="0"/>
              <a:t>Involves permanent fusing (or </a:t>
            </a:r>
            <a:r>
              <a:rPr lang="en-US" dirty="0" err="1" smtClean="0"/>
              <a:t>unfusing</a:t>
            </a:r>
            <a:r>
              <a:rPr lang="en-US" dirty="0" smtClean="0"/>
              <a:t>) </a:t>
            </a:r>
            <a:r>
              <a:rPr lang="en-US" smtClean="0"/>
              <a:t>of connections inside the FPGA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82201" y="6477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B-78</a:t>
            </a:r>
          </a:p>
        </p:txBody>
      </p:sp>
    </p:spTree>
    <p:extLst>
      <p:ext uri="{BB962C8B-B14F-4D97-AF65-F5344CB8AC3E}">
        <p14:creationId xmlns:p14="http://schemas.microsoft.com/office/powerpoint/2010/main" val="252694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Gate: Simple circuit that produces an output from two inputs</a:t>
            </a:r>
          </a:p>
          <a:p>
            <a:r>
              <a:rPr lang="en-US" dirty="0"/>
              <a:t>Assertion: Logical 1, usually a voltage above a certain level</a:t>
            </a:r>
          </a:p>
          <a:p>
            <a:r>
              <a:rPr lang="en-US" dirty="0" err="1"/>
              <a:t>Deassertion</a:t>
            </a:r>
            <a:r>
              <a:rPr lang="en-US" dirty="0"/>
              <a:t>: Logical 0, usually a voltage below a certain level</a:t>
            </a:r>
          </a:p>
          <a:p>
            <a:r>
              <a:rPr lang="en-US" dirty="0"/>
              <a:t>Logic Block: Group of gates which assemble inputs and produce outputs</a:t>
            </a:r>
          </a:p>
          <a:p>
            <a:r>
              <a:rPr lang="en-US" dirty="0"/>
              <a:t>Combinational Logic: Logic block whose outputs are purely a product of its inputs at a moment in time</a:t>
            </a:r>
          </a:p>
          <a:p>
            <a:r>
              <a:rPr lang="en-US" dirty="0"/>
              <a:t>Sequential or </a:t>
            </a:r>
            <a:r>
              <a:rPr lang="en-US" dirty="0" err="1"/>
              <a:t>Stateful</a:t>
            </a:r>
            <a:r>
              <a:rPr lang="en-US" dirty="0"/>
              <a:t> Logic: Logic block with memory whose outputs are a product of current and past inputs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14827" y="644943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B-4</a:t>
            </a:r>
          </a:p>
        </p:txBody>
      </p:sp>
    </p:spTree>
    <p:extLst>
      <p:ext uri="{BB962C8B-B14F-4D97-AF65-F5344CB8AC3E}">
        <p14:creationId xmlns:p14="http://schemas.microsoft.com/office/powerpoint/2010/main" val="225896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5" name="Left Brace 4"/>
          <p:cNvSpPr/>
          <p:nvPr/>
        </p:nvSpPr>
        <p:spPr>
          <a:xfrm>
            <a:off x="1178672" y="2636196"/>
            <a:ext cx="411006" cy="24319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7004" y="3628415"/>
            <a:ext cx="11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3</a:t>
            </a:r>
            <a:r>
              <a:rPr lang="en-US" dirty="0"/>
              <a:t> Entries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200" y="5476673"/>
            <a:ext cx="755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Truth tables often have 2</a:t>
            </a:r>
            <a:r>
              <a:rPr lang="en-US" baseline="30000" dirty="0"/>
              <a:t>n</a:t>
            </a:r>
            <a:r>
              <a:rPr lang="en-US" dirty="0"/>
              <a:t> entries, but may be reduced if some signals are “don’t </a:t>
            </a:r>
            <a:r>
              <a:rPr lang="en-US" dirty="0" err="1"/>
              <a:t>care”s</a:t>
            </a:r>
            <a:r>
              <a:rPr lang="en-US" dirty="0"/>
              <a:t> or if outputs are not unique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14827" y="644943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2114550"/>
            <a:ext cx="86772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8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Sums of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of reducing truth tables</a:t>
            </a:r>
          </a:p>
          <a:p>
            <a:r>
              <a:rPr lang="en-US" dirty="0"/>
              <a:t>Looking at output D in the table, write a logic statement for each row of inputs where the output is a 1</a:t>
            </a:r>
          </a:p>
          <a:p>
            <a:pPr lvl="1"/>
            <a:r>
              <a:rPr lang="en-US" dirty="0"/>
              <a:t>Yes, the answer is intuitive, but let’s do it longhand to see that it works.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2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2362</Words>
  <Application>Microsoft Office PowerPoint</Application>
  <PresentationFormat>Custom</PresentationFormat>
  <Paragraphs>512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PowerPoint Presentation</vt:lpstr>
      <vt:lpstr>It all Begins with Silicon</vt:lpstr>
      <vt:lpstr>Why</vt:lpstr>
      <vt:lpstr>Temperature Limitations</vt:lpstr>
      <vt:lpstr>Given all that, Let’s See What We Can Do</vt:lpstr>
      <vt:lpstr>The Hierarchy of How Things Work</vt:lpstr>
      <vt:lpstr>A Few Definitions</vt:lpstr>
      <vt:lpstr>Truth Tables</vt:lpstr>
      <vt:lpstr>Sums of Products</vt:lpstr>
      <vt:lpstr>Solve for D</vt:lpstr>
      <vt:lpstr>Solve for E and F</vt:lpstr>
      <vt:lpstr>Boolean Logic</vt:lpstr>
      <vt:lpstr>Representations</vt:lpstr>
      <vt:lpstr>Gates: AND, OR and NOT</vt:lpstr>
      <vt:lpstr>From Truth Table to Circuits</vt:lpstr>
      <vt:lpstr>Decoders</vt:lpstr>
      <vt:lpstr>Multiplexor Implementation</vt:lpstr>
      <vt:lpstr>Programmable Logic Arrays</vt:lpstr>
      <vt:lpstr>PLA’s (continued)</vt:lpstr>
      <vt:lpstr>PLA Implementation</vt:lpstr>
      <vt:lpstr>Alternate PLA Representation</vt:lpstr>
      <vt:lpstr>Read-Only Memories</vt:lpstr>
      <vt:lpstr>Truth Table in ROM</vt:lpstr>
      <vt:lpstr>Don’t Cares</vt:lpstr>
      <vt:lpstr>MIPS Instructions</vt:lpstr>
      <vt:lpstr>CPU Control Overview</vt:lpstr>
      <vt:lpstr>Determining RegDst</vt:lpstr>
      <vt:lpstr>Busses</vt:lpstr>
      <vt:lpstr>Example: Parity Logic</vt:lpstr>
      <vt:lpstr>Hardware Description Language</vt:lpstr>
      <vt:lpstr>Regs and Wires</vt:lpstr>
      <vt:lpstr>Assignment Statements</vt:lpstr>
      <vt:lpstr>Which are Blocking / Non-blocking Devices?</vt:lpstr>
      <vt:lpstr>And/Or Unit</vt:lpstr>
      <vt:lpstr>One-bit adder</vt:lpstr>
      <vt:lpstr>Adder Truth Table</vt:lpstr>
      <vt:lpstr>Negative numbers</vt:lpstr>
      <vt:lpstr>Subtraction producing a negative result</vt:lpstr>
      <vt:lpstr>Why Two’s Complement?</vt:lpstr>
      <vt:lpstr>Arithmetic Logic Unit</vt:lpstr>
      <vt:lpstr>32-bit ALU</vt:lpstr>
      <vt:lpstr>The MIPS ALU</vt:lpstr>
      <vt:lpstr>MIPS ALU in Verilog</vt:lpstr>
      <vt:lpstr>Things happening in parallel</vt:lpstr>
      <vt:lpstr>Speeding up Carry</vt:lpstr>
      <vt:lpstr>Infinite Carry</vt:lpstr>
      <vt:lpstr>Finding the Balance</vt:lpstr>
      <vt:lpstr>Schematically</vt:lpstr>
      <vt:lpstr>Performance Improvement</vt:lpstr>
      <vt:lpstr>Clocks</vt:lpstr>
      <vt:lpstr>Register File Schematic</vt:lpstr>
      <vt:lpstr>Writing to the Register File</vt:lpstr>
      <vt:lpstr>An important thing about memory</vt:lpstr>
      <vt:lpstr>Finite State Machines</vt:lpstr>
      <vt:lpstr>FSM Representations</vt:lpstr>
      <vt:lpstr>FSM Implementation</vt:lpstr>
      <vt:lpstr>Clocks</vt:lpstr>
      <vt:lpstr>Clock Skew</vt:lpstr>
      <vt:lpstr>Two-Phase Clocking</vt:lpstr>
      <vt:lpstr>Asynchronous vs Synchronous</vt:lpstr>
      <vt:lpstr>Programmable Devices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aglock</dc:creator>
  <cp:lastModifiedBy>Albert Glock</cp:lastModifiedBy>
  <cp:revision>27</cp:revision>
  <dcterms:created xsi:type="dcterms:W3CDTF">2016-01-29T19:45:38Z</dcterms:created>
  <dcterms:modified xsi:type="dcterms:W3CDTF">2016-11-16T17:47:37Z</dcterms:modified>
</cp:coreProperties>
</file>