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F9570-A690-4725-9337-9B3178B13436}" type="datetimeFigureOut">
              <a:rPr lang="en-US" smtClean="0"/>
              <a:t>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29034-400D-4F42-ADED-FA91554C7845}" type="slidenum">
              <a:rPr lang="en-US" smtClean="0"/>
              <a:t>‹#›</a:t>
            </a:fld>
            <a:endParaRPr lang="en-US"/>
          </a:p>
        </p:txBody>
      </p:sp>
    </p:spTree>
    <p:extLst>
      <p:ext uri="{BB962C8B-B14F-4D97-AF65-F5344CB8AC3E}">
        <p14:creationId xmlns:p14="http://schemas.microsoft.com/office/powerpoint/2010/main" val="348202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27651"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B37B19B-51BF-492D-9820-66E8A3FA4D99}" type="datetime3">
              <a:rPr lang="en-US" smtClean="0"/>
              <a:pPr fontAlgn="base">
                <a:spcBef>
                  <a:spcPct val="0"/>
                </a:spcBef>
                <a:spcAft>
                  <a:spcPct val="0"/>
                </a:spcAft>
                <a:defRPr/>
              </a:pPr>
              <a:t>13 February 2017</a:t>
            </a:fld>
            <a:endParaRPr lang="en-US"/>
          </a:p>
        </p:txBody>
      </p:sp>
      <p:sp>
        <p:nvSpPr>
          <p:cNvPr id="27652"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51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0D5ABEB-35D3-4D83-B355-56EAE9C12532}" type="slidenum">
              <a:rPr lang="en-US" altLang="en-US" smtClean="0"/>
              <a:pPr>
                <a:spcBef>
                  <a:spcPct val="0"/>
                </a:spcBef>
              </a:pPr>
              <a:t>2</a:t>
            </a:fld>
            <a:endParaRPr lang="en-US" altLang="en-US"/>
          </a:p>
        </p:txBody>
      </p:sp>
      <p:sp>
        <p:nvSpPr>
          <p:cNvPr id="51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3745933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6867"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399D3BD-8907-48F8-8E17-ACAA8BF47D41}" type="datetime3">
              <a:rPr lang="en-US" smtClean="0"/>
              <a:pPr fontAlgn="base">
                <a:spcBef>
                  <a:spcPct val="0"/>
                </a:spcBef>
                <a:spcAft>
                  <a:spcPct val="0"/>
                </a:spcAft>
                <a:defRPr/>
              </a:pPr>
              <a:t>13 February 2017</a:t>
            </a:fld>
            <a:endParaRPr lang="en-US"/>
          </a:p>
        </p:txBody>
      </p:sp>
      <p:sp>
        <p:nvSpPr>
          <p:cNvPr id="36868"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2560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FC7BC7-2F53-4363-96AA-61291DE1F48A}" type="slidenum">
              <a:rPr lang="en-US" altLang="en-US" smtClean="0"/>
              <a:pPr>
                <a:spcBef>
                  <a:spcPct val="0"/>
                </a:spcBef>
              </a:pPr>
              <a:t>13</a:t>
            </a:fld>
            <a:endParaRPr lang="en-US" altLang="en-US"/>
          </a:p>
        </p:txBody>
      </p:sp>
      <p:sp>
        <p:nvSpPr>
          <p:cNvPr id="256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38251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7891"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57B1B88-2032-4F32-BF9D-91BB4FD6D3F7}" type="datetime3">
              <a:rPr lang="en-US" smtClean="0"/>
              <a:pPr fontAlgn="base">
                <a:spcBef>
                  <a:spcPct val="0"/>
                </a:spcBef>
                <a:spcAft>
                  <a:spcPct val="0"/>
                </a:spcAft>
                <a:defRPr/>
              </a:pPr>
              <a:t>13 February 2017</a:t>
            </a:fld>
            <a:endParaRPr lang="en-US"/>
          </a:p>
        </p:txBody>
      </p:sp>
      <p:sp>
        <p:nvSpPr>
          <p:cNvPr id="37892"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276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F91F3E-BDD1-4D93-81A7-8B8F0AC9F4D6}" type="slidenum">
              <a:rPr lang="en-US" altLang="en-US" smtClean="0"/>
              <a:pPr>
                <a:spcBef>
                  <a:spcPct val="0"/>
                </a:spcBef>
              </a:pPr>
              <a:t>14</a:t>
            </a:fld>
            <a:endParaRPr lang="en-US" altLang="en-US"/>
          </a:p>
        </p:txBody>
      </p:sp>
      <p:sp>
        <p:nvSpPr>
          <p:cNvPr id="276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277061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8915"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93CF861-BF41-456D-A79D-C457A197B832}" type="datetime3">
              <a:rPr lang="en-US" smtClean="0"/>
              <a:pPr fontAlgn="base">
                <a:spcBef>
                  <a:spcPct val="0"/>
                </a:spcBef>
                <a:spcAft>
                  <a:spcPct val="0"/>
                </a:spcAft>
                <a:defRPr/>
              </a:pPr>
              <a:t>13 February 2017</a:t>
            </a:fld>
            <a:endParaRPr lang="en-US"/>
          </a:p>
        </p:txBody>
      </p:sp>
      <p:sp>
        <p:nvSpPr>
          <p:cNvPr id="38916"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297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FB93CC-EDD0-452F-9066-80AE7E740D02}" type="slidenum">
              <a:rPr lang="en-US" altLang="en-US" smtClean="0"/>
              <a:pPr>
                <a:spcBef>
                  <a:spcPct val="0"/>
                </a:spcBef>
              </a:pPr>
              <a:t>15</a:t>
            </a:fld>
            <a:endParaRPr lang="en-US" altLang="en-US"/>
          </a:p>
        </p:txBody>
      </p:sp>
      <p:sp>
        <p:nvSpPr>
          <p:cNvPr id="297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92465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9939"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A44C65C-A189-4C7D-8C99-1FA5F3E13990}" type="datetime3">
              <a:rPr lang="en-US" smtClean="0"/>
              <a:pPr fontAlgn="base">
                <a:spcBef>
                  <a:spcPct val="0"/>
                </a:spcBef>
                <a:spcAft>
                  <a:spcPct val="0"/>
                </a:spcAft>
                <a:defRPr/>
              </a:pPr>
              <a:t>13 February 2017</a:t>
            </a:fld>
            <a:endParaRPr lang="en-US"/>
          </a:p>
        </p:txBody>
      </p:sp>
      <p:sp>
        <p:nvSpPr>
          <p:cNvPr id="39940"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317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AF13FD-9F7A-42F2-B866-E960E50967B1}" type="slidenum">
              <a:rPr lang="en-US" altLang="en-US" smtClean="0"/>
              <a:pPr>
                <a:spcBef>
                  <a:spcPct val="0"/>
                </a:spcBef>
              </a:pPr>
              <a:t>16</a:t>
            </a:fld>
            <a:endParaRPr lang="en-US" altLang="en-US"/>
          </a:p>
        </p:txBody>
      </p:sp>
      <p:sp>
        <p:nvSpPr>
          <p:cNvPr id="317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2622155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40963"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A81E8E9-7510-4148-9B75-BF95167607F9}" type="datetime3">
              <a:rPr lang="en-US" smtClean="0"/>
              <a:pPr fontAlgn="base">
                <a:spcBef>
                  <a:spcPct val="0"/>
                </a:spcBef>
                <a:spcAft>
                  <a:spcPct val="0"/>
                </a:spcAft>
                <a:defRPr/>
              </a:pPr>
              <a:t>13 February 2017</a:t>
            </a:fld>
            <a:endParaRPr lang="en-US"/>
          </a:p>
        </p:txBody>
      </p:sp>
      <p:sp>
        <p:nvSpPr>
          <p:cNvPr id="40964"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337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216CC3-A90F-4414-B8F6-199257CFBD19}" type="slidenum">
              <a:rPr lang="en-US" altLang="en-US" smtClean="0"/>
              <a:pPr>
                <a:spcBef>
                  <a:spcPct val="0"/>
                </a:spcBef>
              </a:pPr>
              <a:t>17</a:t>
            </a:fld>
            <a:endParaRPr lang="en-US" altLang="en-US"/>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3472648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41987"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C889772-F879-42C3-B0CF-AA0CD54E5BD8}" type="datetime3">
              <a:rPr lang="en-US" smtClean="0"/>
              <a:pPr fontAlgn="base">
                <a:spcBef>
                  <a:spcPct val="0"/>
                </a:spcBef>
                <a:spcAft>
                  <a:spcPct val="0"/>
                </a:spcAft>
                <a:defRPr/>
              </a:pPr>
              <a:t>13 February 2017</a:t>
            </a:fld>
            <a:endParaRPr lang="en-US"/>
          </a:p>
        </p:txBody>
      </p:sp>
      <p:sp>
        <p:nvSpPr>
          <p:cNvPr id="41988"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368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93881B-13D9-4BF4-9A4D-28C0C970B32E}" type="slidenum">
              <a:rPr lang="en-US" altLang="en-US" smtClean="0"/>
              <a:pPr>
                <a:spcBef>
                  <a:spcPct val="0"/>
                </a:spcBef>
              </a:pPr>
              <a:t>19</a:t>
            </a:fld>
            <a:endParaRPr lang="en-US" altLang="en-US"/>
          </a:p>
        </p:txBody>
      </p:sp>
      <p:sp>
        <p:nvSpPr>
          <p:cNvPr id="368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3859039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43011"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392C18D-40BF-4958-A504-5FFAF2984C81}" type="datetime3">
              <a:rPr lang="en-US" smtClean="0"/>
              <a:pPr fontAlgn="base">
                <a:spcBef>
                  <a:spcPct val="0"/>
                </a:spcBef>
                <a:spcAft>
                  <a:spcPct val="0"/>
                </a:spcAft>
                <a:defRPr/>
              </a:pPr>
              <a:t>13 February 2017</a:t>
            </a:fld>
            <a:endParaRPr lang="en-US"/>
          </a:p>
        </p:txBody>
      </p:sp>
      <p:sp>
        <p:nvSpPr>
          <p:cNvPr id="43012"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389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5EC070-F013-4153-834E-53E1E36A9812}" type="slidenum">
              <a:rPr lang="en-US" altLang="en-US" smtClean="0"/>
              <a:pPr>
                <a:spcBef>
                  <a:spcPct val="0"/>
                </a:spcBef>
              </a:pPr>
              <a:t>20</a:t>
            </a:fld>
            <a:endParaRPr lang="en-US" altLang="en-US"/>
          </a:p>
        </p:txBody>
      </p:sp>
      <p:sp>
        <p:nvSpPr>
          <p:cNvPr id="389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1858826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44035"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95F0B7D-FCCE-40E9-AD5A-8D613B26B124}" type="datetime3">
              <a:rPr lang="en-US" smtClean="0"/>
              <a:pPr fontAlgn="base">
                <a:spcBef>
                  <a:spcPct val="0"/>
                </a:spcBef>
                <a:spcAft>
                  <a:spcPct val="0"/>
                </a:spcAft>
                <a:defRPr/>
              </a:pPr>
              <a:t>13 February 2017</a:t>
            </a:fld>
            <a:endParaRPr lang="en-US"/>
          </a:p>
        </p:txBody>
      </p:sp>
      <p:sp>
        <p:nvSpPr>
          <p:cNvPr id="44036"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409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0EA418-74DF-4841-8CD6-E8B431B5BD90}" type="slidenum">
              <a:rPr lang="en-US" altLang="en-US" smtClean="0"/>
              <a:pPr>
                <a:spcBef>
                  <a:spcPct val="0"/>
                </a:spcBef>
              </a:pPr>
              <a:t>21</a:t>
            </a:fld>
            <a:endParaRPr lang="en-US" altLang="en-US"/>
          </a:p>
        </p:txBody>
      </p:sp>
      <p:sp>
        <p:nvSpPr>
          <p:cNvPr id="409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1144072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45059"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F1CA447-EDFF-44FA-8B66-D6700AC42668}" type="datetime3">
              <a:rPr lang="en-US" smtClean="0"/>
              <a:pPr fontAlgn="base">
                <a:spcBef>
                  <a:spcPct val="0"/>
                </a:spcBef>
                <a:spcAft>
                  <a:spcPct val="0"/>
                </a:spcAft>
                <a:defRPr/>
              </a:pPr>
              <a:t>13 February 2017</a:t>
            </a:fld>
            <a:endParaRPr lang="en-US"/>
          </a:p>
        </p:txBody>
      </p:sp>
      <p:sp>
        <p:nvSpPr>
          <p:cNvPr id="45060"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430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AEECF3-1982-49A3-9C08-3A274CCA70AB}" type="slidenum">
              <a:rPr lang="en-US" altLang="en-US" smtClean="0"/>
              <a:pPr>
                <a:spcBef>
                  <a:spcPct val="0"/>
                </a:spcBef>
              </a:pPr>
              <a:t>22</a:t>
            </a:fld>
            <a:endParaRPr lang="en-US" altLang="en-US"/>
          </a:p>
        </p:txBody>
      </p:sp>
      <p:sp>
        <p:nvSpPr>
          <p:cNvPr id="430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2796581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46083"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3B528AE-23AD-466F-BA33-1FAA768A2066}" type="datetime3">
              <a:rPr lang="en-US" smtClean="0"/>
              <a:pPr fontAlgn="base">
                <a:spcBef>
                  <a:spcPct val="0"/>
                </a:spcBef>
                <a:spcAft>
                  <a:spcPct val="0"/>
                </a:spcAft>
                <a:defRPr/>
              </a:pPr>
              <a:t>13 February 2017</a:t>
            </a:fld>
            <a:endParaRPr lang="en-US"/>
          </a:p>
        </p:txBody>
      </p:sp>
      <p:sp>
        <p:nvSpPr>
          <p:cNvPr id="46084"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450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081F80-73B5-469D-A6BD-8108BCD12E52}" type="slidenum">
              <a:rPr lang="en-US" altLang="en-US" smtClean="0"/>
              <a:pPr>
                <a:spcBef>
                  <a:spcPct val="0"/>
                </a:spcBef>
              </a:pPr>
              <a:t>23</a:t>
            </a:fld>
            <a:endParaRPr lang="en-US" altLang="en-US"/>
          </a:p>
        </p:txBody>
      </p:sp>
      <p:sp>
        <p:nvSpPr>
          <p:cNvPr id="450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188658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28675"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C47D747-6AD8-49D7-8E9F-2D7290791CE6}" type="datetime3">
              <a:rPr lang="en-US" smtClean="0"/>
              <a:pPr fontAlgn="base">
                <a:spcBef>
                  <a:spcPct val="0"/>
                </a:spcBef>
                <a:spcAft>
                  <a:spcPct val="0"/>
                </a:spcAft>
                <a:defRPr/>
              </a:pPr>
              <a:t>13 February 2017</a:t>
            </a:fld>
            <a:endParaRPr lang="en-US"/>
          </a:p>
        </p:txBody>
      </p:sp>
      <p:sp>
        <p:nvSpPr>
          <p:cNvPr id="28676"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71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FFBD90-48CA-40B1-96DB-A914B46CEDF9}" type="slidenum">
              <a:rPr lang="en-US" altLang="en-US" smtClean="0"/>
              <a:pPr>
                <a:spcBef>
                  <a:spcPct val="0"/>
                </a:spcBef>
              </a:pPr>
              <a:t>3</a:t>
            </a:fld>
            <a:endParaRPr lang="en-US" altLang="en-US"/>
          </a:p>
        </p:txBody>
      </p:sp>
      <p:sp>
        <p:nvSpPr>
          <p:cNvPr id="71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1931474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47107"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1FFE073-DCB0-45D5-8224-8B03FB3B65EA}" type="datetime3">
              <a:rPr lang="en-US" smtClean="0"/>
              <a:pPr fontAlgn="base">
                <a:spcBef>
                  <a:spcPct val="0"/>
                </a:spcBef>
                <a:spcAft>
                  <a:spcPct val="0"/>
                </a:spcAft>
                <a:defRPr/>
              </a:pPr>
              <a:t>13 February 2017</a:t>
            </a:fld>
            <a:endParaRPr lang="en-US"/>
          </a:p>
        </p:txBody>
      </p:sp>
      <p:sp>
        <p:nvSpPr>
          <p:cNvPr id="47108"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471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23BE0DC-933A-41B1-8EBD-CB38CFF82519}" type="slidenum">
              <a:rPr lang="en-US" altLang="en-US" smtClean="0"/>
              <a:pPr>
                <a:spcBef>
                  <a:spcPct val="0"/>
                </a:spcBef>
              </a:pPr>
              <a:t>24</a:t>
            </a:fld>
            <a:endParaRPr lang="en-US" altLang="en-US"/>
          </a:p>
        </p:txBody>
      </p:sp>
      <p:sp>
        <p:nvSpPr>
          <p:cNvPr id="471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1608870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49155"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8A4CB2F-CCAB-42CA-A9AD-83BF3A345DCF}" type="datetime3">
              <a:rPr lang="en-US" smtClean="0"/>
              <a:pPr fontAlgn="base">
                <a:spcBef>
                  <a:spcPct val="0"/>
                </a:spcBef>
                <a:spcAft>
                  <a:spcPct val="0"/>
                </a:spcAft>
                <a:defRPr/>
              </a:pPr>
              <a:t>13 February 2017</a:t>
            </a:fld>
            <a:endParaRPr lang="en-US"/>
          </a:p>
        </p:txBody>
      </p:sp>
      <p:sp>
        <p:nvSpPr>
          <p:cNvPr id="49156"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491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E0D58D-B409-4D0B-A477-C89B6A8F7075}" type="slidenum">
              <a:rPr lang="en-US" altLang="en-US" smtClean="0"/>
              <a:pPr>
                <a:spcBef>
                  <a:spcPct val="0"/>
                </a:spcBef>
              </a:pPr>
              <a:t>25</a:t>
            </a:fld>
            <a:endParaRPr lang="en-US" altLang="en-US"/>
          </a:p>
        </p:txBody>
      </p:sp>
      <p:sp>
        <p:nvSpPr>
          <p:cNvPr id="491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2189692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50179"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0F7D595-DEB1-4016-B008-FBC8D8BFD5CA}" type="datetime3">
              <a:rPr lang="en-US" smtClean="0"/>
              <a:pPr fontAlgn="base">
                <a:spcBef>
                  <a:spcPct val="0"/>
                </a:spcBef>
                <a:spcAft>
                  <a:spcPct val="0"/>
                </a:spcAft>
                <a:defRPr/>
              </a:pPr>
              <a:t>13 February 2017</a:t>
            </a:fld>
            <a:endParaRPr lang="en-US"/>
          </a:p>
        </p:txBody>
      </p:sp>
      <p:sp>
        <p:nvSpPr>
          <p:cNvPr id="50180"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522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88B2A0-BDF9-408D-B8D9-60CE3433C17A}" type="slidenum">
              <a:rPr lang="en-US" altLang="en-US" smtClean="0"/>
              <a:pPr>
                <a:spcBef>
                  <a:spcPct val="0"/>
                </a:spcBef>
              </a:pPr>
              <a:t>27</a:t>
            </a:fld>
            <a:endParaRPr lang="en-US" altLang="en-US"/>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4244439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CC482287-72CF-40AC-A629-7F9894FF1860}"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BD8D2CF3-4286-4EF5-87D3-62B833A60CAD}" type="slidenum">
              <a:rPr lang="en-US" altLang="en-US"/>
              <a:pPr/>
              <a:t>29</a:t>
            </a:fld>
            <a:endParaRPr lang="en-US" alt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785612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B64327B6-06C5-4B1A-B74B-9B3D32930BC9}"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0CFE281E-E295-4A4B-B629-7DAF7A262C98}" type="slidenum">
              <a:rPr lang="en-US" altLang="en-US"/>
              <a:pPr/>
              <a:t>30</a:t>
            </a:fld>
            <a:endParaRPr lang="en-US" alt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835764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B37DDE89-BC5B-4117-8D3F-05B7F71046D6}"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BE7B839A-59CC-45E8-97E8-EA191B91A9D3}" type="slidenum">
              <a:rPr lang="en-US" altLang="en-US"/>
              <a:pPr/>
              <a:t>31</a:t>
            </a:fld>
            <a:endParaRPr lang="en-US" alt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4074337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3FA80AC4-D66D-4400-BAEB-EF991AC7B179}"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ECBB669B-A16E-4B36-B521-12F795657BBB}" type="slidenum">
              <a:rPr lang="en-US" altLang="en-US"/>
              <a:pPr/>
              <a:t>32</a:t>
            </a:fld>
            <a:endParaRPr lang="en-US" alt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750541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83B17A14-BA3A-4E4C-BD2E-1A9A90AD711F}"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AFBAB6C3-FFB0-45D3-AD7F-0932C51D34F0}" type="slidenum">
              <a:rPr lang="en-US" altLang="en-US"/>
              <a:pPr/>
              <a:t>33</a:t>
            </a:fld>
            <a:endParaRPr lang="en-US" alt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421951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9C7F5F22-5876-467C-84F6-5980B23A125A}"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F45A7D71-A5AD-4209-9437-67045F051E39}" type="slidenum">
              <a:rPr lang="en-US" altLang="en-US"/>
              <a:pPr/>
              <a:t>37</a:t>
            </a:fld>
            <a:endParaRPr lang="en-US" alt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928638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2C3820CC-74C5-4D8E-B121-F5E70CA229CE}"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D924B35B-1794-452A-AC7B-49D9F7DC6F97}" type="slidenum">
              <a:rPr lang="en-US" altLang="en-US"/>
              <a:pPr/>
              <a:t>38</a:t>
            </a:fld>
            <a:endParaRPr lang="en-US" alt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685194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0723"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23F9AF4-F906-4AA4-9E3A-D8DD6A0FF30F}" type="datetime3">
              <a:rPr lang="en-US" smtClean="0"/>
              <a:pPr fontAlgn="base">
                <a:spcBef>
                  <a:spcPct val="0"/>
                </a:spcBef>
                <a:spcAft>
                  <a:spcPct val="0"/>
                </a:spcAft>
                <a:defRPr/>
              </a:pPr>
              <a:t>13 February 2017</a:t>
            </a:fld>
            <a:endParaRPr lang="en-US"/>
          </a:p>
        </p:txBody>
      </p:sp>
      <p:sp>
        <p:nvSpPr>
          <p:cNvPr id="30724"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112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E9C8B0-CA26-428A-AD2F-80136D4AAE4A}" type="slidenum">
              <a:rPr lang="en-US" altLang="en-US" smtClean="0"/>
              <a:pPr>
                <a:spcBef>
                  <a:spcPct val="0"/>
                </a:spcBef>
              </a:pPr>
              <a:t>6</a:t>
            </a:fld>
            <a:endParaRPr lang="en-US" altLang="en-US"/>
          </a:p>
        </p:txBody>
      </p:sp>
      <p:sp>
        <p:nvSpPr>
          <p:cNvPr id="112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355811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39901CB8-3F47-4BDE-977A-AE98CB425A3C}"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1EC53258-7B4D-489D-A838-E74708972840}" type="slidenum">
              <a:rPr lang="en-US" altLang="en-US"/>
              <a:pPr/>
              <a:t>39</a:t>
            </a:fld>
            <a:endParaRPr lang="en-US" alt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8121460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667501EB-3826-420B-BB37-165C69267CD3}"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B8BC4100-706C-485D-9DAD-5D8228D846BB}" type="slidenum">
              <a:rPr lang="en-US" altLang="en-US"/>
              <a:pPr/>
              <a:t>40</a:t>
            </a:fld>
            <a:endParaRPr lang="en-US" alt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241190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66B38DDB-FF46-4A9E-880A-563931498722}"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8D81F057-8C37-4115-B244-27E1D58E0D31}" type="slidenum">
              <a:rPr lang="en-US" altLang="en-US"/>
              <a:pPr/>
              <a:t>41</a:t>
            </a:fld>
            <a:endParaRPr lang="en-US" alt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43945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5D6C6D6F-7201-4651-90B3-8E28AC44E510}"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97DCF1A1-41D6-47E0-A903-D9359EC7919A}" type="slidenum">
              <a:rPr lang="en-US" altLang="en-US"/>
              <a:pPr/>
              <a:t>42</a:t>
            </a:fld>
            <a:endParaRPr lang="en-US" altLang="en-US"/>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1707357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3FDACA4B-E74D-4A54-B139-007317134EA9}"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25E1BF94-3476-4FD5-9B28-EAB9BEC40FC7}" type="slidenum">
              <a:rPr lang="en-US" altLang="en-US"/>
              <a:pPr/>
              <a:t>44</a:t>
            </a:fld>
            <a:endParaRPr lang="en-US" alt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408064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A7BED985-CB76-4C72-9A75-B6F018BFF139}"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7F180BED-C302-4DCA-A5BB-213C0341EF42}" type="slidenum">
              <a:rPr lang="en-US" altLang="en-US"/>
              <a:pPr/>
              <a:t>45</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4284129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3324790E-711C-47A9-9DB4-19CEF52704ED}"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A7C15F9C-EC34-459A-B043-7D29CAD0AA06}" type="slidenum">
              <a:rPr lang="en-US" altLang="en-US"/>
              <a:pPr/>
              <a:t>46</a:t>
            </a:fld>
            <a:endParaRPr lang="en-US" alt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53564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D2348340-64A0-4C05-A0E0-D4415A4F5C4C}"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CAC50E19-B0CE-4E4E-83ED-B0690757C423}" type="slidenum">
              <a:rPr lang="en-US" altLang="en-US"/>
              <a:pPr/>
              <a:t>48</a:t>
            </a:fld>
            <a:endParaRPr lang="en-US" alt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641497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313B01B8-74DE-4744-A020-F6CABB9184F8}"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FBD84119-13EB-44E5-8FF4-A6B255C1ECF4}" type="slidenum">
              <a:rPr lang="en-US" altLang="en-US"/>
              <a:pPr/>
              <a:t>49</a:t>
            </a:fld>
            <a:endParaRPr lang="en-US" alt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5406435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19DA1F25-B669-4AF7-BEED-7B860817FEC6}"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D7EE85EA-FFF9-4E6C-A123-310D3016612B}" type="slidenum">
              <a:rPr lang="en-US" altLang="en-US"/>
              <a:pPr/>
              <a:t>50</a:t>
            </a:fld>
            <a:endParaRPr lang="en-US" alt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66417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29699"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2D1CF5E-398B-44A6-AE4E-F7EB56469861}" type="datetime3">
              <a:rPr lang="en-US" smtClean="0"/>
              <a:pPr fontAlgn="base">
                <a:spcBef>
                  <a:spcPct val="0"/>
                </a:spcBef>
                <a:spcAft>
                  <a:spcPct val="0"/>
                </a:spcAft>
                <a:defRPr/>
              </a:pPr>
              <a:t>13 February 2017</a:t>
            </a:fld>
            <a:endParaRPr lang="en-US"/>
          </a:p>
        </p:txBody>
      </p:sp>
      <p:sp>
        <p:nvSpPr>
          <p:cNvPr id="29700"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133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7D2568-DC53-4338-A579-2666A198144B}" type="slidenum">
              <a:rPr lang="en-US" altLang="en-US" smtClean="0"/>
              <a:pPr>
                <a:spcBef>
                  <a:spcPct val="0"/>
                </a:spcBef>
              </a:pPr>
              <a:t>7</a:t>
            </a:fld>
            <a:endParaRPr lang="en-US" altLang="en-US"/>
          </a:p>
        </p:txBody>
      </p:sp>
      <p:sp>
        <p:nvSpPr>
          <p:cNvPr id="133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8297039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E4B0D464-E31A-48C7-B913-DD8D11EAC645}"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4FF801F5-84B9-4FC0-B8CC-DB8C49C0A3AF}" type="slidenum">
              <a:rPr lang="en-US" altLang="en-US"/>
              <a:pPr/>
              <a:t>51</a:t>
            </a:fld>
            <a:endParaRPr lang="en-US" alt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469647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0AB070BA-D015-4620-AA53-AACE7844F89C}"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08C50F2D-DFEF-4064-BF5D-327B5954545F}" type="slidenum">
              <a:rPr lang="en-US" altLang="en-US"/>
              <a:pPr/>
              <a:t>52</a:t>
            </a:fld>
            <a:endParaRPr lang="en-US" alt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221843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5B63EADC-DEBC-4808-BE62-5AA6D282F844}"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0E2D308E-07A6-4A21-A2F0-329485B26155}" type="slidenum">
              <a:rPr lang="en-US" altLang="en-US"/>
              <a:pPr/>
              <a:t>53</a:t>
            </a:fld>
            <a:endParaRPr lang="en-US" alt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81483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B6561B92-BB84-411E-8032-5448A8FB8ABD}"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C9B50EAD-16AB-498A-9DD2-9C5E7462E47C}" type="slidenum">
              <a:rPr lang="en-US" altLang="en-US"/>
              <a:pPr/>
              <a:t>54</a:t>
            </a:fld>
            <a:endParaRPr lang="en-US" alt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4849638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03C1106F-93BB-4A62-9E1D-26982750B867}"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97884A40-7429-412E-A33C-C9C68876D072}" type="slidenum">
              <a:rPr lang="en-US" altLang="en-US"/>
              <a:pPr/>
              <a:t>55</a:t>
            </a:fld>
            <a:endParaRPr lang="en-US" alt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2971384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DBE7AEF6-8EEA-455A-BE7D-45F264044EE7}"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A56D9E55-5F73-4115-930F-5F59F20B6C73}" type="slidenum">
              <a:rPr lang="en-US" altLang="en-US"/>
              <a:pPr/>
              <a:t>56</a:t>
            </a:fld>
            <a:endParaRPr lang="en-US" alt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AU" altLang="en-US" dirty="0"/>
          </a:p>
        </p:txBody>
      </p:sp>
    </p:spTree>
    <p:extLst>
      <p:ext uri="{BB962C8B-B14F-4D97-AF65-F5344CB8AC3E}">
        <p14:creationId xmlns:p14="http://schemas.microsoft.com/office/powerpoint/2010/main" val="3787549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B3B1661E-3AD1-419F-9595-634B659EB748}"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83E91C19-6E2B-4030-8B8E-3AFF962047DC}" type="slidenum">
              <a:rPr lang="en-US" altLang="en-US"/>
              <a:pPr/>
              <a:t>57</a:t>
            </a:fld>
            <a:endParaRPr lang="en-US" alt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6352225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467FFE54-E380-4553-AF1A-B932353222FA}"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59F58193-BF49-42DC-B7A6-1F7EE59E4A74}" type="slidenum">
              <a:rPr lang="en-US" altLang="en-US"/>
              <a:pPr/>
              <a:t>58</a:t>
            </a:fld>
            <a:endParaRPr lang="en-US" alt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8994074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634975CD-F3BA-42FA-A7C2-9110A9FFBD4D}"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8C7A78FE-BEF3-4087-BFBF-5347D4CB92EB}" type="slidenum">
              <a:rPr lang="en-US" altLang="en-US"/>
              <a:pPr/>
              <a:t>59</a:t>
            </a:fld>
            <a:endParaRPr lang="en-US" alt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8073869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9311D31D-85ED-4F18-93D1-AB2486C85C35}"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F28FEA12-8ADB-498D-9BCF-2616D176A5B2}" type="slidenum">
              <a:rPr lang="en-US" altLang="en-US"/>
              <a:pPr/>
              <a:t>60</a:t>
            </a:fld>
            <a:endParaRPr lang="en-US" altLang="en-US"/>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3531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1747"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3F1F3D2-8F22-4D5C-9F25-093B5E277EFF}" type="datetime3">
              <a:rPr lang="en-US" smtClean="0"/>
              <a:pPr fontAlgn="base">
                <a:spcBef>
                  <a:spcPct val="0"/>
                </a:spcBef>
                <a:spcAft>
                  <a:spcPct val="0"/>
                </a:spcAft>
                <a:defRPr/>
              </a:pPr>
              <a:t>13 February 2017</a:t>
            </a:fld>
            <a:endParaRPr lang="en-US"/>
          </a:p>
        </p:txBody>
      </p:sp>
      <p:sp>
        <p:nvSpPr>
          <p:cNvPr id="31748"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153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89D6819-E246-4D1A-B925-AF1F77519970}" type="slidenum">
              <a:rPr lang="en-US" altLang="en-US" smtClean="0"/>
              <a:pPr>
                <a:spcBef>
                  <a:spcPct val="0"/>
                </a:spcBef>
              </a:pPr>
              <a:t>8</a:t>
            </a:fld>
            <a:endParaRPr lang="en-US" altLang="en-US"/>
          </a:p>
        </p:txBody>
      </p:sp>
      <p:sp>
        <p:nvSpPr>
          <p:cNvPr id="153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33853950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B94FF5FD-B6A3-4C7A-90FD-28DCFC39A18D}"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E6354702-C127-4F0C-9DC1-430E2E68004E}" type="slidenum">
              <a:rPr lang="en-US" altLang="en-US"/>
              <a:pPr/>
              <a:t>61</a:t>
            </a:fld>
            <a:endParaRPr lang="en-US" altLang="en-US"/>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2899647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BF64A924-D0BC-4346-99D3-6935215737CF}"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6D30140E-0CE0-44E2-AE07-0DD81AB91EDF}" type="slidenum">
              <a:rPr lang="en-US" altLang="en-US"/>
              <a:pPr/>
              <a:t>63</a:t>
            </a:fld>
            <a:endParaRPr lang="en-US" altLang="en-US"/>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9149217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573E4DE6-FFCC-4EA0-A55D-CB1C1C8F26AE}"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DBCE4E32-EF73-4363-AA9D-A056F80999F3}" type="slidenum">
              <a:rPr lang="en-US" altLang="en-US"/>
              <a:pPr/>
              <a:t>66</a:t>
            </a:fld>
            <a:endParaRPr lang="en-US" altLang="en-US"/>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653564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869A20D1-F1B6-4849-85BA-440ED09844E8}"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F7208696-B9C0-4BF4-B430-07DEDA7035DE}" type="slidenum">
              <a:rPr lang="en-US" altLang="en-US"/>
              <a:pPr/>
              <a:t>67</a:t>
            </a:fld>
            <a:endParaRPr lang="en-US" alt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0962574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EBB0DEFA-F467-4072-92D6-A7026351DD83}"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4FCD0824-D138-426D-88FF-25752D363D4E}" type="slidenum">
              <a:rPr lang="en-US" altLang="en-US"/>
              <a:pPr/>
              <a:t>70</a:t>
            </a:fld>
            <a:endParaRPr lang="en-US" alt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6573553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F2A9C522-E1AE-4204-9A38-430A8F665C99}"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3134CCC0-6630-470E-8101-07C98D298A01}" type="slidenum">
              <a:rPr lang="en-US" altLang="en-US"/>
              <a:pPr/>
              <a:t>71</a:t>
            </a:fld>
            <a:endParaRPr lang="en-US" altLang="en-US"/>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1233108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772D4488-107B-4852-BBD4-3514AAC2EE52}"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27AAD3AC-10EE-4498-BFC8-4E9BCB51EA76}" type="slidenum">
              <a:rPr lang="en-US" altLang="en-US"/>
              <a:pPr/>
              <a:t>72</a:t>
            </a:fld>
            <a:endParaRPr lang="en-US" altLang="en-US"/>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4535295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3B9CE89D-EE20-4354-B91C-D59B48CC8F05}"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B0089C83-2A55-45A3-A3A8-88462BCA6D5E}" type="slidenum">
              <a:rPr lang="en-US" altLang="en-US"/>
              <a:pPr/>
              <a:t>73</a:t>
            </a:fld>
            <a:endParaRPr lang="en-US" altLang="en-US"/>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0745415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B3973982-3EF8-4236-ADD4-F25884863DD7}"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C8DDD640-C361-473D-B3F8-01F6408B00AF}" type="slidenum">
              <a:rPr lang="en-US" altLang="en-US"/>
              <a:pPr/>
              <a:t>74</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0897929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B0666025-90D3-41A3-87AD-13AA1B273D6A}"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DB2FF3EB-2715-4076-8050-08ED484A8B48}" type="slidenum">
              <a:rPr lang="en-US" altLang="en-US"/>
              <a:pPr/>
              <a:t>76</a:t>
            </a:fld>
            <a:endParaRPr lang="en-US" altLang="en-US"/>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85918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2771"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53F5A25-F0D8-496F-A6DA-5999AB774476}" type="datetime3">
              <a:rPr lang="en-US" smtClean="0"/>
              <a:pPr fontAlgn="base">
                <a:spcBef>
                  <a:spcPct val="0"/>
                </a:spcBef>
                <a:spcAft>
                  <a:spcPct val="0"/>
                </a:spcAft>
                <a:defRPr/>
              </a:pPr>
              <a:t>13 February 2017</a:t>
            </a:fld>
            <a:endParaRPr lang="en-US"/>
          </a:p>
        </p:txBody>
      </p:sp>
      <p:sp>
        <p:nvSpPr>
          <p:cNvPr id="32772"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174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1BC529-1958-4B7E-B304-28D12246EA32}" type="slidenum">
              <a:rPr lang="en-US" altLang="en-US" smtClean="0"/>
              <a:pPr>
                <a:spcBef>
                  <a:spcPct val="0"/>
                </a:spcBef>
              </a:pPr>
              <a:t>9</a:t>
            </a:fld>
            <a:endParaRPr lang="en-US" altLang="en-US"/>
          </a:p>
        </p:txBody>
      </p:sp>
      <p:sp>
        <p:nvSpPr>
          <p:cNvPr id="174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40546967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93680A26-2EAA-4959-8A68-1C61CCD75E1E}"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F3D390F9-1C55-4CE1-A12B-9E65118177CB}" type="slidenum">
              <a:rPr lang="en-US" altLang="en-US"/>
              <a:pPr/>
              <a:t>77</a:t>
            </a:fld>
            <a:endParaRPr lang="en-US" alt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9792831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AB657B09-E5BC-4BA7-B319-3825ED35C086}"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0F95A6E6-0AC0-4B6F-81E3-1AADB6DC3173}" type="slidenum">
              <a:rPr lang="en-US" altLang="en-US"/>
              <a:pPr/>
              <a:t>80</a:t>
            </a:fld>
            <a:endParaRPr lang="en-US" alt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667843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FB45A265-6C59-4B10-B8ED-75743FF9AE34}" type="datetime3">
              <a:rPr lang="en-US" altLang="en-US"/>
              <a:pPr/>
              <a:t>13 February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3688726A-1319-48A5-A282-796A5CDE60BF}" type="slidenum">
              <a:rPr lang="en-US" altLang="en-US"/>
              <a:pPr/>
              <a:t>81</a:t>
            </a:fld>
            <a:endParaRPr lang="en-US" altLang="en-US"/>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017071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3795"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717873C-252C-457A-82D3-7B2DEEA6A97D}" type="datetime3">
              <a:rPr lang="en-US" smtClean="0"/>
              <a:pPr fontAlgn="base">
                <a:spcBef>
                  <a:spcPct val="0"/>
                </a:spcBef>
                <a:spcAft>
                  <a:spcPct val="0"/>
                </a:spcAft>
                <a:defRPr/>
              </a:pPr>
              <a:t>13 February 2017</a:t>
            </a:fld>
            <a:endParaRPr lang="en-US"/>
          </a:p>
        </p:txBody>
      </p:sp>
      <p:sp>
        <p:nvSpPr>
          <p:cNvPr id="33796"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194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4B0C20-37B7-44D8-81F8-2E25FC083229}" type="slidenum">
              <a:rPr lang="en-US" altLang="en-US" smtClean="0"/>
              <a:pPr>
                <a:spcBef>
                  <a:spcPct val="0"/>
                </a:spcBef>
              </a:pPr>
              <a:t>10</a:t>
            </a:fld>
            <a:endParaRPr lang="en-US" altLang="en-US"/>
          </a:p>
        </p:txBody>
      </p:sp>
      <p:sp>
        <p:nvSpPr>
          <p:cNvPr id="194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4170710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4819"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7DEE29F-DD7F-4FFC-B7FD-1FA3339233BA}" type="datetime3">
              <a:rPr lang="en-US" smtClean="0"/>
              <a:pPr fontAlgn="base">
                <a:spcBef>
                  <a:spcPct val="0"/>
                </a:spcBef>
                <a:spcAft>
                  <a:spcPct val="0"/>
                </a:spcAft>
                <a:defRPr/>
              </a:pPr>
              <a:t>13 February 2017</a:t>
            </a:fld>
            <a:endParaRPr lang="en-US"/>
          </a:p>
        </p:txBody>
      </p:sp>
      <p:sp>
        <p:nvSpPr>
          <p:cNvPr id="34820"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215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5855C6-997D-4D18-A0D4-0A84E4D7218C}" type="slidenum">
              <a:rPr lang="en-US" altLang="en-US" smtClean="0"/>
              <a:pPr>
                <a:spcBef>
                  <a:spcPct val="0"/>
                </a:spcBef>
              </a:pPr>
              <a:t>11</a:t>
            </a:fld>
            <a:endParaRPr lang="en-US" altLang="en-US"/>
          </a:p>
        </p:txBody>
      </p:sp>
      <p:sp>
        <p:nvSpPr>
          <p:cNvPr id="215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3734259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The University of Adelaide, School of Computer Science</a:t>
            </a:r>
          </a:p>
        </p:txBody>
      </p:sp>
      <p:sp>
        <p:nvSpPr>
          <p:cNvPr id="35843" name="Rectangle 3"/>
          <p:cNvSpPr>
            <a:spLocks noGrp="1" noChangeArrowheads="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5FB75A2-FC14-47A4-91A1-AD99765077A3}" type="datetime3">
              <a:rPr lang="en-US" smtClean="0"/>
              <a:pPr fontAlgn="base">
                <a:spcBef>
                  <a:spcPct val="0"/>
                </a:spcBef>
                <a:spcAft>
                  <a:spcPct val="0"/>
                </a:spcAft>
                <a:defRPr/>
              </a:pPr>
              <a:t>13 February 2017</a:t>
            </a:fld>
            <a:endParaRPr lang="en-US"/>
          </a:p>
        </p:txBody>
      </p:sp>
      <p:sp>
        <p:nvSpPr>
          <p:cNvPr id="35844" name="Rectangle 6"/>
          <p:cNvSpPr>
            <a:spLocks noGrp="1" noChangeArrowheads="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a:t>Chapter 2 — Instructions: Language of the Computer</a:t>
            </a:r>
          </a:p>
        </p:txBody>
      </p:sp>
      <p:sp>
        <p:nvSpPr>
          <p:cNvPr id="235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9093D8B-CF37-459D-821F-E4D483B72BC7}" type="slidenum">
              <a:rPr lang="en-US" altLang="en-US" smtClean="0"/>
              <a:pPr>
                <a:spcBef>
                  <a:spcPct val="0"/>
                </a:spcBef>
              </a:pPr>
              <a:t>12</a:t>
            </a:fld>
            <a:endParaRPr lang="en-US" altLang="en-US"/>
          </a:p>
        </p:txBody>
      </p:sp>
      <p:sp>
        <p:nvSpPr>
          <p:cNvPr id="235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a:p>
        </p:txBody>
      </p:sp>
    </p:spTree>
    <p:extLst>
      <p:ext uri="{BB962C8B-B14F-4D97-AF65-F5344CB8AC3E}">
        <p14:creationId xmlns:p14="http://schemas.microsoft.com/office/powerpoint/2010/main" val="277302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56EA08-9CA5-4E30-9E23-8486D0E722A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358613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6EA08-9CA5-4E30-9E23-8486D0E722A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408531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6EA08-9CA5-4E30-9E23-8486D0E722A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373974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6EA08-9CA5-4E30-9E23-8486D0E722A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285161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56EA08-9CA5-4E30-9E23-8486D0E722A4}"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222952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56EA08-9CA5-4E30-9E23-8486D0E722A4}"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316981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56EA08-9CA5-4E30-9E23-8486D0E722A4}" type="datetimeFigureOut">
              <a:rPr lang="en-US" smtClean="0"/>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155651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56EA08-9CA5-4E30-9E23-8486D0E722A4}" type="datetimeFigureOut">
              <a:rPr lang="en-US" smtClean="0"/>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249371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6EA08-9CA5-4E30-9E23-8486D0E722A4}" type="datetimeFigureOut">
              <a:rPr lang="en-US" smtClean="0"/>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90072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56EA08-9CA5-4E30-9E23-8486D0E722A4}"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89861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56EA08-9CA5-4E30-9E23-8486D0E722A4}"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C31D0-52D5-4F53-A611-C38A30FD11C0}" type="slidenum">
              <a:rPr lang="en-US" smtClean="0"/>
              <a:t>‹#›</a:t>
            </a:fld>
            <a:endParaRPr lang="en-US"/>
          </a:p>
        </p:txBody>
      </p:sp>
    </p:spTree>
    <p:extLst>
      <p:ext uri="{BB962C8B-B14F-4D97-AF65-F5344CB8AC3E}">
        <p14:creationId xmlns:p14="http://schemas.microsoft.com/office/powerpoint/2010/main" val="262783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6EA08-9CA5-4E30-9E23-8486D0E722A4}" type="datetimeFigureOut">
              <a:rPr lang="en-US" smtClean="0"/>
              <a:t>2/13/2017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C31D0-52D5-4F53-A611-C38A30FD11C0}" type="slidenum">
              <a:rPr lang="en-US" smtClean="0"/>
              <a:t>‹#›</a:t>
            </a:fld>
            <a:endParaRPr lang="en-US"/>
          </a:p>
        </p:txBody>
      </p:sp>
    </p:spTree>
    <p:extLst>
      <p:ext uri="{BB962C8B-B14F-4D97-AF65-F5344CB8AC3E}">
        <p14:creationId xmlns:p14="http://schemas.microsoft.com/office/powerpoint/2010/main" val="31672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ip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software.intel.com/en-us/articles/intel-sdm"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2160</a:t>
            </a:r>
          </a:p>
        </p:txBody>
      </p:sp>
      <p:sp>
        <p:nvSpPr>
          <p:cNvPr id="3" name="Subtitle 2"/>
          <p:cNvSpPr>
            <a:spLocks noGrp="1"/>
          </p:cNvSpPr>
          <p:nvPr>
            <p:ph type="subTitle" idx="1"/>
          </p:nvPr>
        </p:nvSpPr>
        <p:spPr/>
        <p:txBody>
          <a:bodyPr/>
          <a:lstStyle/>
          <a:p>
            <a:r>
              <a:rPr lang="en-US" dirty="0"/>
              <a:t>Chapter 2</a:t>
            </a:r>
          </a:p>
          <a:p>
            <a:r>
              <a:rPr lang="en-US" dirty="0"/>
              <a:t>Instructions: Language of the Computer</a:t>
            </a:r>
          </a:p>
        </p:txBody>
      </p:sp>
    </p:spTree>
    <p:extLst>
      <p:ext uri="{BB962C8B-B14F-4D97-AF65-F5344CB8AC3E}">
        <p14:creationId xmlns:p14="http://schemas.microsoft.com/office/powerpoint/2010/main" val="129324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E3634DA2-5E27-4A33-B9B8-4ADD582FFEC9}" type="slidenum">
              <a:rPr lang="en-AU" altLang="en-US" sz="1200">
                <a:solidFill>
                  <a:srgbClr val="898989"/>
                </a:solidFill>
                <a:cs typeface="Arial" panose="020B0604020202020204" pitchFamily="34" charset="0"/>
              </a:rPr>
              <a:pPr algn="l" fontAlgn="base">
                <a:spcBef>
                  <a:spcPct val="0"/>
                </a:spcBef>
                <a:spcAft>
                  <a:spcPct val="0"/>
                </a:spcAft>
                <a:buFontTx/>
                <a:buNone/>
              </a:pPr>
              <a:t>10</a:t>
            </a:fld>
            <a:endParaRPr lang="en-AU" altLang="en-US" sz="1200">
              <a:solidFill>
                <a:srgbClr val="898989"/>
              </a:solidFill>
              <a:cs typeface="Arial" panose="020B0604020202020204" pitchFamily="34" charset="0"/>
            </a:endParaRPr>
          </a:p>
        </p:txBody>
      </p:sp>
      <p:sp>
        <p:nvSpPr>
          <p:cNvPr id="18435" name="Rectangle 4"/>
          <p:cNvSpPr>
            <a:spLocks noGrp="1" noChangeArrowheads="1"/>
          </p:cNvSpPr>
          <p:nvPr>
            <p:ph type="title"/>
          </p:nvPr>
        </p:nvSpPr>
        <p:spPr/>
        <p:txBody>
          <a:bodyPr/>
          <a:lstStyle/>
          <a:p>
            <a:pPr eaLnBrk="1" hangingPunct="1"/>
            <a:r>
              <a:rPr lang="en-US" altLang="en-US"/>
              <a:t>Memory Operands</a:t>
            </a:r>
            <a:endParaRPr lang="en-AU" altLang="en-US"/>
          </a:p>
        </p:txBody>
      </p:sp>
      <p:sp>
        <p:nvSpPr>
          <p:cNvPr id="18436" name="Rectangle 5"/>
          <p:cNvSpPr>
            <a:spLocks noGrp="1" noChangeArrowheads="1"/>
          </p:cNvSpPr>
          <p:nvPr>
            <p:ph type="body" idx="1"/>
          </p:nvPr>
        </p:nvSpPr>
        <p:spPr/>
        <p:txBody>
          <a:bodyPr>
            <a:normAutofit fontScale="92500" lnSpcReduction="20000"/>
          </a:bodyPr>
          <a:lstStyle/>
          <a:p>
            <a:pPr eaLnBrk="1" hangingPunct="1">
              <a:lnSpc>
                <a:spcPct val="80000"/>
              </a:lnSpc>
            </a:pPr>
            <a:r>
              <a:rPr lang="en-US" altLang="en-US" dirty="0"/>
              <a:t>Main memory used for composite data</a:t>
            </a:r>
          </a:p>
          <a:p>
            <a:pPr lvl="1" eaLnBrk="1" hangingPunct="1">
              <a:lnSpc>
                <a:spcPct val="80000"/>
              </a:lnSpc>
            </a:pPr>
            <a:r>
              <a:rPr lang="en-US" altLang="en-US" dirty="0"/>
              <a:t>Arrays, structures, dynamic data</a:t>
            </a:r>
          </a:p>
          <a:p>
            <a:pPr eaLnBrk="1" hangingPunct="1">
              <a:lnSpc>
                <a:spcPct val="80000"/>
              </a:lnSpc>
            </a:pPr>
            <a:r>
              <a:rPr lang="en-US" altLang="en-US" dirty="0"/>
              <a:t>To apply arithmetic operations</a:t>
            </a:r>
          </a:p>
          <a:p>
            <a:pPr lvl="1" eaLnBrk="1" hangingPunct="1">
              <a:lnSpc>
                <a:spcPct val="80000"/>
              </a:lnSpc>
            </a:pPr>
            <a:r>
              <a:rPr lang="en-US" altLang="en-US" dirty="0"/>
              <a:t>Load values from memory into registers</a:t>
            </a:r>
          </a:p>
          <a:p>
            <a:pPr lvl="1" eaLnBrk="1" hangingPunct="1">
              <a:lnSpc>
                <a:spcPct val="80000"/>
              </a:lnSpc>
            </a:pPr>
            <a:r>
              <a:rPr lang="en-US" altLang="en-US" dirty="0"/>
              <a:t>Store result from register to memory</a:t>
            </a:r>
          </a:p>
          <a:p>
            <a:pPr eaLnBrk="1" hangingPunct="1">
              <a:lnSpc>
                <a:spcPct val="80000"/>
              </a:lnSpc>
            </a:pPr>
            <a:r>
              <a:rPr lang="en-US" altLang="en-US" dirty="0"/>
              <a:t>Memory is byte addressed</a:t>
            </a:r>
          </a:p>
          <a:p>
            <a:pPr lvl="1" eaLnBrk="1" hangingPunct="1">
              <a:lnSpc>
                <a:spcPct val="80000"/>
              </a:lnSpc>
            </a:pPr>
            <a:r>
              <a:rPr lang="en-US" altLang="en-US" dirty="0"/>
              <a:t>Each address identifies an 8-bit byte</a:t>
            </a:r>
          </a:p>
          <a:p>
            <a:pPr eaLnBrk="1" hangingPunct="1">
              <a:lnSpc>
                <a:spcPct val="80000"/>
              </a:lnSpc>
            </a:pPr>
            <a:r>
              <a:rPr lang="en-US" altLang="en-US" dirty="0"/>
              <a:t>Words are aligned in memory</a:t>
            </a:r>
          </a:p>
          <a:p>
            <a:pPr lvl="1" eaLnBrk="1" hangingPunct="1">
              <a:lnSpc>
                <a:spcPct val="80000"/>
              </a:lnSpc>
            </a:pPr>
            <a:r>
              <a:rPr lang="en-US" altLang="en-US" dirty="0"/>
              <a:t>Address must be a multiple of 4</a:t>
            </a:r>
          </a:p>
          <a:p>
            <a:pPr eaLnBrk="1" hangingPunct="1">
              <a:lnSpc>
                <a:spcPct val="80000"/>
              </a:lnSpc>
            </a:pPr>
            <a:r>
              <a:rPr lang="en-US" altLang="en-US" dirty="0"/>
              <a:t>MIPS is “Bi” Endian</a:t>
            </a:r>
          </a:p>
          <a:p>
            <a:pPr lvl="1">
              <a:lnSpc>
                <a:spcPct val="80000"/>
              </a:lnSpc>
            </a:pPr>
            <a:r>
              <a:rPr lang="en-US" altLang="en-US" dirty="0"/>
              <a:t>MARS models little Endian</a:t>
            </a:r>
          </a:p>
          <a:p>
            <a:pPr lvl="1" eaLnBrk="1" hangingPunct="1">
              <a:lnSpc>
                <a:spcPct val="80000"/>
              </a:lnSpc>
            </a:pPr>
            <a:r>
              <a:rPr lang="en-US" altLang="en-US" dirty="0"/>
              <a:t>Least significant byte at address of a word</a:t>
            </a:r>
          </a:p>
          <a:p>
            <a:pPr lvl="1" eaLnBrk="1" hangingPunct="1">
              <a:lnSpc>
                <a:spcPct val="80000"/>
              </a:lnSpc>
            </a:pPr>
            <a:r>
              <a:rPr lang="en-AU" altLang="en-US" i="1" dirty="0"/>
              <a:t>c.f.</a:t>
            </a:r>
            <a:r>
              <a:rPr lang="en-AU" altLang="en-US" dirty="0"/>
              <a:t> Big Endian: most-significant byte at least address (Motorola)</a:t>
            </a:r>
          </a:p>
        </p:txBody>
      </p:sp>
      <p:sp>
        <p:nvSpPr>
          <p:cNvPr id="18437"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69</a:t>
            </a:r>
          </a:p>
        </p:txBody>
      </p:sp>
    </p:spTree>
    <p:extLst>
      <p:ext uri="{BB962C8B-B14F-4D97-AF65-F5344CB8AC3E}">
        <p14:creationId xmlns:p14="http://schemas.microsoft.com/office/powerpoint/2010/main" val="406811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F42B9487-1437-420E-B3CB-B7E776FD584C}" type="slidenum">
              <a:rPr lang="en-AU" altLang="en-US" sz="1200">
                <a:solidFill>
                  <a:srgbClr val="898989"/>
                </a:solidFill>
                <a:cs typeface="Arial" panose="020B0604020202020204" pitchFamily="34" charset="0"/>
              </a:rPr>
              <a:pPr algn="l" fontAlgn="base">
                <a:spcBef>
                  <a:spcPct val="0"/>
                </a:spcBef>
                <a:spcAft>
                  <a:spcPct val="0"/>
                </a:spcAft>
                <a:buFontTx/>
                <a:buNone/>
              </a:pPr>
              <a:t>11</a:t>
            </a:fld>
            <a:endParaRPr lang="en-AU" altLang="en-US" sz="1200">
              <a:solidFill>
                <a:srgbClr val="898989"/>
              </a:solidFill>
              <a:cs typeface="Arial" panose="020B0604020202020204" pitchFamily="34" charset="0"/>
            </a:endParaRPr>
          </a:p>
        </p:txBody>
      </p:sp>
      <p:sp>
        <p:nvSpPr>
          <p:cNvPr id="20483" name="Rectangle 4"/>
          <p:cNvSpPr>
            <a:spLocks noGrp="1" noChangeArrowheads="1"/>
          </p:cNvSpPr>
          <p:nvPr>
            <p:ph type="title"/>
          </p:nvPr>
        </p:nvSpPr>
        <p:spPr/>
        <p:txBody>
          <a:bodyPr/>
          <a:lstStyle/>
          <a:p>
            <a:pPr eaLnBrk="1" hangingPunct="1"/>
            <a:r>
              <a:rPr lang="en-US" altLang="en-US"/>
              <a:t>Memory Operand Example 1</a:t>
            </a:r>
            <a:endParaRPr lang="en-AU" altLang="en-US"/>
          </a:p>
        </p:txBody>
      </p:sp>
      <p:sp>
        <p:nvSpPr>
          <p:cNvPr id="20484" name="Rectangle 5"/>
          <p:cNvSpPr>
            <a:spLocks noGrp="1" noChangeArrowheads="1"/>
          </p:cNvSpPr>
          <p:nvPr>
            <p:ph type="body" idx="1"/>
          </p:nvPr>
        </p:nvSpPr>
        <p:spPr/>
        <p:txBody>
          <a:bodyPr/>
          <a:lstStyle/>
          <a:p>
            <a:pPr eaLnBrk="1" hangingPunct="1"/>
            <a:r>
              <a:rPr lang="en-US" altLang="en-US"/>
              <a:t>C code:</a:t>
            </a:r>
          </a:p>
          <a:p>
            <a:pPr eaLnBrk="1" hangingPunct="1">
              <a:buFont typeface="Wingdings" panose="05000000000000000000" pitchFamily="2" charset="2"/>
              <a:buNone/>
            </a:pPr>
            <a:r>
              <a:rPr lang="en-US" altLang="en-US">
                <a:latin typeface="Lucida Console" panose="020B0609040504020204" pitchFamily="49" charset="0"/>
              </a:rPr>
              <a:t>	g = h + A[8];</a:t>
            </a:r>
          </a:p>
          <a:p>
            <a:pPr lvl="1" eaLnBrk="1" hangingPunct="1"/>
            <a:r>
              <a:rPr lang="en-US" altLang="en-US"/>
              <a:t>g in $s1, h in $s2, base address of A in $s3</a:t>
            </a:r>
          </a:p>
          <a:p>
            <a:pPr eaLnBrk="1" hangingPunct="1"/>
            <a:r>
              <a:rPr lang="en-US" altLang="en-US"/>
              <a:t>Compiled MIPS code:</a:t>
            </a:r>
          </a:p>
          <a:p>
            <a:pPr lvl="1" eaLnBrk="1" hangingPunct="1"/>
            <a:r>
              <a:rPr lang="en-US" altLang="en-US"/>
              <a:t>Index 8 requires offset of 32</a:t>
            </a:r>
          </a:p>
          <a:p>
            <a:pPr lvl="2" eaLnBrk="1" hangingPunct="1"/>
            <a:r>
              <a:rPr lang="en-US" altLang="en-US"/>
              <a:t>4 bytes per word</a:t>
            </a:r>
          </a:p>
          <a:p>
            <a:pPr eaLnBrk="1" hangingPunct="1">
              <a:buFont typeface="Wingdings" panose="05000000000000000000" pitchFamily="2" charset="2"/>
              <a:buNone/>
            </a:pPr>
            <a:r>
              <a:rPr lang="en-US" altLang="en-US">
                <a:latin typeface="Lucida Console" panose="020B0609040504020204" pitchFamily="49" charset="0"/>
              </a:rPr>
              <a:t>	lw  $t0, 32($s3)    # load word</a:t>
            </a:r>
            <a:br>
              <a:rPr lang="en-US" altLang="en-US">
                <a:latin typeface="Lucida Console" panose="020B0609040504020204" pitchFamily="49" charset="0"/>
              </a:rPr>
            </a:br>
            <a:r>
              <a:rPr lang="en-US" altLang="en-US">
                <a:latin typeface="Lucida Console" panose="020B0609040504020204" pitchFamily="49" charset="0"/>
              </a:rPr>
              <a:t>add $s1, $s2, $t0</a:t>
            </a:r>
            <a:endParaRPr lang="en-AU" altLang="en-US">
              <a:latin typeface="Lucida Console" panose="020B0609040504020204" pitchFamily="49" charset="0"/>
            </a:endParaRPr>
          </a:p>
        </p:txBody>
      </p:sp>
      <p:sp>
        <p:nvSpPr>
          <p:cNvPr id="10245" name="AutoShape 6"/>
          <p:cNvSpPr>
            <a:spLocks/>
          </p:cNvSpPr>
          <p:nvPr/>
        </p:nvSpPr>
        <p:spPr bwMode="auto">
          <a:xfrm>
            <a:off x="3143250" y="5921376"/>
            <a:ext cx="914400" cy="403225"/>
          </a:xfrm>
          <a:prstGeom prst="borderCallout1">
            <a:avLst>
              <a:gd name="adj1" fmla="val 28347"/>
              <a:gd name="adj2" fmla="val 108333"/>
              <a:gd name="adj3" fmla="val -190944"/>
              <a:gd name="adj4" fmla="val 160069"/>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AU" altLang="en-US" sz="1800"/>
              <a:t>offset</a:t>
            </a:r>
          </a:p>
        </p:txBody>
      </p:sp>
      <p:sp>
        <p:nvSpPr>
          <p:cNvPr id="10246" name="AutoShape 7"/>
          <p:cNvSpPr>
            <a:spLocks/>
          </p:cNvSpPr>
          <p:nvPr/>
        </p:nvSpPr>
        <p:spPr bwMode="auto">
          <a:xfrm>
            <a:off x="5664201" y="5921376"/>
            <a:ext cx="1655763" cy="403225"/>
          </a:xfrm>
          <a:prstGeom prst="borderCallout1">
            <a:avLst>
              <a:gd name="adj1" fmla="val 28347"/>
              <a:gd name="adj2" fmla="val -4602"/>
              <a:gd name="adj3" fmla="val -180708"/>
              <a:gd name="adj4" fmla="val -8532"/>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AU" altLang="en-US" sz="1800"/>
              <a:t>base register</a:t>
            </a:r>
          </a:p>
        </p:txBody>
      </p:sp>
      <p:sp>
        <p:nvSpPr>
          <p:cNvPr id="20487" name="TextBox 6"/>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69</a:t>
            </a:r>
          </a:p>
        </p:txBody>
      </p:sp>
    </p:spTree>
    <p:extLst>
      <p:ext uri="{BB962C8B-B14F-4D97-AF65-F5344CB8AC3E}">
        <p14:creationId xmlns:p14="http://schemas.microsoft.com/office/powerpoint/2010/main" val="139002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46"/>
                                        </p:tgtEl>
                                        <p:attrNameLst>
                                          <p:attrName>style.visibility</p:attrName>
                                        </p:attrNameLst>
                                      </p:cBhvr>
                                      <p:to>
                                        <p:strVal val="visible"/>
                                      </p:to>
                                    </p:set>
                                    <p:anim calcmode="lin" valueType="num">
                                      <p:cBhvr additive="base">
                                        <p:cTn id="11" dur="500" fill="hold"/>
                                        <p:tgtEl>
                                          <p:spTgt spid="10246"/>
                                        </p:tgtEl>
                                        <p:attrNameLst>
                                          <p:attrName>ppt_x</p:attrName>
                                        </p:attrNameLst>
                                      </p:cBhvr>
                                      <p:tavLst>
                                        <p:tav tm="0">
                                          <p:val>
                                            <p:strVal val="#ppt_x"/>
                                          </p:val>
                                        </p:tav>
                                        <p:tav tm="100000">
                                          <p:val>
                                            <p:strVal val="#ppt_x"/>
                                          </p:val>
                                        </p:tav>
                                      </p:tavLst>
                                    </p:anim>
                                    <p:anim calcmode="lin" valueType="num">
                                      <p:cBhvr additive="base">
                                        <p:cTn id="12"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P spid="102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82FF93C6-66CD-4F9E-AEFE-9AE7B70EE20F}" type="slidenum">
              <a:rPr lang="en-AU" altLang="en-US" sz="1200">
                <a:solidFill>
                  <a:srgbClr val="898989"/>
                </a:solidFill>
                <a:cs typeface="Arial" panose="020B0604020202020204" pitchFamily="34" charset="0"/>
              </a:rPr>
              <a:pPr algn="l" fontAlgn="base">
                <a:spcBef>
                  <a:spcPct val="0"/>
                </a:spcBef>
                <a:spcAft>
                  <a:spcPct val="0"/>
                </a:spcAft>
                <a:buFontTx/>
                <a:buNone/>
              </a:pPr>
              <a:t>12</a:t>
            </a:fld>
            <a:endParaRPr lang="en-AU" altLang="en-US" sz="1200">
              <a:solidFill>
                <a:srgbClr val="898989"/>
              </a:solidFill>
              <a:cs typeface="Arial" panose="020B0604020202020204" pitchFamily="34" charset="0"/>
            </a:endParaRPr>
          </a:p>
        </p:txBody>
      </p:sp>
      <p:sp>
        <p:nvSpPr>
          <p:cNvPr id="22531" name="Rectangle 4"/>
          <p:cNvSpPr>
            <a:spLocks noGrp="1" noChangeArrowheads="1"/>
          </p:cNvSpPr>
          <p:nvPr>
            <p:ph type="title"/>
          </p:nvPr>
        </p:nvSpPr>
        <p:spPr/>
        <p:txBody>
          <a:bodyPr/>
          <a:lstStyle/>
          <a:p>
            <a:pPr eaLnBrk="1" hangingPunct="1"/>
            <a:r>
              <a:rPr lang="en-US" altLang="en-US"/>
              <a:t>Memory Operand Example 2</a:t>
            </a:r>
            <a:endParaRPr lang="en-AU" altLang="en-US"/>
          </a:p>
        </p:txBody>
      </p:sp>
      <p:sp>
        <p:nvSpPr>
          <p:cNvPr id="22532" name="Rectangle 5"/>
          <p:cNvSpPr>
            <a:spLocks noGrp="1" noChangeArrowheads="1"/>
          </p:cNvSpPr>
          <p:nvPr>
            <p:ph type="body" idx="1"/>
          </p:nvPr>
        </p:nvSpPr>
        <p:spPr/>
        <p:txBody>
          <a:bodyPr/>
          <a:lstStyle/>
          <a:p>
            <a:pPr eaLnBrk="1" hangingPunct="1"/>
            <a:r>
              <a:rPr lang="en-US" altLang="en-US"/>
              <a:t>C code:</a:t>
            </a:r>
          </a:p>
          <a:p>
            <a:pPr eaLnBrk="1" hangingPunct="1">
              <a:buFont typeface="Wingdings" panose="05000000000000000000" pitchFamily="2" charset="2"/>
              <a:buNone/>
            </a:pPr>
            <a:r>
              <a:rPr lang="en-US" altLang="en-US">
                <a:latin typeface="Lucida Console" panose="020B0609040504020204" pitchFamily="49" charset="0"/>
              </a:rPr>
              <a:t>	A[12] = h + A[8];</a:t>
            </a:r>
          </a:p>
          <a:p>
            <a:pPr lvl="1" eaLnBrk="1" hangingPunct="1"/>
            <a:r>
              <a:rPr lang="en-US" altLang="en-US"/>
              <a:t>h in $s2, base address of A in $s3</a:t>
            </a:r>
          </a:p>
          <a:p>
            <a:pPr eaLnBrk="1" hangingPunct="1"/>
            <a:r>
              <a:rPr lang="en-US" altLang="en-US"/>
              <a:t>Compiled MIPS code:</a:t>
            </a:r>
          </a:p>
          <a:p>
            <a:pPr lvl="1" eaLnBrk="1" hangingPunct="1"/>
            <a:r>
              <a:rPr lang="en-US" altLang="en-US"/>
              <a:t>Index 8 requires offset of 32</a:t>
            </a:r>
          </a:p>
          <a:p>
            <a:pPr eaLnBrk="1" hangingPunct="1">
              <a:buFont typeface="Wingdings" panose="05000000000000000000" pitchFamily="2" charset="2"/>
              <a:buNone/>
            </a:pPr>
            <a:r>
              <a:rPr lang="en-US" altLang="en-US">
                <a:latin typeface="Lucida Console" panose="020B0609040504020204" pitchFamily="49" charset="0"/>
              </a:rPr>
              <a:t>	lw  $t0, 32($s3)    # load word</a:t>
            </a:r>
            <a:br>
              <a:rPr lang="en-US" altLang="en-US">
                <a:latin typeface="Lucida Console" panose="020B0609040504020204" pitchFamily="49" charset="0"/>
              </a:rPr>
            </a:br>
            <a:r>
              <a:rPr lang="en-US" altLang="en-US">
                <a:latin typeface="Lucida Console" panose="020B0609040504020204" pitchFamily="49" charset="0"/>
              </a:rPr>
              <a:t>add $t0, $s2, $t0</a:t>
            </a:r>
            <a:br>
              <a:rPr lang="en-US" altLang="en-US">
                <a:latin typeface="Lucida Console" panose="020B0609040504020204" pitchFamily="49" charset="0"/>
              </a:rPr>
            </a:br>
            <a:r>
              <a:rPr lang="en-US" altLang="en-US">
                <a:latin typeface="Lucida Console" panose="020B0609040504020204" pitchFamily="49" charset="0"/>
              </a:rPr>
              <a:t>sw  $t0, 48($s3)    # store word</a:t>
            </a:r>
            <a:endParaRPr lang="en-AU" altLang="en-US">
              <a:latin typeface="Lucida Console" panose="020B0609040504020204" pitchFamily="49" charset="0"/>
            </a:endParaRPr>
          </a:p>
        </p:txBody>
      </p:sp>
      <p:sp>
        <p:nvSpPr>
          <p:cNvPr id="22533"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70</a:t>
            </a:r>
          </a:p>
        </p:txBody>
      </p:sp>
    </p:spTree>
    <p:extLst>
      <p:ext uri="{BB962C8B-B14F-4D97-AF65-F5344CB8AC3E}">
        <p14:creationId xmlns:p14="http://schemas.microsoft.com/office/powerpoint/2010/main" val="289000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BF92D4E1-344C-4F42-BA87-2589FC8EC493}" type="slidenum">
              <a:rPr lang="en-AU" altLang="en-US" sz="1200">
                <a:solidFill>
                  <a:srgbClr val="898989"/>
                </a:solidFill>
                <a:cs typeface="Arial" panose="020B0604020202020204" pitchFamily="34" charset="0"/>
              </a:rPr>
              <a:pPr algn="l" fontAlgn="base">
                <a:spcBef>
                  <a:spcPct val="0"/>
                </a:spcBef>
                <a:spcAft>
                  <a:spcPct val="0"/>
                </a:spcAft>
                <a:buFontTx/>
                <a:buNone/>
              </a:pPr>
              <a:t>13</a:t>
            </a:fld>
            <a:endParaRPr lang="en-AU" altLang="en-US" sz="1200">
              <a:solidFill>
                <a:srgbClr val="898989"/>
              </a:solidFill>
              <a:cs typeface="Arial" panose="020B0604020202020204" pitchFamily="34" charset="0"/>
            </a:endParaRPr>
          </a:p>
        </p:txBody>
      </p:sp>
      <p:sp>
        <p:nvSpPr>
          <p:cNvPr id="24579" name="Rectangle 4"/>
          <p:cNvSpPr>
            <a:spLocks noGrp="1" noChangeArrowheads="1"/>
          </p:cNvSpPr>
          <p:nvPr>
            <p:ph type="title"/>
          </p:nvPr>
        </p:nvSpPr>
        <p:spPr/>
        <p:txBody>
          <a:bodyPr/>
          <a:lstStyle/>
          <a:p>
            <a:pPr eaLnBrk="1" hangingPunct="1"/>
            <a:r>
              <a:rPr lang="en-US" altLang="en-US"/>
              <a:t>Registers vs. Memory</a:t>
            </a:r>
            <a:endParaRPr lang="en-AU" altLang="en-US"/>
          </a:p>
        </p:txBody>
      </p:sp>
      <p:sp>
        <p:nvSpPr>
          <p:cNvPr id="24580" name="Rectangle 5"/>
          <p:cNvSpPr>
            <a:spLocks noGrp="1" noChangeArrowheads="1"/>
          </p:cNvSpPr>
          <p:nvPr>
            <p:ph type="body" idx="1"/>
          </p:nvPr>
        </p:nvSpPr>
        <p:spPr/>
        <p:txBody>
          <a:bodyPr/>
          <a:lstStyle/>
          <a:p>
            <a:pPr eaLnBrk="1" hangingPunct="1">
              <a:lnSpc>
                <a:spcPct val="90000"/>
              </a:lnSpc>
            </a:pPr>
            <a:r>
              <a:rPr lang="en-US" altLang="en-US"/>
              <a:t>Registers are faster to access than memory</a:t>
            </a:r>
          </a:p>
          <a:p>
            <a:pPr eaLnBrk="1" hangingPunct="1">
              <a:lnSpc>
                <a:spcPct val="90000"/>
              </a:lnSpc>
            </a:pPr>
            <a:r>
              <a:rPr lang="en-US" altLang="en-US"/>
              <a:t>Operating on memory data requires loads and stores</a:t>
            </a:r>
          </a:p>
          <a:p>
            <a:pPr lvl="1" eaLnBrk="1" hangingPunct="1">
              <a:lnSpc>
                <a:spcPct val="90000"/>
              </a:lnSpc>
            </a:pPr>
            <a:r>
              <a:rPr lang="en-US" altLang="en-US"/>
              <a:t>More instructions to be executed</a:t>
            </a:r>
          </a:p>
          <a:p>
            <a:pPr eaLnBrk="1" hangingPunct="1">
              <a:lnSpc>
                <a:spcPct val="90000"/>
              </a:lnSpc>
            </a:pPr>
            <a:r>
              <a:rPr lang="en-US" altLang="en-US"/>
              <a:t>Compiler must use registers for variables as much as possible</a:t>
            </a:r>
          </a:p>
          <a:p>
            <a:pPr lvl="1" eaLnBrk="1" hangingPunct="1">
              <a:lnSpc>
                <a:spcPct val="90000"/>
              </a:lnSpc>
            </a:pPr>
            <a:r>
              <a:rPr lang="en-US" altLang="en-US"/>
              <a:t>Only spill to memory for less frequently used variables</a:t>
            </a:r>
          </a:p>
          <a:p>
            <a:pPr lvl="1" eaLnBrk="1" hangingPunct="1">
              <a:lnSpc>
                <a:spcPct val="90000"/>
              </a:lnSpc>
            </a:pPr>
            <a:r>
              <a:rPr lang="en-US" altLang="en-US"/>
              <a:t>Register optimization is important!</a:t>
            </a:r>
            <a:endParaRPr lang="en-AU" altLang="en-US"/>
          </a:p>
        </p:txBody>
      </p:sp>
      <p:sp>
        <p:nvSpPr>
          <p:cNvPr id="2" name="TextBox 1"/>
          <p:cNvSpPr txBox="1">
            <a:spLocks noChangeArrowheads="1"/>
          </p:cNvSpPr>
          <p:nvPr/>
        </p:nvSpPr>
        <p:spPr bwMode="auto">
          <a:xfrm rot="2368187">
            <a:off x="1793876" y="2911476"/>
            <a:ext cx="740251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6600">
                <a:solidFill>
                  <a:srgbClr val="FF0000"/>
                </a:solidFill>
              </a:rPr>
              <a:t>We’re ignoring cache</a:t>
            </a:r>
          </a:p>
        </p:txBody>
      </p:sp>
    </p:spTree>
    <p:extLst>
      <p:ext uri="{BB962C8B-B14F-4D97-AF65-F5344CB8AC3E}">
        <p14:creationId xmlns:p14="http://schemas.microsoft.com/office/powerpoint/2010/main" val="795931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FFA998DD-B8F2-4322-9C87-577A6FF21A3A}" type="slidenum">
              <a:rPr lang="en-AU" altLang="en-US" sz="1200">
                <a:solidFill>
                  <a:srgbClr val="898989"/>
                </a:solidFill>
                <a:cs typeface="Arial" panose="020B0604020202020204" pitchFamily="34" charset="0"/>
              </a:rPr>
              <a:pPr algn="l" fontAlgn="base">
                <a:spcBef>
                  <a:spcPct val="0"/>
                </a:spcBef>
                <a:spcAft>
                  <a:spcPct val="0"/>
                </a:spcAft>
                <a:buFontTx/>
                <a:buNone/>
              </a:pPr>
              <a:t>14</a:t>
            </a:fld>
            <a:endParaRPr lang="en-AU" altLang="en-US" sz="1200">
              <a:solidFill>
                <a:srgbClr val="898989"/>
              </a:solidFill>
              <a:cs typeface="Arial" panose="020B0604020202020204" pitchFamily="34" charset="0"/>
            </a:endParaRPr>
          </a:p>
        </p:txBody>
      </p:sp>
      <p:sp>
        <p:nvSpPr>
          <p:cNvPr id="26627" name="Rectangle 4"/>
          <p:cNvSpPr>
            <a:spLocks noGrp="1" noChangeArrowheads="1"/>
          </p:cNvSpPr>
          <p:nvPr>
            <p:ph type="title"/>
          </p:nvPr>
        </p:nvSpPr>
        <p:spPr/>
        <p:txBody>
          <a:bodyPr/>
          <a:lstStyle/>
          <a:p>
            <a:pPr eaLnBrk="1" hangingPunct="1"/>
            <a:r>
              <a:rPr lang="en-US" altLang="en-US"/>
              <a:t>Immediate Operands</a:t>
            </a:r>
            <a:endParaRPr lang="en-AU" altLang="en-US"/>
          </a:p>
        </p:txBody>
      </p:sp>
      <p:sp>
        <p:nvSpPr>
          <p:cNvPr id="26628" name="Rectangle 5"/>
          <p:cNvSpPr>
            <a:spLocks noGrp="1" noChangeArrowheads="1"/>
          </p:cNvSpPr>
          <p:nvPr>
            <p:ph type="body" idx="1"/>
          </p:nvPr>
        </p:nvSpPr>
        <p:spPr/>
        <p:txBody>
          <a:bodyPr/>
          <a:lstStyle/>
          <a:p>
            <a:pPr eaLnBrk="1" hangingPunct="1"/>
            <a:r>
              <a:rPr lang="en-US" altLang="en-US"/>
              <a:t>Constant data specified in an instruction</a:t>
            </a:r>
          </a:p>
          <a:p>
            <a:pPr eaLnBrk="1" hangingPunct="1">
              <a:buFont typeface="Wingdings" panose="05000000000000000000" pitchFamily="2" charset="2"/>
              <a:buNone/>
            </a:pPr>
            <a:r>
              <a:rPr lang="en-US" altLang="en-US">
                <a:latin typeface="Lucida Console" panose="020B0609040504020204" pitchFamily="49" charset="0"/>
              </a:rPr>
              <a:t>	addi $s3, $s3, 4</a:t>
            </a:r>
          </a:p>
          <a:p>
            <a:pPr eaLnBrk="1" hangingPunct="1"/>
            <a:r>
              <a:rPr lang="en-US" altLang="en-US"/>
              <a:t>No subtract immediate instruction</a:t>
            </a:r>
          </a:p>
          <a:p>
            <a:pPr lvl="1" eaLnBrk="1" hangingPunct="1"/>
            <a:r>
              <a:rPr lang="en-US" altLang="en-US"/>
              <a:t>Just use a negative constant</a:t>
            </a:r>
          </a:p>
          <a:p>
            <a:pPr lvl="1" eaLnBrk="1" hangingPunct="1">
              <a:buFont typeface="Wingdings" panose="05000000000000000000" pitchFamily="2" charset="2"/>
              <a:buNone/>
            </a:pPr>
            <a:r>
              <a:rPr lang="en-US" altLang="en-US">
                <a:latin typeface="Lucida Console" panose="020B0609040504020204" pitchFamily="49" charset="0"/>
              </a:rPr>
              <a:t>	addi $s2, $s1, -1</a:t>
            </a:r>
          </a:p>
          <a:p>
            <a:pPr eaLnBrk="1" hangingPunct="1"/>
            <a:r>
              <a:rPr lang="en-US" altLang="en-US" i="1"/>
              <a:t>Design Principle 3:</a:t>
            </a:r>
            <a:r>
              <a:rPr lang="en-US" altLang="en-US"/>
              <a:t> Make the common case fast</a:t>
            </a:r>
          </a:p>
          <a:p>
            <a:pPr lvl="1" eaLnBrk="1" hangingPunct="1"/>
            <a:r>
              <a:rPr lang="en-US" altLang="en-US"/>
              <a:t>Small constants are common</a:t>
            </a:r>
          </a:p>
          <a:p>
            <a:pPr lvl="1" eaLnBrk="1" hangingPunct="1"/>
            <a:r>
              <a:rPr lang="en-US" altLang="en-US"/>
              <a:t>Immediate operand avoids a load instruction</a:t>
            </a:r>
            <a:endParaRPr lang="en-AU" altLang="en-US"/>
          </a:p>
        </p:txBody>
      </p:sp>
      <p:sp>
        <p:nvSpPr>
          <p:cNvPr id="26629"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72</a:t>
            </a:r>
          </a:p>
        </p:txBody>
      </p:sp>
    </p:spTree>
    <p:extLst>
      <p:ext uri="{BB962C8B-B14F-4D97-AF65-F5344CB8AC3E}">
        <p14:creationId xmlns:p14="http://schemas.microsoft.com/office/powerpoint/2010/main" val="20919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7D7FEC50-B5AA-4931-A53A-4C87A3ACFF5A}" type="slidenum">
              <a:rPr lang="en-AU" altLang="en-US" sz="1200">
                <a:solidFill>
                  <a:srgbClr val="898989"/>
                </a:solidFill>
                <a:cs typeface="Arial" panose="020B0604020202020204" pitchFamily="34" charset="0"/>
              </a:rPr>
              <a:pPr algn="l" fontAlgn="base">
                <a:spcBef>
                  <a:spcPct val="0"/>
                </a:spcBef>
                <a:spcAft>
                  <a:spcPct val="0"/>
                </a:spcAft>
                <a:buFontTx/>
                <a:buNone/>
              </a:pPr>
              <a:t>15</a:t>
            </a:fld>
            <a:endParaRPr lang="en-AU" altLang="en-US" sz="1200">
              <a:solidFill>
                <a:srgbClr val="898989"/>
              </a:solidFill>
              <a:cs typeface="Arial" panose="020B0604020202020204" pitchFamily="34" charset="0"/>
            </a:endParaRPr>
          </a:p>
        </p:txBody>
      </p:sp>
      <p:sp>
        <p:nvSpPr>
          <p:cNvPr id="28675" name="Rectangle 2"/>
          <p:cNvSpPr>
            <a:spLocks noGrp="1" noChangeArrowheads="1"/>
          </p:cNvSpPr>
          <p:nvPr>
            <p:ph type="title"/>
          </p:nvPr>
        </p:nvSpPr>
        <p:spPr/>
        <p:txBody>
          <a:bodyPr/>
          <a:lstStyle/>
          <a:p>
            <a:pPr eaLnBrk="1" hangingPunct="1"/>
            <a:r>
              <a:rPr lang="en-AU" altLang="en-US"/>
              <a:t>The Constant Zero</a:t>
            </a:r>
          </a:p>
        </p:txBody>
      </p:sp>
      <p:sp>
        <p:nvSpPr>
          <p:cNvPr id="28676" name="Rectangle 3"/>
          <p:cNvSpPr>
            <a:spLocks noGrp="1" noChangeArrowheads="1"/>
          </p:cNvSpPr>
          <p:nvPr>
            <p:ph type="body" idx="1"/>
          </p:nvPr>
        </p:nvSpPr>
        <p:spPr/>
        <p:txBody>
          <a:bodyPr/>
          <a:lstStyle/>
          <a:p>
            <a:pPr eaLnBrk="1" hangingPunct="1"/>
            <a:r>
              <a:rPr lang="en-AU" altLang="en-US"/>
              <a:t>MIPS register 0 ($zero) is the constant 0</a:t>
            </a:r>
          </a:p>
          <a:p>
            <a:pPr lvl="1" eaLnBrk="1" hangingPunct="1"/>
            <a:r>
              <a:rPr lang="en-AU" altLang="en-US"/>
              <a:t>Cannot be overwritten</a:t>
            </a:r>
          </a:p>
          <a:p>
            <a:pPr eaLnBrk="1" hangingPunct="1"/>
            <a:r>
              <a:rPr lang="en-AU" altLang="en-US"/>
              <a:t>Useful for common operations</a:t>
            </a:r>
          </a:p>
          <a:p>
            <a:pPr lvl="1" eaLnBrk="1" hangingPunct="1"/>
            <a:r>
              <a:rPr lang="en-AU" altLang="en-US"/>
              <a:t>E.g., move between registers</a:t>
            </a:r>
          </a:p>
          <a:p>
            <a:pPr lvl="1" eaLnBrk="1" hangingPunct="1">
              <a:buFont typeface="Wingdings" panose="05000000000000000000" pitchFamily="2" charset="2"/>
              <a:buNone/>
            </a:pPr>
            <a:r>
              <a:rPr lang="en-AU" altLang="en-US">
                <a:latin typeface="Lucida Console" panose="020B0609040504020204" pitchFamily="49" charset="0"/>
              </a:rPr>
              <a:t>	add $t2, $s1, $zero</a:t>
            </a:r>
          </a:p>
        </p:txBody>
      </p:sp>
      <p:sp>
        <p:nvSpPr>
          <p:cNvPr id="28677"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72</a:t>
            </a:r>
          </a:p>
        </p:txBody>
      </p:sp>
    </p:spTree>
    <p:extLst>
      <p:ext uri="{BB962C8B-B14F-4D97-AF65-F5344CB8AC3E}">
        <p14:creationId xmlns:p14="http://schemas.microsoft.com/office/powerpoint/2010/main" val="136373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6"/>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D16D2F4D-6153-463E-ACD7-5E5AE28F5075}" type="slidenum">
              <a:rPr lang="en-AU" altLang="en-US" sz="1200">
                <a:solidFill>
                  <a:srgbClr val="898989"/>
                </a:solidFill>
                <a:cs typeface="Arial" panose="020B0604020202020204" pitchFamily="34" charset="0"/>
              </a:rPr>
              <a:pPr algn="l" fontAlgn="base">
                <a:spcBef>
                  <a:spcPct val="0"/>
                </a:spcBef>
                <a:spcAft>
                  <a:spcPct val="0"/>
                </a:spcAft>
                <a:buFontTx/>
                <a:buNone/>
              </a:pPr>
              <a:t>16</a:t>
            </a:fld>
            <a:endParaRPr lang="en-AU" altLang="en-US" sz="1200">
              <a:solidFill>
                <a:srgbClr val="898989"/>
              </a:solidFill>
              <a:cs typeface="Arial" panose="020B0604020202020204" pitchFamily="34" charset="0"/>
            </a:endParaRPr>
          </a:p>
        </p:txBody>
      </p:sp>
      <p:sp>
        <p:nvSpPr>
          <p:cNvPr id="30723" name="Rectangle 8"/>
          <p:cNvSpPr>
            <a:spLocks noGrp="1" noChangeArrowheads="1"/>
          </p:cNvSpPr>
          <p:nvPr>
            <p:ph type="title"/>
          </p:nvPr>
        </p:nvSpPr>
        <p:spPr/>
        <p:txBody>
          <a:bodyPr/>
          <a:lstStyle/>
          <a:p>
            <a:pPr eaLnBrk="1" hangingPunct="1"/>
            <a:r>
              <a:rPr lang="en-US" altLang="en-US"/>
              <a:t>Unsigned Binary Integers</a:t>
            </a:r>
            <a:endParaRPr lang="en-AU" altLang="en-US"/>
          </a:p>
        </p:txBody>
      </p:sp>
      <p:sp>
        <p:nvSpPr>
          <p:cNvPr id="30724" name="Rectangle 9"/>
          <p:cNvSpPr>
            <a:spLocks noGrp="1" noChangeArrowheads="1"/>
          </p:cNvSpPr>
          <p:nvPr>
            <p:ph type="body" idx="1"/>
          </p:nvPr>
        </p:nvSpPr>
        <p:spPr>
          <a:xfrm>
            <a:off x="2208214" y="1125538"/>
            <a:ext cx="8270875" cy="647700"/>
          </a:xfrm>
        </p:spPr>
        <p:txBody>
          <a:bodyPr/>
          <a:lstStyle/>
          <a:p>
            <a:pPr eaLnBrk="1" hangingPunct="1"/>
            <a:r>
              <a:rPr lang="en-US" altLang="en-US"/>
              <a:t>Given an n-bit number</a:t>
            </a:r>
            <a:endParaRPr lang="en-AU" altLang="en-US"/>
          </a:p>
        </p:txBody>
      </p:sp>
      <p:graphicFrame>
        <p:nvGraphicFramePr>
          <p:cNvPr id="30725" name="Object 4"/>
          <p:cNvGraphicFramePr>
            <a:graphicFrameLocks noChangeAspect="1"/>
          </p:cNvGraphicFramePr>
          <p:nvPr/>
        </p:nvGraphicFramePr>
        <p:xfrm>
          <a:off x="2971801" y="1844675"/>
          <a:ext cx="6010275" cy="579438"/>
        </p:xfrm>
        <a:graphic>
          <a:graphicData uri="http://schemas.openxmlformats.org/presentationml/2006/ole">
            <mc:AlternateContent xmlns:mc="http://schemas.openxmlformats.org/markup-compatibility/2006">
              <mc:Choice xmlns:v="urn:schemas-microsoft-com:vml" Requires="v">
                <p:oleObj spid="_x0000_s1038" name="Equation" r:id="rId4" imgW="2501900" imgH="241300" progId="Equation.3">
                  <p:embed/>
                </p:oleObj>
              </mc:Choice>
              <mc:Fallback>
                <p:oleObj name="Equation" r:id="rId4" imgW="2501900" imgH="241300" progId="Equation.3">
                  <p:embed/>
                  <p:pic>
                    <p:nvPicPr>
                      <p:cNvPr id="3072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1" y="1844675"/>
                        <a:ext cx="6010275" cy="579438"/>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5"/>
          <p:cNvSpPr>
            <a:spLocks noChangeArrowheads="1"/>
          </p:cNvSpPr>
          <p:nvPr/>
        </p:nvSpPr>
        <p:spPr bwMode="auto">
          <a:xfrm>
            <a:off x="2208214" y="2565401"/>
            <a:ext cx="827087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folHlink"/>
              </a:buClr>
              <a:buSzPct val="60000"/>
              <a:buFont typeface="Wingdings" panose="05000000000000000000" pitchFamily="2" charset="2"/>
              <a:buChar char="n"/>
            </a:pPr>
            <a:r>
              <a:rPr lang="en-US" altLang="en-US" dirty="0"/>
              <a:t>Range: 0 to +2</a:t>
            </a:r>
            <a:r>
              <a:rPr lang="en-US" altLang="en-US" baseline="30000" dirty="0"/>
              <a:t>n</a:t>
            </a:r>
            <a:r>
              <a:rPr lang="en-US" altLang="en-US" dirty="0"/>
              <a:t> – 1</a:t>
            </a:r>
          </a:p>
          <a:p>
            <a:pPr eaLnBrk="1" hangingPunct="1">
              <a:buClr>
                <a:schemeClr val="folHlink"/>
              </a:buClr>
              <a:buSzPct val="60000"/>
              <a:buFont typeface="Wingdings" panose="05000000000000000000" pitchFamily="2" charset="2"/>
              <a:buChar char="n"/>
            </a:pPr>
            <a:r>
              <a:rPr lang="en-US" altLang="en-US" dirty="0"/>
              <a:t>Example</a:t>
            </a:r>
          </a:p>
          <a:p>
            <a:pPr lvl="1" eaLnBrk="1" hangingPunct="1">
              <a:buClr>
                <a:schemeClr val="hlink"/>
              </a:buClr>
              <a:buSzPct val="55000"/>
              <a:buFont typeface="Wingdings" panose="05000000000000000000" pitchFamily="2" charset="2"/>
              <a:buChar char="n"/>
            </a:pPr>
            <a:r>
              <a:rPr lang="en-US" altLang="en-US" sz="2400" dirty="0"/>
              <a:t>0000 0000 0000 0000 0000 0000 0000 1011</a:t>
            </a:r>
            <a:r>
              <a:rPr lang="en-US" altLang="en-US" sz="2400" baseline="-25000" dirty="0"/>
              <a:t>2</a:t>
            </a:r>
            <a:r>
              <a:rPr lang="en-US" altLang="en-US" sz="2400" dirty="0"/>
              <a:t/>
            </a:r>
            <a:br>
              <a:rPr lang="en-US" altLang="en-US" sz="2400" dirty="0"/>
            </a:br>
            <a:r>
              <a:rPr lang="en-US" altLang="en-US" sz="2400" dirty="0"/>
              <a:t>= 0 + … + 1×2</a:t>
            </a:r>
            <a:r>
              <a:rPr lang="en-US" altLang="en-US" sz="2400" baseline="30000" dirty="0"/>
              <a:t>3</a:t>
            </a:r>
            <a:r>
              <a:rPr lang="en-US" altLang="en-US" sz="2400" dirty="0"/>
              <a:t> + 0×2</a:t>
            </a:r>
            <a:r>
              <a:rPr lang="en-US" altLang="en-US" sz="2400" baseline="30000" dirty="0"/>
              <a:t>2</a:t>
            </a:r>
            <a:r>
              <a:rPr lang="en-US" altLang="en-US" sz="2400" dirty="0"/>
              <a:t> +1×2</a:t>
            </a:r>
            <a:r>
              <a:rPr lang="en-US" altLang="en-US" sz="2400" baseline="30000" dirty="0"/>
              <a:t>1</a:t>
            </a:r>
            <a:r>
              <a:rPr lang="en-US" altLang="en-US" sz="2400" dirty="0"/>
              <a:t> +1×2</a:t>
            </a:r>
            <a:r>
              <a:rPr lang="en-US" altLang="en-US" sz="2400" baseline="30000" dirty="0"/>
              <a:t>0</a:t>
            </a:r>
            <a:r>
              <a:rPr lang="en-US" altLang="en-US" sz="2400" dirty="0"/>
              <a:t/>
            </a:r>
            <a:br>
              <a:rPr lang="en-US" altLang="en-US" sz="2400" dirty="0"/>
            </a:br>
            <a:r>
              <a:rPr lang="en-US" altLang="en-US" sz="2400" dirty="0"/>
              <a:t>= 0 + … + 8 + 0 + 2 + 1 = 11</a:t>
            </a:r>
            <a:r>
              <a:rPr lang="en-US" altLang="en-US" sz="2400" baseline="-25000" dirty="0"/>
              <a:t>10</a:t>
            </a:r>
            <a:endParaRPr lang="en-US" altLang="en-US" sz="2400" dirty="0"/>
          </a:p>
          <a:p>
            <a:pPr eaLnBrk="1" hangingPunct="1">
              <a:buClr>
                <a:schemeClr val="folHlink"/>
              </a:buClr>
              <a:buSzPct val="60000"/>
              <a:buFont typeface="Wingdings" panose="05000000000000000000" pitchFamily="2" charset="2"/>
              <a:buChar char="n"/>
            </a:pPr>
            <a:r>
              <a:rPr lang="en-US" altLang="en-US" dirty="0"/>
              <a:t>Using 32 bits</a:t>
            </a:r>
          </a:p>
          <a:p>
            <a:pPr lvl="1" eaLnBrk="1" hangingPunct="1">
              <a:buClr>
                <a:schemeClr val="hlink"/>
              </a:buClr>
              <a:buSzPct val="55000"/>
              <a:buFont typeface="Wingdings" panose="05000000000000000000" pitchFamily="2" charset="2"/>
              <a:buChar char="n"/>
            </a:pPr>
            <a:r>
              <a:rPr lang="en-US" altLang="en-US" dirty="0"/>
              <a:t>0 to +4,294,967,295</a:t>
            </a:r>
          </a:p>
        </p:txBody>
      </p:sp>
      <p:sp>
        <p:nvSpPr>
          <p:cNvPr id="30727" name="Text Box 7"/>
          <p:cNvSpPr txBox="1">
            <a:spLocks noChangeArrowheads="1"/>
          </p:cNvSpPr>
          <p:nvPr/>
        </p:nvSpPr>
        <p:spPr bwMode="auto">
          <a:xfrm rot="5400000">
            <a:off x="8723168" y="1748909"/>
            <a:ext cx="3522952"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chemeClr val="folHlink"/>
                </a:solidFill>
              </a:rPr>
              <a:t>§2.4 Signed and Unsigned Numbers</a:t>
            </a:r>
          </a:p>
        </p:txBody>
      </p:sp>
      <p:sp>
        <p:nvSpPr>
          <p:cNvPr id="30728"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73</a:t>
            </a:r>
          </a:p>
        </p:txBody>
      </p:sp>
    </p:spTree>
    <p:extLst>
      <p:ext uri="{BB962C8B-B14F-4D97-AF65-F5344CB8AC3E}">
        <p14:creationId xmlns:p14="http://schemas.microsoft.com/office/powerpoint/2010/main" val="546199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5"/>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1B65FA6E-9E8E-4E9B-BE25-E498F71FF594}" type="slidenum">
              <a:rPr lang="en-AU" altLang="en-US" sz="1200">
                <a:solidFill>
                  <a:srgbClr val="898989"/>
                </a:solidFill>
                <a:cs typeface="Arial" panose="020B0604020202020204" pitchFamily="34" charset="0"/>
              </a:rPr>
              <a:pPr algn="l" fontAlgn="base">
                <a:spcBef>
                  <a:spcPct val="0"/>
                </a:spcBef>
                <a:spcAft>
                  <a:spcPct val="0"/>
                </a:spcAft>
                <a:buFontTx/>
                <a:buNone/>
              </a:pPr>
              <a:t>17</a:t>
            </a:fld>
            <a:endParaRPr lang="en-AU" altLang="en-US" sz="1200">
              <a:solidFill>
                <a:srgbClr val="898989"/>
              </a:solidFill>
              <a:cs typeface="Arial" panose="020B0604020202020204" pitchFamily="34" charset="0"/>
            </a:endParaRPr>
          </a:p>
        </p:txBody>
      </p:sp>
      <p:sp>
        <p:nvSpPr>
          <p:cNvPr id="32771" name="Rectangle 6"/>
          <p:cNvSpPr>
            <a:spLocks noGrp="1" noChangeArrowheads="1"/>
          </p:cNvSpPr>
          <p:nvPr>
            <p:ph type="title"/>
          </p:nvPr>
        </p:nvSpPr>
        <p:spPr>
          <a:xfrm>
            <a:off x="2208213" y="206376"/>
            <a:ext cx="8259762" cy="701675"/>
          </a:xfrm>
        </p:spPr>
        <p:txBody>
          <a:bodyPr/>
          <a:lstStyle/>
          <a:p>
            <a:pPr eaLnBrk="1" hangingPunct="1"/>
            <a:r>
              <a:rPr lang="en-US" altLang="en-US" sz="4000"/>
              <a:t>2s-Complement Signed Integers</a:t>
            </a:r>
            <a:endParaRPr lang="en-AU" altLang="en-US" sz="4000"/>
          </a:p>
        </p:txBody>
      </p:sp>
      <p:sp>
        <p:nvSpPr>
          <p:cNvPr id="32772" name="Rectangle 5"/>
          <p:cNvSpPr>
            <a:spLocks noChangeArrowheads="1"/>
          </p:cNvSpPr>
          <p:nvPr/>
        </p:nvSpPr>
        <p:spPr bwMode="auto">
          <a:xfrm>
            <a:off x="2133601" y="914400"/>
            <a:ext cx="82708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folHlink"/>
              </a:buClr>
              <a:buSzPct val="60000"/>
              <a:buFont typeface="Wingdings" panose="05000000000000000000" pitchFamily="2" charset="2"/>
              <a:buChar char="n"/>
            </a:pPr>
            <a:r>
              <a:rPr lang="en-US" altLang="en-US" sz="2800" dirty="0"/>
              <a:t>It’s how you represent negative integers</a:t>
            </a:r>
          </a:p>
          <a:p>
            <a:pPr eaLnBrk="1" hangingPunct="1">
              <a:buClr>
                <a:schemeClr val="folHlink"/>
              </a:buClr>
              <a:buSzPct val="60000"/>
              <a:buFont typeface="Wingdings" panose="05000000000000000000" pitchFamily="2" charset="2"/>
              <a:buChar char="n"/>
            </a:pPr>
            <a:r>
              <a:rPr lang="en-US" altLang="en-US" sz="2800" dirty="0"/>
              <a:t>What’s -1?</a:t>
            </a:r>
          </a:p>
          <a:p>
            <a:pPr lvl="1" eaLnBrk="1" hangingPunct="1">
              <a:buClr>
                <a:schemeClr val="folHlink"/>
              </a:buClr>
              <a:buSzPct val="60000"/>
              <a:buFont typeface="Wingdings" panose="05000000000000000000" pitchFamily="2" charset="2"/>
              <a:buChar char="n"/>
            </a:pPr>
            <a:r>
              <a:rPr lang="en-US" altLang="en-US" sz="2400" dirty="0"/>
              <a:t>….111111111111</a:t>
            </a:r>
          </a:p>
          <a:p>
            <a:pPr lvl="1" eaLnBrk="1" hangingPunct="1">
              <a:buClr>
                <a:schemeClr val="folHlink"/>
              </a:buClr>
              <a:buSzPct val="60000"/>
              <a:buFont typeface="Wingdings" panose="05000000000000000000" pitchFamily="2" charset="2"/>
              <a:buChar char="n"/>
            </a:pPr>
            <a:r>
              <a:rPr lang="en-US" altLang="en-US" sz="2400" dirty="0"/>
              <a:t>Add 1 to it, you get 0 (with an overflow)</a:t>
            </a:r>
          </a:p>
          <a:p>
            <a:pPr eaLnBrk="1" hangingPunct="1">
              <a:buClr>
                <a:schemeClr val="folHlink"/>
              </a:buClr>
              <a:buSzPct val="60000"/>
              <a:buFont typeface="Wingdings" panose="05000000000000000000" pitchFamily="2" charset="2"/>
              <a:buChar char="n"/>
            </a:pPr>
            <a:r>
              <a:rPr lang="en-US" altLang="en-US" sz="2800" dirty="0"/>
              <a:t>General rule</a:t>
            </a:r>
          </a:p>
          <a:p>
            <a:pPr lvl="1" eaLnBrk="1" hangingPunct="1">
              <a:buClr>
                <a:schemeClr val="folHlink"/>
              </a:buClr>
              <a:buSzPct val="60000"/>
              <a:buFont typeface="Wingdings" panose="05000000000000000000" pitchFamily="2" charset="2"/>
              <a:buChar char="n"/>
            </a:pPr>
            <a:r>
              <a:rPr lang="en-US" altLang="en-US" sz="2400" dirty="0"/>
              <a:t>Flip 1’s to 0’s and 0’s to 1’s</a:t>
            </a:r>
          </a:p>
          <a:p>
            <a:pPr lvl="1" eaLnBrk="1" hangingPunct="1">
              <a:buClr>
                <a:schemeClr val="folHlink"/>
              </a:buClr>
              <a:buSzPct val="60000"/>
              <a:buFont typeface="Wingdings" panose="05000000000000000000" pitchFamily="2" charset="2"/>
              <a:buChar char="n"/>
            </a:pPr>
            <a:r>
              <a:rPr lang="en-US" altLang="en-US" sz="2400" dirty="0"/>
              <a:t>Add 1</a:t>
            </a:r>
          </a:p>
          <a:p>
            <a:pPr eaLnBrk="1" hangingPunct="1">
              <a:buClr>
                <a:schemeClr val="folHlink"/>
              </a:buClr>
              <a:buSzPct val="60000"/>
              <a:buFont typeface="Wingdings" panose="05000000000000000000" pitchFamily="2" charset="2"/>
              <a:buChar char="n"/>
            </a:pPr>
            <a:r>
              <a:rPr lang="en-US" altLang="en-US" sz="2800" dirty="0"/>
              <a:t>Example: -4</a:t>
            </a:r>
          </a:p>
          <a:p>
            <a:pPr eaLnBrk="1" hangingPunct="1">
              <a:buClr>
                <a:schemeClr val="folHlink"/>
              </a:buClr>
              <a:buSzPct val="60000"/>
              <a:buFont typeface="Wingdings" panose="05000000000000000000" pitchFamily="2" charset="2"/>
              <a:buChar char="n"/>
            </a:pPr>
            <a:r>
              <a:rPr lang="en-US" altLang="en-US" sz="2800" dirty="0"/>
              <a:t>Start with …00000100</a:t>
            </a:r>
          </a:p>
          <a:p>
            <a:pPr eaLnBrk="1" hangingPunct="1">
              <a:buClr>
                <a:schemeClr val="folHlink"/>
              </a:buClr>
              <a:buSzPct val="60000"/>
              <a:buFont typeface="Wingdings" panose="05000000000000000000" pitchFamily="2" charset="2"/>
              <a:buChar char="n"/>
            </a:pPr>
            <a:r>
              <a:rPr lang="en-US" altLang="en-US" sz="2800" dirty="0"/>
              <a:t>…11111011 (flip bits</a:t>
            </a:r>
          </a:p>
          <a:p>
            <a:pPr eaLnBrk="1" hangingPunct="1">
              <a:buClr>
                <a:schemeClr val="folHlink"/>
              </a:buClr>
              <a:buSzPct val="60000"/>
              <a:buFont typeface="Wingdings" panose="05000000000000000000" pitchFamily="2" charset="2"/>
              <a:buChar char="n"/>
            </a:pPr>
            <a:r>
              <a:rPr lang="en-US" altLang="en-US" sz="2800" dirty="0"/>
              <a:t>…11111100 (add 1)</a:t>
            </a:r>
          </a:p>
          <a:p>
            <a:pPr lvl="1" eaLnBrk="1" hangingPunct="1">
              <a:buClr>
                <a:schemeClr val="hlink"/>
              </a:buClr>
              <a:buSzPct val="55000"/>
              <a:buFont typeface="Wingdings" panose="05000000000000000000" pitchFamily="2" charset="2"/>
              <a:buChar char="n"/>
            </a:pPr>
            <a:endParaRPr lang="en-US" altLang="en-US" sz="2400" dirty="0"/>
          </a:p>
        </p:txBody>
      </p:sp>
      <p:sp>
        <p:nvSpPr>
          <p:cNvPr id="32773"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74</a:t>
            </a:r>
          </a:p>
        </p:txBody>
      </p:sp>
    </p:spTree>
    <p:extLst>
      <p:ext uri="{BB962C8B-B14F-4D97-AF65-F5344CB8AC3E}">
        <p14:creationId xmlns:p14="http://schemas.microsoft.com/office/powerpoint/2010/main" val="316901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Why is…</a:t>
            </a:r>
          </a:p>
        </p:txBody>
      </p:sp>
      <p:sp>
        <p:nvSpPr>
          <p:cNvPr id="34819" name="Content Placeholder 2"/>
          <p:cNvSpPr>
            <a:spLocks noGrp="1"/>
          </p:cNvSpPr>
          <p:nvPr>
            <p:ph idx="1"/>
          </p:nvPr>
        </p:nvSpPr>
        <p:spPr>
          <a:xfrm>
            <a:off x="838200" y="1825625"/>
            <a:ext cx="10143565" cy="4351338"/>
          </a:xfrm>
        </p:spPr>
        <p:txBody>
          <a:bodyPr/>
          <a:lstStyle/>
          <a:p>
            <a:r>
              <a:rPr lang="en-US" altLang="en-US" dirty="0"/>
              <a:t>Why is 1111 1111 1111 1111 1111 1111 1111 1111 (32 1’s) equal to -1?</a:t>
            </a:r>
          </a:p>
          <a:p>
            <a:endParaRPr lang="en-US" altLang="en-US" dirty="0"/>
          </a:p>
          <a:p>
            <a:r>
              <a:rPr lang="en-US" altLang="en-US" dirty="0"/>
              <a:t>Because if you add 1 to it, you get 0 (!)</a:t>
            </a:r>
          </a:p>
          <a:p>
            <a:endParaRPr lang="en-US" altLang="en-US" dirty="0"/>
          </a:p>
        </p:txBody>
      </p:sp>
    </p:spTree>
    <p:extLst>
      <p:ext uri="{BB962C8B-B14F-4D97-AF65-F5344CB8AC3E}">
        <p14:creationId xmlns:p14="http://schemas.microsoft.com/office/powerpoint/2010/main" val="40237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115E6771-FF10-4D68-8040-2F133308C9E4}" type="slidenum">
              <a:rPr lang="en-AU" altLang="en-US" sz="1200">
                <a:solidFill>
                  <a:srgbClr val="898989"/>
                </a:solidFill>
                <a:cs typeface="Arial" panose="020B0604020202020204" pitchFamily="34" charset="0"/>
              </a:rPr>
              <a:pPr algn="l" fontAlgn="base">
                <a:spcBef>
                  <a:spcPct val="0"/>
                </a:spcBef>
                <a:spcAft>
                  <a:spcPct val="0"/>
                </a:spcAft>
                <a:buFontTx/>
                <a:buNone/>
              </a:pPr>
              <a:t>19</a:t>
            </a:fld>
            <a:endParaRPr lang="en-AU" altLang="en-US" sz="1200">
              <a:solidFill>
                <a:srgbClr val="898989"/>
              </a:solidFill>
              <a:cs typeface="Arial" panose="020B0604020202020204" pitchFamily="34" charset="0"/>
            </a:endParaRPr>
          </a:p>
        </p:txBody>
      </p:sp>
      <p:sp>
        <p:nvSpPr>
          <p:cNvPr id="35843" name="Rectangle 4"/>
          <p:cNvSpPr>
            <a:spLocks noGrp="1" noChangeArrowheads="1"/>
          </p:cNvSpPr>
          <p:nvPr>
            <p:ph type="title"/>
          </p:nvPr>
        </p:nvSpPr>
        <p:spPr>
          <a:xfrm>
            <a:off x="2208213" y="206376"/>
            <a:ext cx="8259762" cy="701675"/>
          </a:xfrm>
        </p:spPr>
        <p:txBody>
          <a:bodyPr/>
          <a:lstStyle/>
          <a:p>
            <a:pPr eaLnBrk="1" hangingPunct="1"/>
            <a:r>
              <a:rPr lang="en-US" altLang="en-US" sz="4000"/>
              <a:t>2s-Complement Signed Integers</a:t>
            </a:r>
            <a:endParaRPr lang="en-AU" altLang="en-US" sz="4000"/>
          </a:p>
        </p:txBody>
      </p:sp>
      <p:sp>
        <p:nvSpPr>
          <p:cNvPr id="35844" name="Rectangle 5"/>
          <p:cNvSpPr>
            <a:spLocks noGrp="1" noChangeArrowheads="1"/>
          </p:cNvSpPr>
          <p:nvPr>
            <p:ph type="body" idx="1"/>
          </p:nvPr>
        </p:nvSpPr>
        <p:spPr/>
        <p:txBody>
          <a:bodyPr>
            <a:normAutofit lnSpcReduction="10000"/>
          </a:bodyPr>
          <a:lstStyle/>
          <a:p>
            <a:pPr>
              <a:tabLst>
                <a:tab pos="1341438" algn="l"/>
                <a:tab pos="2874963" algn="l"/>
              </a:tabLst>
            </a:pPr>
            <a:r>
              <a:rPr lang="en-US" altLang="en-US" dirty="0"/>
              <a:t>Bit 31 is sign bit</a:t>
            </a:r>
          </a:p>
          <a:p>
            <a:pPr lvl="1">
              <a:tabLst>
                <a:tab pos="1341438" algn="l"/>
                <a:tab pos="2874963" algn="l"/>
              </a:tabLst>
            </a:pPr>
            <a:r>
              <a:rPr lang="en-US" altLang="en-US" dirty="0"/>
              <a:t>1 for negative numbers</a:t>
            </a:r>
          </a:p>
          <a:p>
            <a:pPr lvl="1">
              <a:tabLst>
                <a:tab pos="1341438" algn="l"/>
                <a:tab pos="2874963" algn="l"/>
              </a:tabLst>
            </a:pPr>
            <a:r>
              <a:rPr lang="en-US" altLang="en-US" dirty="0"/>
              <a:t>0 for non-negative numbers</a:t>
            </a:r>
          </a:p>
          <a:p>
            <a:pPr>
              <a:tabLst>
                <a:tab pos="1341438" algn="l"/>
                <a:tab pos="2874963" algn="l"/>
              </a:tabLst>
            </a:pPr>
            <a:r>
              <a:rPr lang="en-AU" altLang="en-US" dirty="0" smtClean="0"/>
              <a:t>2</a:t>
            </a:r>
            <a:r>
              <a:rPr lang="en-AU" altLang="en-US" baseline="30000" dirty="0" smtClean="0"/>
              <a:t>n</a:t>
            </a:r>
            <a:r>
              <a:rPr lang="en-AU" altLang="en-US" dirty="0" smtClean="0"/>
              <a:t> </a:t>
            </a:r>
            <a:r>
              <a:rPr lang="en-AU" altLang="en-US" dirty="0"/>
              <a:t>can’t be represented</a:t>
            </a:r>
          </a:p>
          <a:p>
            <a:pPr>
              <a:tabLst>
                <a:tab pos="1341438" algn="l"/>
                <a:tab pos="2874963" algn="l"/>
              </a:tabLst>
            </a:pPr>
            <a:r>
              <a:rPr lang="en-US" altLang="en-US" dirty="0"/>
              <a:t>Non-negative numbers have the same unsigned and 2s-complement representation</a:t>
            </a:r>
            <a:endParaRPr lang="en-AU" altLang="en-US" dirty="0"/>
          </a:p>
          <a:p>
            <a:pPr>
              <a:tabLst>
                <a:tab pos="1341438" algn="l"/>
                <a:tab pos="2874963" algn="l"/>
              </a:tabLst>
            </a:pPr>
            <a:r>
              <a:rPr lang="en-US" altLang="en-US" dirty="0"/>
              <a:t>Some specific numbers</a:t>
            </a:r>
          </a:p>
          <a:p>
            <a:pPr lvl="1">
              <a:tabLst>
                <a:tab pos="1341438" algn="l"/>
                <a:tab pos="2874963" algn="l"/>
              </a:tabLst>
            </a:pPr>
            <a:r>
              <a:rPr lang="en-US" altLang="en-US" dirty="0"/>
              <a:t>  0:	0000 0000 … 0000</a:t>
            </a:r>
          </a:p>
          <a:p>
            <a:pPr lvl="1">
              <a:tabLst>
                <a:tab pos="1341438" algn="l"/>
                <a:tab pos="2874963" algn="l"/>
              </a:tabLst>
            </a:pPr>
            <a:r>
              <a:rPr lang="en-AU" altLang="en-US" dirty="0"/>
              <a:t>–1:	1111 1111 … 1111</a:t>
            </a:r>
          </a:p>
          <a:p>
            <a:pPr lvl="1">
              <a:tabLst>
                <a:tab pos="1341438" algn="l"/>
                <a:tab pos="2874963" algn="l"/>
              </a:tabLst>
            </a:pPr>
            <a:r>
              <a:rPr lang="en-US" altLang="en-US" dirty="0"/>
              <a:t>Most-negative:	1000 0000 … 0000</a:t>
            </a:r>
          </a:p>
          <a:p>
            <a:pPr lvl="1">
              <a:tabLst>
                <a:tab pos="1341438" algn="l"/>
                <a:tab pos="2874963" algn="l"/>
              </a:tabLst>
            </a:pPr>
            <a:r>
              <a:rPr lang="en-US" altLang="en-US" dirty="0"/>
              <a:t>Most-positive:	0111 1111 … 1111</a:t>
            </a:r>
            <a:endParaRPr lang="en-AU" altLang="en-US" dirty="0"/>
          </a:p>
        </p:txBody>
      </p:sp>
      <p:sp>
        <p:nvSpPr>
          <p:cNvPr id="35845"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77</a:t>
            </a:r>
          </a:p>
        </p:txBody>
      </p:sp>
    </p:spTree>
    <p:extLst>
      <p:ext uri="{BB962C8B-B14F-4D97-AF65-F5344CB8AC3E}">
        <p14:creationId xmlns:p14="http://schemas.microsoft.com/office/powerpoint/2010/main" val="33426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15DD71D7-1C55-4B81-9B55-8BD6F255A57C}" type="slidenum">
              <a:rPr lang="en-AU" altLang="en-US" sz="1200">
                <a:solidFill>
                  <a:srgbClr val="898989"/>
                </a:solidFill>
                <a:cs typeface="Arial" panose="020B0604020202020204" pitchFamily="34" charset="0"/>
              </a:rPr>
              <a:pPr algn="l" fontAlgn="base">
                <a:spcBef>
                  <a:spcPct val="0"/>
                </a:spcBef>
                <a:spcAft>
                  <a:spcPct val="0"/>
                </a:spcAft>
                <a:buFontTx/>
                <a:buNone/>
              </a:pPr>
              <a:t>2</a:t>
            </a:fld>
            <a:endParaRPr lang="en-AU" altLang="en-US" sz="1200">
              <a:solidFill>
                <a:srgbClr val="898989"/>
              </a:solidFill>
              <a:cs typeface="Arial" panose="020B0604020202020204" pitchFamily="34" charset="0"/>
            </a:endParaRPr>
          </a:p>
        </p:txBody>
      </p:sp>
      <p:sp>
        <p:nvSpPr>
          <p:cNvPr id="4099" name="Rectangle 2"/>
          <p:cNvSpPr>
            <a:spLocks noGrp="1" noChangeArrowheads="1"/>
          </p:cNvSpPr>
          <p:nvPr>
            <p:ph type="title"/>
          </p:nvPr>
        </p:nvSpPr>
        <p:spPr/>
        <p:txBody>
          <a:bodyPr/>
          <a:lstStyle/>
          <a:p>
            <a:pPr eaLnBrk="1" hangingPunct="1"/>
            <a:r>
              <a:rPr lang="en-US" altLang="en-US"/>
              <a:t>Instruction Set</a:t>
            </a:r>
            <a:endParaRPr lang="en-AU" altLang="en-US"/>
          </a:p>
        </p:txBody>
      </p:sp>
      <p:sp>
        <p:nvSpPr>
          <p:cNvPr id="4100" name="Rectangle 3"/>
          <p:cNvSpPr>
            <a:spLocks noGrp="1" noChangeArrowheads="1"/>
          </p:cNvSpPr>
          <p:nvPr>
            <p:ph type="body" idx="1"/>
          </p:nvPr>
        </p:nvSpPr>
        <p:spPr/>
        <p:txBody>
          <a:bodyPr/>
          <a:lstStyle/>
          <a:p>
            <a:pPr eaLnBrk="1" hangingPunct="1">
              <a:lnSpc>
                <a:spcPct val="90000"/>
              </a:lnSpc>
            </a:pPr>
            <a:r>
              <a:rPr lang="en-US" altLang="en-US"/>
              <a:t>The repertoire or “vocabulary” of instructions of a computer</a:t>
            </a:r>
          </a:p>
          <a:p>
            <a:pPr eaLnBrk="1" hangingPunct="1">
              <a:lnSpc>
                <a:spcPct val="90000"/>
              </a:lnSpc>
            </a:pPr>
            <a:r>
              <a:rPr lang="en-US" altLang="en-US"/>
              <a:t>Different computers have different instruction sets</a:t>
            </a:r>
          </a:p>
          <a:p>
            <a:pPr lvl="1" eaLnBrk="1" hangingPunct="1">
              <a:lnSpc>
                <a:spcPct val="90000"/>
              </a:lnSpc>
            </a:pPr>
            <a:r>
              <a:rPr lang="en-US" altLang="en-US"/>
              <a:t>But with many aspects in common</a:t>
            </a:r>
          </a:p>
          <a:p>
            <a:pPr eaLnBrk="1" hangingPunct="1">
              <a:lnSpc>
                <a:spcPct val="90000"/>
              </a:lnSpc>
            </a:pPr>
            <a:r>
              <a:rPr lang="en-US" altLang="en-US"/>
              <a:t>Early computers had very simple instruction sets</a:t>
            </a:r>
          </a:p>
          <a:p>
            <a:pPr eaLnBrk="1" hangingPunct="1">
              <a:lnSpc>
                <a:spcPct val="90000"/>
              </a:lnSpc>
            </a:pPr>
            <a:r>
              <a:rPr lang="en-US" altLang="en-US"/>
              <a:t>Many modern computers also have simple instruction sets</a:t>
            </a:r>
          </a:p>
          <a:p>
            <a:pPr lvl="1" eaLnBrk="1" hangingPunct="1">
              <a:lnSpc>
                <a:spcPct val="90000"/>
              </a:lnSpc>
            </a:pPr>
            <a:r>
              <a:rPr lang="en-US" altLang="en-US"/>
              <a:t>RISC (Reduced Instruction Set Computer)</a:t>
            </a:r>
          </a:p>
        </p:txBody>
      </p:sp>
      <p:sp>
        <p:nvSpPr>
          <p:cNvPr id="4101" name="Text Box 4"/>
          <p:cNvSpPr txBox="1">
            <a:spLocks noChangeArrowheads="1"/>
          </p:cNvSpPr>
          <p:nvPr/>
        </p:nvSpPr>
        <p:spPr bwMode="auto">
          <a:xfrm rot="5400000">
            <a:off x="9578499" y="758309"/>
            <a:ext cx="1812291"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chemeClr val="folHlink"/>
                </a:solidFill>
              </a:rPr>
              <a:t>§2.1 Introduction</a:t>
            </a:r>
          </a:p>
        </p:txBody>
      </p:sp>
      <p:sp>
        <p:nvSpPr>
          <p:cNvPr id="4102" name="TextBox 1"/>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62</a:t>
            </a:r>
          </a:p>
        </p:txBody>
      </p:sp>
    </p:spTree>
    <p:extLst>
      <p:ext uri="{BB962C8B-B14F-4D97-AF65-F5344CB8AC3E}">
        <p14:creationId xmlns:p14="http://schemas.microsoft.com/office/powerpoint/2010/main" val="295510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5"/>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6D2B94BD-B95A-4573-88DF-B8F7C35CACAA}" type="slidenum">
              <a:rPr lang="en-AU" altLang="en-US" sz="1200">
                <a:solidFill>
                  <a:srgbClr val="898989"/>
                </a:solidFill>
                <a:cs typeface="Arial" panose="020B0604020202020204" pitchFamily="34" charset="0"/>
              </a:rPr>
              <a:pPr algn="l" fontAlgn="base">
                <a:spcBef>
                  <a:spcPct val="0"/>
                </a:spcBef>
                <a:spcAft>
                  <a:spcPct val="0"/>
                </a:spcAft>
                <a:buFontTx/>
                <a:buNone/>
              </a:pPr>
              <a:t>20</a:t>
            </a:fld>
            <a:endParaRPr lang="en-AU" altLang="en-US" sz="1200">
              <a:solidFill>
                <a:srgbClr val="898989"/>
              </a:solidFill>
              <a:cs typeface="Arial" panose="020B0604020202020204" pitchFamily="34" charset="0"/>
            </a:endParaRPr>
          </a:p>
        </p:txBody>
      </p:sp>
      <p:sp>
        <p:nvSpPr>
          <p:cNvPr id="37891" name="Rectangle 6"/>
          <p:cNvSpPr>
            <a:spLocks noGrp="1" noChangeArrowheads="1"/>
          </p:cNvSpPr>
          <p:nvPr>
            <p:ph type="title"/>
          </p:nvPr>
        </p:nvSpPr>
        <p:spPr/>
        <p:txBody>
          <a:bodyPr/>
          <a:lstStyle/>
          <a:p>
            <a:pPr eaLnBrk="1" hangingPunct="1"/>
            <a:r>
              <a:rPr lang="en-US" altLang="en-US"/>
              <a:t>Signed Negation</a:t>
            </a:r>
            <a:endParaRPr lang="en-AU" altLang="en-US"/>
          </a:p>
        </p:txBody>
      </p:sp>
      <p:sp>
        <p:nvSpPr>
          <p:cNvPr id="37892" name="Rectangle 7"/>
          <p:cNvSpPr>
            <a:spLocks noGrp="1" noChangeArrowheads="1"/>
          </p:cNvSpPr>
          <p:nvPr>
            <p:ph type="body" idx="1"/>
          </p:nvPr>
        </p:nvSpPr>
        <p:spPr>
          <a:xfrm>
            <a:off x="2205039" y="1574800"/>
            <a:ext cx="8270875" cy="1295400"/>
          </a:xfrm>
        </p:spPr>
        <p:txBody>
          <a:bodyPr/>
          <a:lstStyle/>
          <a:p>
            <a:pPr eaLnBrk="1" hangingPunct="1"/>
            <a:r>
              <a:rPr lang="en-US" altLang="en-US" dirty="0"/>
              <a:t>Complement and add 1</a:t>
            </a:r>
          </a:p>
          <a:p>
            <a:pPr lvl="1" eaLnBrk="1" hangingPunct="1"/>
            <a:r>
              <a:rPr lang="en-US" altLang="en-US" dirty="0"/>
              <a:t>Complement means 1 </a:t>
            </a:r>
            <a:r>
              <a:rPr lang="en-US" altLang="en-US" dirty="0">
                <a:cs typeface="Arial" panose="020B0604020202020204" pitchFamily="34" charset="0"/>
              </a:rPr>
              <a:t>→ </a:t>
            </a:r>
            <a:r>
              <a:rPr lang="en-US" altLang="en-US" dirty="0"/>
              <a:t>0, 0 </a:t>
            </a:r>
            <a:r>
              <a:rPr lang="en-US" altLang="en-US" dirty="0">
                <a:cs typeface="Arial" panose="020B0604020202020204" pitchFamily="34" charset="0"/>
              </a:rPr>
              <a:t>→</a:t>
            </a:r>
            <a:r>
              <a:rPr lang="en-US" altLang="en-US" dirty="0"/>
              <a:t> 1</a:t>
            </a:r>
          </a:p>
        </p:txBody>
      </p:sp>
      <p:sp>
        <p:nvSpPr>
          <p:cNvPr id="37893" name="Rectangle 5"/>
          <p:cNvSpPr>
            <a:spLocks noChangeArrowheads="1"/>
          </p:cNvSpPr>
          <p:nvPr/>
        </p:nvSpPr>
        <p:spPr bwMode="auto">
          <a:xfrm>
            <a:off x="2208214" y="3933826"/>
            <a:ext cx="8270875"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folHlink"/>
              </a:buClr>
              <a:buSzPct val="60000"/>
              <a:buFont typeface="Wingdings" panose="05000000000000000000" pitchFamily="2" charset="2"/>
              <a:buChar char="n"/>
            </a:pPr>
            <a:r>
              <a:rPr lang="en-US" altLang="en-US"/>
              <a:t>Example: negate +2</a:t>
            </a:r>
          </a:p>
          <a:p>
            <a:pPr lvl="1" eaLnBrk="1" hangingPunct="1">
              <a:buClr>
                <a:schemeClr val="hlink"/>
              </a:buClr>
              <a:buSzPct val="55000"/>
              <a:buFont typeface="Wingdings" panose="05000000000000000000" pitchFamily="2" charset="2"/>
              <a:buChar char="n"/>
            </a:pPr>
            <a:r>
              <a:rPr lang="en-US" altLang="en-US"/>
              <a:t>+2 = 0000 0000 … 0010</a:t>
            </a:r>
            <a:r>
              <a:rPr lang="en-US" altLang="en-US" baseline="-25000"/>
              <a:t>2</a:t>
            </a:r>
            <a:endParaRPr lang="en-US" altLang="en-US"/>
          </a:p>
          <a:p>
            <a:pPr lvl="1" eaLnBrk="1" hangingPunct="1">
              <a:buClr>
                <a:schemeClr val="hlink"/>
              </a:buClr>
              <a:buSzPct val="55000"/>
              <a:buFont typeface="Wingdings" panose="05000000000000000000" pitchFamily="2" charset="2"/>
              <a:buChar char="n"/>
            </a:pPr>
            <a:r>
              <a:rPr lang="en-US" altLang="en-US"/>
              <a:t>–2 = 1111 1111 … 1101</a:t>
            </a:r>
            <a:r>
              <a:rPr lang="en-US" altLang="en-US" baseline="-25000"/>
              <a:t>2</a:t>
            </a:r>
            <a:r>
              <a:rPr lang="en-US" altLang="en-US"/>
              <a:t> + 1</a:t>
            </a:r>
            <a:br>
              <a:rPr lang="en-US" altLang="en-US"/>
            </a:br>
            <a:r>
              <a:rPr lang="en-US" altLang="en-US"/>
              <a:t>     = 1111 1111 … 1110</a:t>
            </a:r>
            <a:r>
              <a:rPr lang="en-US" altLang="en-US" baseline="-25000"/>
              <a:t>2</a:t>
            </a:r>
          </a:p>
        </p:txBody>
      </p:sp>
      <p:sp>
        <p:nvSpPr>
          <p:cNvPr id="2" name="TextBox 1"/>
          <p:cNvSpPr txBox="1">
            <a:spLocks noChangeArrowheads="1"/>
          </p:cNvSpPr>
          <p:nvPr/>
        </p:nvSpPr>
        <p:spPr bwMode="auto">
          <a:xfrm>
            <a:off x="7086600" y="6248400"/>
            <a:ext cx="2871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So if you add 2, it becomes 0</a:t>
            </a:r>
          </a:p>
        </p:txBody>
      </p:sp>
      <p:cxnSp>
        <p:nvCxnSpPr>
          <p:cNvPr id="4" name="Straight Arrow Connector 3"/>
          <p:cNvCxnSpPr>
            <a:stCxn id="2" idx="1"/>
          </p:cNvCxnSpPr>
          <p:nvPr/>
        </p:nvCxnSpPr>
        <p:spPr>
          <a:xfrm flipH="1" flipV="1">
            <a:off x="6172200" y="5943600"/>
            <a:ext cx="914400" cy="4889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896"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77</a:t>
            </a:r>
          </a:p>
        </p:txBody>
      </p:sp>
    </p:spTree>
    <p:extLst>
      <p:ext uri="{BB962C8B-B14F-4D97-AF65-F5344CB8AC3E}">
        <p14:creationId xmlns:p14="http://schemas.microsoft.com/office/powerpoint/2010/main" val="1546563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E24FC50B-5678-42FE-9A52-EAC0D0BB73C7}" type="slidenum">
              <a:rPr lang="en-AU" altLang="en-US" sz="1200">
                <a:solidFill>
                  <a:srgbClr val="898989"/>
                </a:solidFill>
                <a:cs typeface="Arial" panose="020B0604020202020204" pitchFamily="34" charset="0"/>
              </a:rPr>
              <a:pPr algn="l" fontAlgn="base">
                <a:spcBef>
                  <a:spcPct val="0"/>
                </a:spcBef>
                <a:spcAft>
                  <a:spcPct val="0"/>
                </a:spcAft>
                <a:buFontTx/>
                <a:buNone/>
              </a:pPr>
              <a:t>21</a:t>
            </a:fld>
            <a:endParaRPr lang="en-AU" altLang="en-US" sz="1200">
              <a:solidFill>
                <a:srgbClr val="898989"/>
              </a:solidFill>
              <a:cs typeface="Arial" panose="020B0604020202020204" pitchFamily="34" charset="0"/>
            </a:endParaRPr>
          </a:p>
        </p:txBody>
      </p:sp>
      <p:sp>
        <p:nvSpPr>
          <p:cNvPr id="39939" name="Rectangle 6"/>
          <p:cNvSpPr>
            <a:spLocks noGrp="1" noChangeArrowheads="1"/>
          </p:cNvSpPr>
          <p:nvPr>
            <p:ph type="title"/>
          </p:nvPr>
        </p:nvSpPr>
        <p:spPr/>
        <p:txBody>
          <a:bodyPr/>
          <a:lstStyle/>
          <a:p>
            <a:pPr eaLnBrk="1" hangingPunct="1"/>
            <a:r>
              <a:rPr lang="en-US" altLang="en-US"/>
              <a:t>Sign Extension</a:t>
            </a:r>
            <a:endParaRPr lang="en-AU" altLang="en-US"/>
          </a:p>
        </p:txBody>
      </p:sp>
      <p:sp>
        <p:nvSpPr>
          <p:cNvPr id="39940" name="Rectangle 7"/>
          <p:cNvSpPr>
            <a:spLocks noGrp="1" noChangeArrowheads="1"/>
          </p:cNvSpPr>
          <p:nvPr>
            <p:ph type="body" idx="1"/>
          </p:nvPr>
        </p:nvSpPr>
        <p:spPr/>
        <p:txBody>
          <a:bodyPr>
            <a:normAutofit lnSpcReduction="10000"/>
          </a:bodyPr>
          <a:lstStyle/>
          <a:p>
            <a:pPr eaLnBrk="1" hangingPunct="1">
              <a:lnSpc>
                <a:spcPct val="90000"/>
              </a:lnSpc>
            </a:pPr>
            <a:r>
              <a:rPr lang="en-US" altLang="en-US"/>
              <a:t>Representing a number using more bits</a:t>
            </a:r>
          </a:p>
          <a:p>
            <a:pPr lvl="1" eaLnBrk="1" hangingPunct="1">
              <a:lnSpc>
                <a:spcPct val="90000"/>
              </a:lnSpc>
            </a:pPr>
            <a:r>
              <a:rPr lang="en-US" altLang="en-US"/>
              <a:t>Preserve the numeric value</a:t>
            </a:r>
          </a:p>
          <a:p>
            <a:pPr eaLnBrk="1" hangingPunct="1">
              <a:lnSpc>
                <a:spcPct val="90000"/>
              </a:lnSpc>
            </a:pPr>
            <a:r>
              <a:rPr lang="en-US" altLang="en-US"/>
              <a:t>In MIPS instruction set</a:t>
            </a:r>
          </a:p>
          <a:p>
            <a:pPr lvl="1" eaLnBrk="1" hangingPunct="1">
              <a:lnSpc>
                <a:spcPct val="90000"/>
              </a:lnSpc>
            </a:pPr>
            <a:r>
              <a:rPr lang="en-US" altLang="en-US">
                <a:latin typeface="Lucida Console" panose="020B0609040504020204" pitchFamily="49" charset="0"/>
              </a:rPr>
              <a:t>addi</a:t>
            </a:r>
            <a:r>
              <a:rPr lang="en-US" altLang="en-US"/>
              <a:t>: extend immediate value</a:t>
            </a:r>
          </a:p>
          <a:p>
            <a:pPr lvl="1" eaLnBrk="1" hangingPunct="1">
              <a:lnSpc>
                <a:spcPct val="90000"/>
              </a:lnSpc>
            </a:pPr>
            <a:r>
              <a:rPr lang="en-US" altLang="en-US">
                <a:latin typeface="Lucida Console" panose="020B0609040504020204" pitchFamily="49" charset="0"/>
              </a:rPr>
              <a:t>lb</a:t>
            </a:r>
            <a:r>
              <a:rPr lang="en-US" altLang="en-US"/>
              <a:t>, </a:t>
            </a:r>
            <a:r>
              <a:rPr lang="en-US" altLang="en-US">
                <a:latin typeface="Lucida Console" panose="020B0609040504020204" pitchFamily="49" charset="0"/>
              </a:rPr>
              <a:t>lh</a:t>
            </a:r>
            <a:r>
              <a:rPr lang="en-US" altLang="en-US"/>
              <a:t>: extend loaded byte/halfword</a:t>
            </a:r>
          </a:p>
          <a:p>
            <a:pPr lvl="1" eaLnBrk="1" hangingPunct="1">
              <a:lnSpc>
                <a:spcPct val="90000"/>
              </a:lnSpc>
            </a:pPr>
            <a:r>
              <a:rPr lang="en-US" altLang="en-US">
                <a:latin typeface="Lucida Console" panose="020B0609040504020204" pitchFamily="49" charset="0"/>
              </a:rPr>
              <a:t>beq</a:t>
            </a:r>
            <a:r>
              <a:rPr lang="en-US" altLang="en-US"/>
              <a:t>, </a:t>
            </a:r>
            <a:r>
              <a:rPr lang="en-US" altLang="en-US">
                <a:latin typeface="Lucida Console" panose="020B0609040504020204" pitchFamily="49" charset="0"/>
              </a:rPr>
              <a:t>bne</a:t>
            </a:r>
            <a:r>
              <a:rPr lang="en-US" altLang="en-US"/>
              <a:t>: extend the displacement</a:t>
            </a:r>
          </a:p>
          <a:p>
            <a:pPr eaLnBrk="1" hangingPunct="1">
              <a:lnSpc>
                <a:spcPct val="90000"/>
              </a:lnSpc>
            </a:pPr>
            <a:r>
              <a:rPr lang="en-US" altLang="en-US"/>
              <a:t>Replicate the sign bit to the left</a:t>
            </a:r>
          </a:p>
          <a:p>
            <a:pPr lvl="1" eaLnBrk="1" hangingPunct="1">
              <a:lnSpc>
                <a:spcPct val="90000"/>
              </a:lnSpc>
            </a:pPr>
            <a:r>
              <a:rPr lang="en-US" altLang="en-US"/>
              <a:t>c.f. unsigned values: extend with 0s</a:t>
            </a:r>
          </a:p>
          <a:p>
            <a:pPr eaLnBrk="1" hangingPunct="1">
              <a:lnSpc>
                <a:spcPct val="90000"/>
              </a:lnSpc>
            </a:pPr>
            <a:r>
              <a:rPr lang="en-US" altLang="en-US"/>
              <a:t>Examples: 8-bit to 16-bit</a:t>
            </a:r>
          </a:p>
          <a:p>
            <a:pPr lvl="1" eaLnBrk="1" hangingPunct="1">
              <a:lnSpc>
                <a:spcPct val="90000"/>
              </a:lnSpc>
            </a:pPr>
            <a:r>
              <a:rPr lang="en-US" altLang="en-US"/>
              <a:t>+2: </a:t>
            </a:r>
            <a:r>
              <a:rPr lang="en-US" altLang="en-US">
                <a:solidFill>
                  <a:schemeClr val="hlink"/>
                </a:solidFill>
              </a:rPr>
              <a:t>0</a:t>
            </a:r>
            <a:r>
              <a:rPr lang="en-US" altLang="en-US"/>
              <a:t>000 0010 =&gt; </a:t>
            </a:r>
            <a:r>
              <a:rPr lang="en-US" altLang="en-US">
                <a:solidFill>
                  <a:schemeClr val="hlink"/>
                </a:solidFill>
              </a:rPr>
              <a:t>0000 0000</a:t>
            </a:r>
            <a:r>
              <a:rPr lang="en-US" altLang="en-US"/>
              <a:t> </a:t>
            </a:r>
            <a:r>
              <a:rPr lang="en-US" altLang="en-US">
                <a:solidFill>
                  <a:schemeClr val="hlink"/>
                </a:solidFill>
              </a:rPr>
              <a:t>0</a:t>
            </a:r>
            <a:r>
              <a:rPr lang="en-US" altLang="en-US"/>
              <a:t>000 0010</a:t>
            </a:r>
          </a:p>
          <a:p>
            <a:pPr lvl="1" eaLnBrk="1" hangingPunct="1">
              <a:lnSpc>
                <a:spcPct val="90000"/>
              </a:lnSpc>
            </a:pPr>
            <a:r>
              <a:rPr lang="en-AU" altLang="en-US"/>
              <a:t>–2: </a:t>
            </a:r>
            <a:r>
              <a:rPr lang="en-AU" altLang="en-US">
                <a:solidFill>
                  <a:schemeClr val="hlink"/>
                </a:solidFill>
              </a:rPr>
              <a:t>1</a:t>
            </a:r>
            <a:r>
              <a:rPr lang="en-AU" altLang="en-US"/>
              <a:t>111 1110 =&gt; </a:t>
            </a:r>
            <a:r>
              <a:rPr lang="en-AU" altLang="en-US">
                <a:solidFill>
                  <a:schemeClr val="hlink"/>
                </a:solidFill>
              </a:rPr>
              <a:t>1111 1111</a:t>
            </a:r>
            <a:r>
              <a:rPr lang="en-AU" altLang="en-US"/>
              <a:t> </a:t>
            </a:r>
            <a:r>
              <a:rPr lang="en-AU" altLang="en-US">
                <a:solidFill>
                  <a:schemeClr val="hlink"/>
                </a:solidFill>
              </a:rPr>
              <a:t>1</a:t>
            </a:r>
            <a:r>
              <a:rPr lang="en-AU" altLang="en-US"/>
              <a:t>111 1110</a:t>
            </a:r>
          </a:p>
        </p:txBody>
      </p:sp>
      <p:sp>
        <p:nvSpPr>
          <p:cNvPr id="39941"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78</a:t>
            </a:r>
          </a:p>
        </p:txBody>
      </p:sp>
    </p:spTree>
    <p:extLst>
      <p:ext uri="{BB962C8B-B14F-4D97-AF65-F5344CB8AC3E}">
        <p14:creationId xmlns:p14="http://schemas.microsoft.com/office/powerpoint/2010/main" val="2908014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209CEC69-6183-4C88-8F20-6DC289984AAB}" type="slidenum">
              <a:rPr lang="en-AU" altLang="en-US" sz="1200">
                <a:solidFill>
                  <a:srgbClr val="898989"/>
                </a:solidFill>
                <a:cs typeface="Arial" panose="020B0604020202020204" pitchFamily="34" charset="0"/>
              </a:rPr>
              <a:pPr algn="l" fontAlgn="base">
                <a:spcBef>
                  <a:spcPct val="0"/>
                </a:spcBef>
                <a:spcAft>
                  <a:spcPct val="0"/>
                </a:spcAft>
                <a:buFontTx/>
                <a:buNone/>
              </a:pPr>
              <a:t>22</a:t>
            </a:fld>
            <a:endParaRPr lang="en-AU" altLang="en-US" sz="1200">
              <a:solidFill>
                <a:srgbClr val="898989"/>
              </a:solidFill>
              <a:cs typeface="Arial" panose="020B0604020202020204" pitchFamily="34" charset="0"/>
            </a:endParaRPr>
          </a:p>
        </p:txBody>
      </p:sp>
      <p:sp>
        <p:nvSpPr>
          <p:cNvPr id="41987" name="Rectangle 5"/>
          <p:cNvSpPr>
            <a:spLocks noGrp="1" noChangeArrowheads="1"/>
          </p:cNvSpPr>
          <p:nvPr>
            <p:ph type="title"/>
          </p:nvPr>
        </p:nvSpPr>
        <p:spPr/>
        <p:txBody>
          <a:bodyPr/>
          <a:lstStyle/>
          <a:p>
            <a:pPr eaLnBrk="1" hangingPunct="1"/>
            <a:r>
              <a:rPr lang="en-US" altLang="en-US"/>
              <a:t>Representing Instructions</a:t>
            </a:r>
            <a:endParaRPr lang="en-AU" altLang="en-US"/>
          </a:p>
        </p:txBody>
      </p:sp>
      <p:sp>
        <p:nvSpPr>
          <p:cNvPr id="41988" name="Rectangle 6"/>
          <p:cNvSpPr>
            <a:spLocks noGrp="1" noChangeArrowheads="1"/>
          </p:cNvSpPr>
          <p:nvPr>
            <p:ph type="body" idx="1"/>
          </p:nvPr>
        </p:nvSpPr>
        <p:spPr/>
        <p:txBody>
          <a:bodyPr/>
          <a:lstStyle/>
          <a:p>
            <a:pPr eaLnBrk="1" hangingPunct="1"/>
            <a:r>
              <a:rPr lang="en-US" altLang="en-US"/>
              <a:t>Instructions are encoded in binary</a:t>
            </a:r>
          </a:p>
          <a:p>
            <a:pPr lvl="1" eaLnBrk="1" hangingPunct="1"/>
            <a:r>
              <a:rPr lang="en-US" altLang="en-US"/>
              <a:t>Called machine code</a:t>
            </a:r>
          </a:p>
          <a:p>
            <a:pPr eaLnBrk="1" hangingPunct="1"/>
            <a:r>
              <a:rPr lang="en-US" altLang="en-US"/>
              <a:t>MIPS instructions</a:t>
            </a:r>
          </a:p>
          <a:p>
            <a:pPr lvl="1" eaLnBrk="1" hangingPunct="1"/>
            <a:r>
              <a:rPr lang="en-US" altLang="en-US"/>
              <a:t>Encoded as 32-bit instruction words</a:t>
            </a:r>
          </a:p>
          <a:p>
            <a:pPr lvl="1" eaLnBrk="1" hangingPunct="1"/>
            <a:r>
              <a:rPr lang="en-US" altLang="en-US"/>
              <a:t>Small number of formats encoding operation code (opcode), register numbers, …</a:t>
            </a:r>
          </a:p>
          <a:p>
            <a:pPr lvl="1" eaLnBrk="1" hangingPunct="1"/>
            <a:r>
              <a:rPr lang="en-US" altLang="en-US"/>
              <a:t>Regularity!</a:t>
            </a:r>
          </a:p>
        </p:txBody>
      </p:sp>
      <p:sp>
        <p:nvSpPr>
          <p:cNvPr id="41989" name="Text Box 4"/>
          <p:cNvSpPr txBox="1">
            <a:spLocks noChangeArrowheads="1"/>
          </p:cNvSpPr>
          <p:nvPr/>
        </p:nvSpPr>
        <p:spPr bwMode="auto">
          <a:xfrm rot="5400000">
            <a:off x="8168850" y="2301359"/>
            <a:ext cx="4631589"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chemeClr val="folHlink"/>
                </a:solidFill>
              </a:rPr>
              <a:t>§2.5 Representing Instructions in the Computer</a:t>
            </a:r>
          </a:p>
        </p:txBody>
      </p:sp>
      <p:sp>
        <p:nvSpPr>
          <p:cNvPr id="41990"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80</a:t>
            </a:r>
          </a:p>
        </p:txBody>
      </p:sp>
    </p:spTree>
    <p:extLst>
      <p:ext uri="{BB962C8B-B14F-4D97-AF65-F5344CB8AC3E}">
        <p14:creationId xmlns:p14="http://schemas.microsoft.com/office/powerpoint/2010/main" val="216527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16"/>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E52C6062-CEE3-432D-A834-00A5D22CCAC5}" type="slidenum">
              <a:rPr lang="en-AU" altLang="en-US" sz="1200">
                <a:solidFill>
                  <a:srgbClr val="898989"/>
                </a:solidFill>
                <a:cs typeface="Arial" panose="020B0604020202020204" pitchFamily="34" charset="0"/>
              </a:rPr>
              <a:pPr algn="l" fontAlgn="base">
                <a:spcBef>
                  <a:spcPct val="0"/>
                </a:spcBef>
                <a:spcAft>
                  <a:spcPct val="0"/>
                </a:spcAft>
                <a:buFontTx/>
                <a:buNone/>
              </a:pPr>
              <a:t>23</a:t>
            </a:fld>
            <a:endParaRPr lang="en-AU" altLang="en-US" sz="1200">
              <a:solidFill>
                <a:srgbClr val="898989"/>
              </a:solidFill>
              <a:cs typeface="Arial" panose="020B0604020202020204" pitchFamily="34" charset="0"/>
            </a:endParaRPr>
          </a:p>
        </p:txBody>
      </p:sp>
      <p:sp>
        <p:nvSpPr>
          <p:cNvPr id="44035" name="Rectangle 17"/>
          <p:cNvSpPr>
            <a:spLocks noGrp="1" noChangeArrowheads="1"/>
          </p:cNvSpPr>
          <p:nvPr>
            <p:ph type="title"/>
          </p:nvPr>
        </p:nvSpPr>
        <p:spPr/>
        <p:txBody>
          <a:bodyPr/>
          <a:lstStyle/>
          <a:p>
            <a:pPr eaLnBrk="1" hangingPunct="1"/>
            <a:r>
              <a:rPr lang="en-US" altLang="en-US"/>
              <a:t>MIPS R-format Instructions</a:t>
            </a:r>
            <a:endParaRPr lang="en-AU" altLang="en-US"/>
          </a:p>
        </p:txBody>
      </p:sp>
      <p:sp>
        <p:nvSpPr>
          <p:cNvPr id="44036" name="Rectangle 18"/>
          <p:cNvSpPr>
            <a:spLocks noGrp="1" noChangeArrowheads="1"/>
          </p:cNvSpPr>
          <p:nvPr>
            <p:ph type="body" idx="1"/>
          </p:nvPr>
        </p:nvSpPr>
        <p:spPr>
          <a:xfrm>
            <a:off x="2208214" y="2276476"/>
            <a:ext cx="8270875" cy="3960813"/>
          </a:xfrm>
        </p:spPr>
        <p:txBody>
          <a:bodyPr/>
          <a:lstStyle/>
          <a:p>
            <a:pPr eaLnBrk="1" hangingPunct="1"/>
            <a:r>
              <a:rPr lang="en-US" altLang="en-US"/>
              <a:t>Instruction fields</a:t>
            </a:r>
          </a:p>
          <a:p>
            <a:pPr lvl="1" eaLnBrk="1" hangingPunct="1"/>
            <a:r>
              <a:rPr lang="en-US" altLang="en-US"/>
              <a:t>op: operation code (opcode)</a:t>
            </a:r>
          </a:p>
          <a:p>
            <a:pPr lvl="1" eaLnBrk="1" hangingPunct="1"/>
            <a:r>
              <a:rPr lang="en-US" altLang="en-US"/>
              <a:t>rs: first source register number</a:t>
            </a:r>
          </a:p>
          <a:p>
            <a:pPr lvl="1" eaLnBrk="1" hangingPunct="1"/>
            <a:r>
              <a:rPr lang="en-US" altLang="en-US"/>
              <a:t>rt: second source register number</a:t>
            </a:r>
          </a:p>
          <a:p>
            <a:pPr lvl="1" eaLnBrk="1" hangingPunct="1"/>
            <a:r>
              <a:rPr lang="en-US" altLang="en-US"/>
              <a:t>rd: destination register number</a:t>
            </a:r>
          </a:p>
          <a:p>
            <a:pPr lvl="1" eaLnBrk="1" hangingPunct="1"/>
            <a:r>
              <a:rPr lang="en-US" altLang="en-US"/>
              <a:t>shamt: shift amount (00000 for now)</a:t>
            </a:r>
          </a:p>
          <a:p>
            <a:pPr lvl="1" eaLnBrk="1" hangingPunct="1"/>
            <a:r>
              <a:rPr lang="en-US" altLang="en-US"/>
              <a:t>funct: function code (extends opcode)</a:t>
            </a:r>
            <a:endParaRPr lang="en-AU" altLang="en-US"/>
          </a:p>
        </p:txBody>
      </p:sp>
      <p:grpSp>
        <p:nvGrpSpPr>
          <p:cNvPr id="44037" name="Group 4"/>
          <p:cNvGrpSpPr>
            <a:grpSpLocks/>
          </p:cNvGrpSpPr>
          <p:nvPr/>
        </p:nvGrpSpPr>
        <p:grpSpPr bwMode="auto">
          <a:xfrm>
            <a:off x="2855913" y="1412877"/>
            <a:ext cx="6913562" cy="774701"/>
            <a:chOff x="703" y="981"/>
            <a:chExt cx="4355" cy="488"/>
          </a:xfrm>
        </p:grpSpPr>
        <p:sp>
          <p:nvSpPr>
            <p:cNvPr id="44041"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op</a:t>
              </a:r>
              <a:endParaRPr lang="en-AU" altLang="en-US" sz="2000"/>
            </a:p>
          </p:txBody>
        </p:sp>
        <p:sp>
          <p:nvSpPr>
            <p:cNvPr id="44042"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rs</a:t>
              </a:r>
              <a:endParaRPr lang="en-AU" altLang="en-US" sz="2000"/>
            </a:p>
          </p:txBody>
        </p:sp>
        <p:sp>
          <p:nvSpPr>
            <p:cNvPr id="44043"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rt</a:t>
              </a:r>
              <a:endParaRPr lang="en-AU" altLang="en-US" sz="2000"/>
            </a:p>
          </p:txBody>
        </p:sp>
        <p:sp>
          <p:nvSpPr>
            <p:cNvPr id="44044"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rd</a:t>
              </a:r>
              <a:endParaRPr lang="en-AU" altLang="en-US" sz="2000"/>
            </a:p>
          </p:txBody>
        </p:sp>
        <p:sp>
          <p:nvSpPr>
            <p:cNvPr id="44045"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shamt</a:t>
              </a:r>
              <a:endParaRPr lang="en-AU" altLang="en-US" sz="2000"/>
            </a:p>
          </p:txBody>
        </p:sp>
        <p:sp>
          <p:nvSpPr>
            <p:cNvPr id="44046"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funct</a:t>
              </a:r>
              <a:endParaRPr lang="en-AU" altLang="en-US" sz="2000"/>
            </a:p>
          </p:txBody>
        </p:sp>
        <p:sp>
          <p:nvSpPr>
            <p:cNvPr id="44047" name="Text Box 11"/>
            <p:cNvSpPr txBox="1">
              <a:spLocks noChangeArrowheads="1"/>
            </p:cNvSpPr>
            <p:nvPr/>
          </p:nvSpPr>
          <p:spPr bwMode="auto">
            <a:xfrm>
              <a:off x="896"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6 bits</a:t>
              </a:r>
              <a:endParaRPr lang="en-AU" altLang="en-US" sz="1600"/>
            </a:p>
          </p:txBody>
        </p:sp>
        <p:sp>
          <p:nvSpPr>
            <p:cNvPr id="44048" name="Text Box 12"/>
            <p:cNvSpPr txBox="1">
              <a:spLocks noChangeArrowheads="1"/>
            </p:cNvSpPr>
            <p:nvPr/>
          </p:nvSpPr>
          <p:spPr bwMode="auto">
            <a:xfrm>
              <a:off x="4434"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6 bits</a:t>
              </a:r>
              <a:endParaRPr lang="en-AU" altLang="en-US" sz="1600"/>
            </a:p>
          </p:txBody>
        </p:sp>
        <p:sp>
          <p:nvSpPr>
            <p:cNvPr id="44049" name="Text Box 13"/>
            <p:cNvSpPr txBox="1">
              <a:spLocks noChangeArrowheads="1"/>
            </p:cNvSpPr>
            <p:nvPr/>
          </p:nvSpPr>
          <p:spPr bwMode="auto">
            <a:xfrm>
              <a:off x="1667"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44050" name="Text Box 14"/>
            <p:cNvSpPr txBox="1">
              <a:spLocks noChangeArrowheads="1"/>
            </p:cNvSpPr>
            <p:nvPr/>
          </p:nvSpPr>
          <p:spPr bwMode="auto">
            <a:xfrm>
              <a:off x="234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44051" name="Text Box 15"/>
            <p:cNvSpPr txBox="1">
              <a:spLocks noChangeArrowheads="1"/>
            </p:cNvSpPr>
            <p:nvPr/>
          </p:nvSpPr>
          <p:spPr bwMode="auto">
            <a:xfrm>
              <a:off x="302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44052" name="Text Box 16"/>
            <p:cNvSpPr txBox="1">
              <a:spLocks noChangeArrowheads="1"/>
            </p:cNvSpPr>
            <p:nvPr/>
          </p:nvSpPr>
          <p:spPr bwMode="auto">
            <a:xfrm>
              <a:off x="370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grpSp>
      <p:cxnSp>
        <p:nvCxnSpPr>
          <p:cNvPr id="5" name="Straight Arrow Connector 4"/>
          <p:cNvCxnSpPr>
            <a:stCxn id="6" idx="1"/>
          </p:cNvCxnSpPr>
          <p:nvPr/>
        </p:nvCxnSpPr>
        <p:spPr>
          <a:xfrm flipH="1" flipV="1">
            <a:off x="6781801" y="2185988"/>
            <a:ext cx="911225" cy="4810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7693026" y="2482850"/>
            <a:ext cx="728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2</a:t>
            </a:r>
            <a:r>
              <a:rPr lang="en-US" altLang="en-US" sz="1800" baseline="30000">
                <a:solidFill>
                  <a:srgbClr val="FF0000"/>
                </a:solidFill>
              </a:rPr>
              <a:t>5</a:t>
            </a:r>
            <a:r>
              <a:rPr lang="en-US" altLang="en-US" sz="1800">
                <a:solidFill>
                  <a:srgbClr val="FF0000"/>
                </a:solidFill>
              </a:rPr>
              <a:t>=32</a:t>
            </a:r>
          </a:p>
        </p:txBody>
      </p:sp>
      <p:sp>
        <p:nvSpPr>
          <p:cNvPr id="44040"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82</a:t>
            </a:r>
          </a:p>
        </p:txBody>
      </p:sp>
    </p:spTree>
    <p:extLst>
      <p:ext uri="{BB962C8B-B14F-4D97-AF65-F5344CB8AC3E}">
        <p14:creationId xmlns:p14="http://schemas.microsoft.com/office/powerpoint/2010/main" val="2156889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5"/>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03F475E3-6648-40D3-AB89-98C62B09A450}" type="slidenum">
              <a:rPr lang="en-AU" altLang="en-US" sz="1200">
                <a:solidFill>
                  <a:srgbClr val="898989"/>
                </a:solidFill>
                <a:cs typeface="Arial" panose="020B0604020202020204" pitchFamily="34" charset="0"/>
              </a:rPr>
              <a:pPr algn="l" fontAlgn="base">
                <a:spcBef>
                  <a:spcPct val="0"/>
                </a:spcBef>
                <a:spcAft>
                  <a:spcPct val="0"/>
                </a:spcAft>
                <a:buFontTx/>
                <a:buNone/>
              </a:pPr>
              <a:t>24</a:t>
            </a:fld>
            <a:endParaRPr lang="en-AU" altLang="en-US" sz="1200">
              <a:solidFill>
                <a:srgbClr val="898989"/>
              </a:solidFill>
              <a:cs typeface="Arial" panose="020B0604020202020204" pitchFamily="34" charset="0"/>
            </a:endParaRPr>
          </a:p>
        </p:txBody>
      </p:sp>
      <p:sp>
        <p:nvSpPr>
          <p:cNvPr id="46083" name="Rectangle 36"/>
          <p:cNvSpPr>
            <a:spLocks noGrp="1" noChangeArrowheads="1"/>
          </p:cNvSpPr>
          <p:nvPr>
            <p:ph type="title"/>
          </p:nvPr>
        </p:nvSpPr>
        <p:spPr/>
        <p:txBody>
          <a:bodyPr/>
          <a:lstStyle/>
          <a:p>
            <a:pPr eaLnBrk="1" hangingPunct="1"/>
            <a:r>
              <a:rPr lang="en-US" altLang="en-US"/>
              <a:t>R-format Example</a:t>
            </a:r>
            <a:endParaRPr lang="en-AU" altLang="en-US"/>
          </a:p>
        </p:txBody>
      </p:sp>
      <p:sp>
        <p:nvSpPr>
          <p:cNvPr id="46084" name="Rectangle 37"/>
          <p:cNvSpPr>
            <a:spLocks noGrp="1" noChangeArrowheads="1"/>
          </p:cNvSpPr>
          <p:nvPr>
            <p:ph type="body" idx="1"/>
          </p:nvPr>
        </p:nvSpPr>
        <p:spPr>
          <a:xfrm>
            <a:off x="2208214" y="2492375"/>
            <a:ext cx="8270875" cy="649288"/>
          </a:xfrm>
        </p:spPr>
        <p:txBody>
          <a:bodyPr/>
          <a:lstStyle/>
          <a:p>
            <a:pPr eaLnBrk="1" hangingPunct="1">
              <a:buFont typeface="Wingdings" panose="05000000000000000000" pitchFamily="2" charset="2"/>
              <a:buNone/>
            </a:pPr>
            <a:r>
              <a:rPr lang="en-US" altLang="en-US">
                <a:latin typeface="Lucida Console" panose="020B0609040504020204" pitchFamily="49" charset="0"/>
              </a:rPr>
              <a:t>	add $t0, $s1, $s2</a:t>
            </a:r>
          </a:p>
        </p:txBody>
      </p:sp>
      <p:sp>
        <p:nvSpPr>
          <p:cNvPr id="46085" name="Text Box 17"/>
          <p:cNvSpPr txBox="1">
            <a:spLocks noChangeArrowheads="1"/>
          </p:cNvSpPr>
          <p:nvPr/>
        </p:nvSpPr>
        <p:spPr bwMode="auto">
          <a:xfrm>
            <a:off x="2855914" y="3429001"/>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special</a:t>
            </a:r>
            <a:endParaRPr lang="en-AU" altLang="en-US" sz="2000"/>
          </a:p>
        </p:txBody>
      </p:sp>
      <p:sp>
        <p:nvSpPr>
          <p:cNvPr id="46086" name="Text Box 18"/>
          <p:cNvSpPr txBox="1">
            <a:spLocks noChangeArrowheads="1"/>
          </p:cNvSpPr>
          <p:nvPr/>
        </p:nvSpPr>
        <p:spPr bwMode="auto">
          <a:xfrm>
            <a:off x="4152900" y="3429001"/>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$s1</a:t>
            </a:r>
            <a:endParaRPr lang="en-AU" altLang="en-US" sz="2000"/>
          </a:p>
        </p:txBody>
      </p:sp>
      <p:sp>
        <p:nvSpPr>
          <p:cNvPr id="46087" name="Text Box 19"/>
          <p:cNvSpPr txBox="1">
            <a:spLocks noChangeArrowheads="1"/>
          </p:cNvSpPr>
          <p:nvPr/>
        </p:nvSpPr>
        <p:spPr bwMode="auto">
          <a:xfrm>
            <a:off x="5232400" y="3429001"/>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$s2</a:t>
            </a:r>
            <a:endParaRPr lang="en-AU" altLang="en-US" sz="2000"/>
          </a:p>
        </p:txBody>
      </p:sp>
      <p:sp>
        <p:nvSpPr>
          <p:cNvPr id="46088" name="Text Box 20"/>
          <p:cNvSpPr txBox="1">
            <a:spLocks noChangeArrowheads="1"/>
          </p:cNvSpPr>
          <p:nvPr/>
        </p:nvSpPr>
        <p:spPr bwMode="auto">
          <a:xfrm>
            <a:off x="6311900" y="3429001"/>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$t0</a:t>
            </a:r>
            <a:endParaRPr lang="en-AU" altLang="en-US" sz="2000"/>
          </a:p>
        </p:txBody>
      </p:sp>
      <p:sp>
        <p:nvSpPr>
          <p:cNvPr id="46089" name="Text Box 21"/>
          <p:cNvSpPr txBox="1">
            <a:spLocks noChangeArrowheads="1"/>
          </p:cNvSpPr>
          <p:nvPr/>
        </p:nvSpPr>
        <p:spPr bwMode="auto">
          <a:xfrm>
            <a:off x="7392988" y="3429001"/>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0</a:t>
            </a:r>
            <a:endParaRPr lang="en-AU" altLang="en-US" sz="2000"/>
          </a:p>
        </p:txBody>
      </p:sp>
      <p:sp>
        <p:nvSpPr>
          <p:cNvPr id="46090" name="Text Box 22"/>
          <p:cNvSpPr txBox="1">
            <a:spLocks noChangeArrowheads="1"/>
          </p:cNvSpPr>
          <p:nvPr/>
        </p:nvSpPr>
        <p:spPr bwMode="auto">
          <a:xfrm>
            <a:off x="8472489" y="3429001"/>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add</a:t>
            </a:r>
            <a:endParaRPr lang="en-AU" altLang="en-US" sz="2000"/>
          </a:p>
        </p:txBody>
      </p:sp>
      <p:sp>
        <p:nvSpPr>
          <p:cNvPr id="46091" name="Text Box 23"/>
          <p:cNvSpPr txBox="1">
            <a:spLocks noChangeArrowheads="1"/>
          </p:cNvSpPr>
          <p:nvPr/>
        </p:nvSpPr>
        <p:spPr bwMode="auto">
          <a:xfrm>
            <a:off x="2855914" y="4078289"/>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0</a:t>
            </a:r>
            <a:endParaRPr lang="en-AU" altLang="en-US" sz="2000"/>
          </a:p>
        </p:txBody>
      </p:sp>
      <p:sp>
        <p:nvSpPr>
          <p:cNvPr id="46092" name="Text Box 24"/>
          <p:cNvSpPr txBox="1">
            <a:spLocks noChangeArrowheads="1"/>
          </p:cNvSpPr>
          <p:nvPr/>
        </p:nvSpPr>
        <p:spPr bwMode="auto">
          <a:xfrm>
            <a:off x="4152900" y="4078289"/>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17</a:t>
            </a:r>
            <a:endParaRPr lang="en-AU" altLang="en-US" sz="2000"/>
          </a:p>
        </p:txBody>
      </p:sp>
      <p:sp>
        <p:nvSpPr>
          <p:cNvPr id="46093" name="Text Box 25"/>
          <p:cNvSpPr txBox="1">
            <a:spLocks noChangeArrowheads="1"/>
          </p:cNvSpPr>
          <p:nvPr/>
        </p:nvSpPr>
        <p:spPr bwMode="auto">
          <a:xfrm>
            <a:off x="5232400" y="4078289"/>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18</a:t>
            </a:r>
            <a:endParaRPr lang="en-AU" altLang="en-US" sz="2000"/>
          </a:p>
        </p:txBody>
      </p:sp>
      <p:sp>
        <p:nvSpPr>
          <p:cNvPr id="46094" name="Text Box 26"/>
          <p:cNvSpPr txBox="1">
            <a:spLocks noChangeArrowheads="1"/>
          </p:cNvSpPr>
          <p:nvPr/>
        </p:nvSpPr>
        <p:spPr bwMode="auto">
          <a:xfrm>
            <a:off x="6311900" y="4078289"/>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8</a:t>
            </a:r>
            <a:endParaRPr lang="en-AU" altLang="en-US" sz="2000"/>
          </a:p>
        </p:txBody>
      </p:sp>
      <p:sp>
        <p:nvSpPr>
          <p:cNvPr id="46095" name="Text Box 27"/>
          <p:cNvSpPr txBox="1">
            <a:spLocks noChangeArrowheads="1"/>
          </p:cNvSpPr>
          <p:nvPr/>
        </p:nvSpPr>
        <p:spPr bwMode="auto">
          <a:xfrm>
            <a:off x="7392988" y="4078289"/>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0</a:t>
            </a:r>
            <a:endParaRPr lang="en-AU" altLang="en-US" sz="2000"/>
          </a:p>
        </p:txBody>
      </p:sp>
      <p:sp>
        <p:nvSpPr>
          <p:cNvPr id="46096" name="Text Box 28"/>
          <p:cNvSpPr txBox="1">
            <a:spLocks noChangeArrowheads="1"/>
          </p:cNvSpPr>
          <p:nvPr/>
        </p:nvSpPr>
        <p:spPr bwMode="auto">
          <a:xfrm>
            <a:off x="8472489" y="4078289"/>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32</a:t>
            </a:r>
            <a:endParaRPr lang="en-AU" altLang="en-US" sz="2000"/>
          </a:p>
        </p:txBody>
      </p:sp>
      <p:sp>
        <p:nvSpPr>
          <p:cNvPr id="46097" name="Text Box 29"/>
          <p:cNvSpPr txBox="1">
            <a:spLocks noChangeArrowheads="1"/>
          </p:cNvSpPr>
          <p:nvPr/>
        </p:nvSpPr>
        <p:spPr bwMode="auto">
          <a:xfrm>
            <a:off x="2855914" y="4725989"/>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000000</a:t>
            </a:r>
            <a:endParaRPr lang="en-AU" altLang="en-US" sz="2000"/>
          </a:p>
        </p:txBody>
      </p:sp>
      <p:sp>
        <p:nvSpPr>
          <p:cNvPr id="46098" name="Text Box 30"/>
          <p:cNvSpPr txBox="1">
            <a:spLocks noChangeArrowheads="1"/>
          </p:cNvSpPr>
          <p:nvPr/>
        </p:nvSpPr>
        <p:spPr bwMode="auto">
          <a:xfrm>
            <a:off x="4152900" y="4725989"/>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10001</a:t>
            </a:r>
            <a:endParaRPr lang="en-AU" altLang="en-US" sz="2000"/>
          </a:p>
        </p:txBody>
      </p:sp>
      <p:sp>
        <p:nvSpPr>
          <p:cNvPr id="46099" name="Text Box 31"/>
          <p:cNvSpPr txBox="1">
            <a:spLocks noChangeArrowheads="1"/>
          </p:cNvSpPr>
          <p:nvPr/>
        </p:nvSpPr>
        <p:spPr bwMode="auto">
          <a:xfrm>
            <a:off x="5232400" y="4725989"/>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10010</a:t>
            </a:r>
            <a:endParaRPr lang="en-AU" altLang="en-US" sz="2000"/>
          </a:p>
        </p:txBody>
      </p:sp>
      <p:sp>
        <p:nvSpPr>
          <p:cNvPr id="46100" name="Text Box 32"/>
          <p:cNvSpPr txBox="1">
            <a:spLocks noChangeArrowheads="1"/>
          </p:cNvSpPr>
          <p:nvPr/>
        </p:nvSpPr>
        <p:spPr bwMode="auto">
          <a:xfrm>
            <a:off x="6311900" y="4725989"/>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01000</a:t>
            </a:r>
            <a:endParaRPr lang="en-AU" altLang="en-US" sz="2000"/>
          </a:p>
        </p:txBody>
      </p:sp>
      <p:sp>
        <p:nvSpPr>
          <p:cNvPr id="46101" name="Text Box 33"/>
          <p:cNvSpPr txBox="1">
            <a:spLocks noChangeArrowheads="1"/>
          </p:cNvSpPr>
          <p:nvPr/>
        </p:nvSpPr>
        <p:spPr bwMode="auto">
          <a:xfrm>
            <a:off x="7392988" y="4725989"/>
            <a:ext cx="1079500"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00000</a:t>
            </a:r>
            <a:endParaRPr lang="en-AU" altLang="en-US" sz="2000"/>
          </a:p>
        </p:txBody>
      </p:sp>
      <p:sp>
        <p:nvSpPr>
          <p:cNvPr id="46102" name="Text Box 34"/>
          <p:cNvSpPr txBox="1">
            <a:spLocks noChangeArrowheads="1"/>
          </p:cNvSpPr>
          <p:nvPr/>
        </p:nvSpPr>
        <p:spPr bwMode="auto">
          <a:xfrm>
            <a:off x="8472489" y="4725989"/>
            <a:ext cx="1296987" cy="4159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100000</a:t>
            </a:r>
            <a:endParaRPr lang="en-AU" altLang="en-US" sz="2000"/>
          </a:p>
        </p:txBody>
      </p:sp>
      <p:sp>
        <p:nvSpPr>
          <p:cNvPr id="46103" name="Rectangle 35"/>
          <p:cNvSpPr>
            <a:spLocks noChangeArrowheads="1"/>
          </p:cNvSpPr>
          <p:nvPr/>
        </p:nvSpPr>
        <p:spPr bwMode="auto">
          <a:xfrm>
            <a:off x="2208213" y="5516564"/>
            <a:ext cx="8140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folHlink"/>
              </a:buClr>
              <a:buSzPct val="60000"/>
              <a:buFont typeface="Wingdings" panose="05000000000000000000" pitchFamily="2" charset="2"/>
              <a:buNone/>
            </a:pPr>
            <a:r>
              <a:rPr lang="en-US" altLang="en-US" sz="2400"/>
              <a:t>00000010001100100100000000100000</a:t>
            </a:r>
            <a:r>
              <a:rPr lang="en-US" altLang="en-US" sz="2400" baseline="-25000"/>
              <a:t>2</a:t>
            </a:r>
            <a:r>
              <a:rPr lang="en-US" altLang="en-US" sz="2400"/>
              <a:t> = 02324020</a:t>
            </a:r>
            <a:r>
              <a:rPr lang="en-US" altLang="en-US" sz="2400" baseline="-25000"/>
              <a:t>16</a:t>
            </a:r>
            <a:endParaRPr lang="en-AU" altLang="en-US" sz="2400"/>
          </a:p>
        </p:txBody>
      </p:sp>
      <p:grpSp>
        <p:nvGrpSpPr>
          <p:cNvPr id="46104" name="Group 38"/>
          <p:cNvGrpSpPr>
            <a:grpSpLocks/>
          </p:cNvGrpSpPr>
          <p:nvPr/>
        </p:nvGrpSpPr>
        <p:grpSpPr bwMode="auto">
          <a:xfrm>
            <a:off x="2855913" y="1412877"/>
            <a:ext cx="6913562" cy="774701"/>
            <a:chOff x="703" y="981"/>
            <a:chExt cx="4355" cy="488"/>
          </a:xfrm>
        </p:grpSpPr>
        <p:sp>
          <p:nvSpPr>
            <p:cNvPr id="46111" name="Text Box 39"/>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op</a:t>
              </a:r>
              <a:endParaRPr lang="en-AU" altLang="en-US" sz="2000"/>
            </a:p>
          </p:txBody>
        </p:sp>
        <p:sp>
          <p:nvSpPr>
            <p:cNvPr id="46112" name="Text Box 40"/>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rs</a:t>
              </a:r>
              <a:endParaRPr lang="en-AU" altLang="en-US" sz="2000"/>
            </a:p>
          </p:txBody>
        </p:sp>
        <p:sp>
          <p:nvSpPr>
            <p:cNvPr id="46113" name="Text Box 41"/>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rt</a:t>
              </a:r>
              <a:endParaRPr lang="en-AU" altLang="en-US" sz="2000"/>
            </a:p>
          </p:txBody>
        </p:sp>
        <p:sp>
          <p:nvSpPr>
            <p:cNvPr id="46114" name="Text Box 42"/>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rd</a:t>
              </a:r>
              <a:endParaRPr lang="en-AU" altLang="en-US" sz="2000"/>
            </a:p>
          </p:txBody>
        </p:sp>
        <p:sp>
          <p:nvSpPr>
            <p:cNvPr id="46115" name="Text Box 43"/>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shamt</a:t>
              </a:r>
              <a:endParaRPr lang="en-AU" altLang="en-US" sz="2000"/>
            </a:p>
          </p:txBody>
        </p:sp>
        <p:sp>
          <p:nvSpPr>
            <p:cNvPr id="46116" name="Text Box 44"/>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funct</a:t>
              </a:r>
              <a:endParaRPr lang="en-AU" altLang="en-US" sz="2000"/>
            </a:p>
          </p:txBody>
        </p:sp>
        <p:sp>
          <p:nvSpPr>
            <p:cNvPr id="46117" name="Text Box 45"/>
            <p:cNvSpPr txBox="1">
              <a:spLocks noChangeArrowheads="1"/>
            </p:cNvSpPr>
            <p:nvPr/>
          </p:nvSpPr>
          <p:spPr bwMode="auto">
            <a:xfrm>
              <a:off x="896"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6 bits</a:t>
              </a:r>
              <a:endParaRPr lang="en-AU" altLang="en-US" sz="1600"/>
            </a:p>
          </p:txBody>
        </p:sp>
        <p:sp>
          <p:nvSpPr>
            <p:cNvPr id="46118" name="Text Box 46"/>
            <p:cNvSpPr txBox="1">
              <a:spLocks noChangeArrowheads="1"/>
            </p:cNvSpPr>
            <p:nvPr/>
          </p:nvSpPr>
          <p:spPr bwMode="auto">
            <a:xfrm>
              <a:off x="4434"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6 bits</a:t>
              </a:r>
              <a:endParaRPr lang="en-AU" altLang="en-US" sz="1600"/>
            </a:p>
          </p:txBody>
        </p:sp>
        <p:sp>
          <p:nvSpPr>
            <p:cNvPr id="46119" name="Text Box 47"/>
            <p:cNvSpPr txBox="1">
              <a:spLocks noChangeArrowheads="1"/>
            </p:cNvSpPr>
            <p:nvPr/>
          </p:nvSpPr>
          <p:spPr bwMode="auto">
            <a:xfrm>
              <a:off x="1667"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46120" name="Text Box 48"/>
            <p:cNvSpPr txBox="1">
              <a:spLocks noChangeArrowheads="1"/>
            </p:cNvSpPr>
            <p:nvPr/>
          </p:nvSpPr>
          <p:spPr bwMode="auto">
            <a:xfrm>
              <a:off x="234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46121" name="Text Box 49"/>
            <p:cNvSpPr txBox="1">
              <a:spLocks noChangeArrowheads="1"/>
            </p:cNvSpPr>
            <p:nvPr/>
          </p:nvSpPr>
          <p:spPr bwMode="auto">
            <a:xfrm>
              <a:off x="302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46122" name="Text Box 50"/>
            <p:cNvSpPr txBox="1">
              <a:spLocks noChangeArrowheads="1"/>
            </p:cNvSpPr>
            <p:nvPr/>
          </p:nvSpPr>
          <p:spPr bwMode="auto">
            <a:xfrm>
              <a:off x="370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grpSp>
      <p:cxnSp>
        <p:nvCxnSpPr>
          <p:cNvPr id="37" name="Straight Arrow Connector 36"/>
          <p:cNvCxnSpPr>
            <a:stCxn id="38" idx="1"/>
          </p:cNvCxnSpPr>
          <p:nvPr/>
        </p:nvCxnSpPr>
        <p:spPr>
          <a:xfrm flipH="1" flipV="1">
            <a:off x="6311901" y="1905000"/>
            <a:ext cx="1381125" cy="762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7693025" y="2482850"/>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Six fields</a:t>
            </a:r>
          </a:p>
        </p:txBody>
      </p:sp>
      <p:cxnSp>
        <p:nvCxnSpPr>
          <p:cNvPr id="3" name="Straight Arrow Connector 2"/>
          <p:cNvCxnSpPr>
            <a:endCxn id="46088" idx="0"/>
          </p:cNvCxnSpPr>
          <p:nvPr/>
        </p:nvCxnSpPr>
        <p:spPr>
          <a:xfrm>
            <a:off x="4038600" y="3009900"/>
            <a:ext cx="281305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6086" idx="0"/>
          </p:cNvCxnSpPr>
          <p:nvPr/>
        </p:nvCxnSpPr>
        <p:spPr>
          <a:xfrm flipH="1">
            <a:off x="4692650" y="3009900"/>
            <a:ext cx="64135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6087" idx="0"/>
          </p:cNvCxnSpPr>
          <p:nvPr/>
        </p:nvCxnSpPr>
        <p:spPr>
          <a:xfrm flipH="1">
            <a:off x="5772150" y="3009900"/>
            <a:ext cx="53975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10"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82</a:t>
            </a:r>
          </a:p>
        </p:txBody>
      </p:sp>
    </p:spTree>
    <p:extLst>
      <p:ext uri="{BB962C8B-B14F-4D97-AF65-F5344CB8AC3E}">
        <p14:creationId xmlns:p14="http://schemas.microsoft.com/office/powerpoint/2010/main" val="3220939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12"/>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9CD2D47B-03BA-4BEC-BD00-4CDC8816B562}" type="slidenum">
              <a:rPr lang="en-AU" altLang="en-US" sz="1200">
                <a:solidFill>
                  <a:srgbClr val="898989"/>
                </a:solidFill>
                <a:cs typeface="Arial" panose="020B0604020202020204" pitchFamily="34" charset="0"/>
              </a:rPr>
              <a:pPr algn="l" fontAlgn="base">
                <a:spcBef>
                  <a:spcPct val="0"/>
                </a:spcBef>
                <a:spcAft>
                  <a:spcPct val="0"/>
                </a:spcAft>
                <a:buFontTx/>
                <a:buNone/>
              </a:pPr>
              <a:t>25</a:t>
            </a:fld>
            <a:endParaRPr lang="en-AU" altLang="en-US" sz="1200">
              <a:solidFill>
                <a:srgbClr val="898989"/>
              </a:solidFill>
              <a:cs typeface="Arial" panose="020B0604020202020204" pitchFamily="34" charset="0"/>
            </a:endParaRPr>
          </a:p>
        </p:txBody>
      </p:sp>
      <p:sp>
        <p:nvSpPr>
          <p:cNvPr id="48131" name="Rectangle 26"/>
          <p:cNvSpPr>
            <a:spLocks noGrp="1" noChangeArrowheads="1"/>
          </p:cNvSpPr>
          <p:nvPr>
            <p:ph type="title"/>
          </p:nvPr>
        </p:nvSpPr>
        <p:spPr/>
        <p:txBody>
          <a:bodyPr/>
          <a:lstStyle/>
          <a:p>
            <a:pPr eaLnBrk="1" hangingPunct="1"/>
            <a:r>
              <a:rPr lang="en-US" altLang="en-US"/>
              <a:t>MIPS I-format Instructions</a:t>
            </a:r>
            <a:endParaRPr lang="en-AU" altLang="en-US"/>
          </a:p>
        </p:txBody>
      </p:sp>
      <p:sp>
        <p:nvSpPr>
          <p:cNvPr id="48132" name="Rectangle 27"/>
          <p:cNvSpPr>
            <a:spLocks noGrp="1" noChangeArrowheads="1"/>
          </p:cNvSpPr>
          <p:nvPr>
            <p:ph type="body" idx="1"/>
          </p:nvPr>
        </p:nvSpPr>
        <p:spPr>
          <a:xfrm>
            <a:off x="2208214" y="2349500"/>
            <a:ext cx="8270875" cy="3887788"/>
          </a:xfrm>
        </p:spPr>
        <p:txBody>
          <a:bodyPr/>
          <a:lstStyle/>
          <a:p>
            <a:pPr eaLnBrk="1" hangingPunct="1">
              <a:lnSpc>
                <a:spcPct val="90000"/>
              </a:lnSpc>
            </a:pPr>
            <a:r>
              <a:rPr lang="en-US" altLang="en-US"/>
              <a:t>Immediate arithmetic and load/store instructions</a:t>
            </a:r>
          </a:p>
          <a:p>
            <a:pPr lvl="1" eaLnBrk="1" hangingPunct="1">
              <a:lnSpc>
                <a:spcPct val="90000"/>
              </a:lnSpc>
            </a:pPr>
            <a:r>
              <a:rPr lang="en-US" altLang="en-US"/>
              <a:t>rt: destination or source register number</a:t>
            </a:r>
          </a:p>
          <a:p>
            <a:pPr lvl="1" eaLnBrk="1" hangingPunct="1">
              <a:lnSpc>
                <a:spcPct val="90000"/>
              </a:lnSpc>
            </a:pPr>
            <a:r>
              <a:rPr lang="en-US" altLang="en-US"/>
              <a:t>Constant: –2</a:t>
            </a:r>
            <a:r>
              <a:rPr lang="en-US" altLang="en-US" baseline="30000"/>
              <a:t>15</a:t>
            </a:r>
            <a:r>
              <a:rPr lang="en-US" altLang="en-US"/>
              <a:t> to +2</a:t>
            </a:r>
            <a:r>
              <a:rPr lang="en-US" altLang="en-US" baseline="30000"/>
              <a:t>15</a:t>
            </a:r>
            <a:r>
              <a:rPr lang="en-US" altLang="en-US"/>
              <a:t> – 1</a:t>
            </a:r>
          </a:p>
          <a:p>
            <a:pPr lvl="1" eaLnBrk="1" hangingPunct="1">
              <a:lnSpc>
                <a:spcPct val="90000"/>
              </a:lnSpc>
            </a:pPr>
            <a:r>
              <a:rPr lang="en-US" altLang="en-US"/>
              <a:t>Address: offset added to base address in rs</a:t>
            </a:r>
          </a:p>
          <a:p>
            <a:pPr eaLnBrk="1" hangingPunct="1">
              <a:lnSpc>
                <a:spcPct val="90000"/>
              </a:lnSpc>
            </a:pPr>
            <a:r>
              <a:rPr lang="en-US" altLang="en-US" i="1"/>
              <a:t>Design Principle 4:</a:t>
            </a:r>
            <a:r>
              <a:rPr lang="en-US" altLang="en-US"/>
              <a:t> Good design demands good compromises</a:t>
            </a:r>
          </a:p>
          <a:p>
            <a:pPr lvl="1" eaLnBrk="1" hangingPunct="1">
              <a:lnSpc>
                <a:spcPct val="90000"/>
              </a:lnSpc>
            </a:pPr>
            <a:r>
              <a:rPr lang="en-US" altLang="en-US"/>
              <a:t>Different formats complicate decoding, but allow 32-bit instructions uniformly</a:t>
            </a:r>
          </a:p>
          <a:p>
            <a:pPr lvl="1" eaLnBrk="1" hangingPunct="1">
              <a:lnSpc>
                <a:spcPct val="90000"/>
              </a:lnSpc>
            </a:pPr>
            <a:r>
              <a:rPr lang="en-US" altLang="en-US"/>
              <a:t>Keep formats as similar as possible</a:t>
            </a:r>
          </a:p>
        </p:txBody>
      </p:sp>
      <p:grpSp>
        <p:nvGrpSpPr>
          <p:cNvPr id="48133" name="Group 4"/>
          <p:cNvGrpSpPr>
            <a:grpSpLocks/>
          </p:cNvGrpSpPr>
          <p:nvPr/>
        </p:nvGrpSpPr>
        <p:grpSpPr bwMode="auto">
          <a:xfrm>
            <a:off x="2855913" y="1589088"/>
            <a:ext cx="6913562" cy="774699"/>
            <a:chOff x="884" y="981"/>
            <a:chExt cx="4355" cy="488"/>
          </a:xfrm>
        </p:grpSpPr>
        <p:sp>
          <p:nvSpPr>
            <p:cNvPr id="48142"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op</a:t>
              </a:r>
              <a:endParaRPr lang="en-AU" altLang="en-US" sz="2000"/>
            </a:p>
          </p:txBody>
        </p:sp>
        <p:sp>
          <p:nvSpPr>
            <p:cNvPr id="48143"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rs</a:t>
              </a:r>
              <a:endParaRPr lang="en-AU" altLang="en-US" sz="2000"/>
            </a:p>
          </p:txBody>
        </p:sp>
        <p:sp>
          <p:nvSpPr>
            <p:cNvPr id="48144"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rt</a:t>
              </a:r>
              <a:endParaRPr lang="en-AU" altLang="en-US" sz="2000"/>
            </a:p>
          </p:txBody>
        </p:sp>
        <p:sp>
          <p:nvSpPr>
            <p:cNvPr id="48145"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constant or address</a:t>
              </a:r>
              <a:endParaRPr lang="en-AU" altLang="en-US" sz="2000"/>
            </a:p>
          </p:txBody>
        </p:sp>
        <p:sp>
          <p:nvSpPr>
            <p:cNvPr id="48146" name="Text Box 9"/>
            <p:cNvSpPr txBox="1">
              <a:spLocks noChangeArrowheads="1"/>
            </p:cNvSpPr>
            <p:nvPr/>
          </p:nvSpPr>
          <p:spPr bwMode="auto">
            <a:xfrm>
              <a:off x="1077"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6 bits</a:t>
              </a:r>
              <a:endParaRPr lang="en-AU" altLang="en-US" sz="1600"/>
            </a:p>
          </p:txBody>
        </p:sp>
        <p:sp>
          <p:nvSpPr>
            <p:cNvPr id="48147" name="Text Box 10"/>
            <p:cNvSpPr txBox="1">
              <a:spLocks noChangeArrowheads="1"/>
            </p:cNvSpPr>
            <p:nvPr/>
          </p:nvSpPr>
          <p:spPr bwMode="auto">
            <a:xfrm>
              <a:off x="184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48148" name="Text Box 11"/>
            <p:cNvSpPr txBox="1">
              <a:spLocks noChangeArrowheads="1"/>
            </p:cNvSpPr>
            <p:nvPr/>
          </p:nvSpPr>
          <p:spPr bwMode="auto">
            <a:xfrm>
              <a:off x="2529"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48149" name="Text Box 12"/>
            <p:cNvSpPr txBox="1">
              <a:spLocks noChangeArrowheads="1"/>
            </p:cNvSpPr>
            <p:nvPr/>
          </p:nvSpPr>
          <p:spPr bwMode="auto">
            <a:xfrm>
              <a:off x="3948" y="1256"/>
              <a:ext cx="46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16 bits</a:t>
              </a:r>
              <a:endParaRPr lang="en-AU" altLang="en-US" sz="1600"/>
            </a:p>
          </p:txBody>
        </p:sp>
      </p:grpSp>
      <p:cxnSp>
        <p:nvCxnSpPr>
          <p:cNvPr id="14" name="Straight Arrow Connector 13"/>
          <p:cNvCxnSpPr>
            <a:stCxn id="15" idx="1"/>
          </p:cNvCxnSpPr>
          <p:nvPr/>
        </p:nvCxnSpPr>
        <p:spPr>
          <a:xfrm flipH="1" flipV="1">
            <a:off x="6934200" y="2133600"/>
            <a:ext cx="1905000" cy="2413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8839201" y="2189164"/>
            <a:ext cx="1166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Four fields</a:t>
            </a:r>
          </a:p>
        </p:txBody>
      </p:sp>
      <p:sp>
        <p:nvSpPr>
          <p:cNvPr id="48136" name="TextBox 2"/>
          <p:cNvSpPr txBox="1">
            <a:spLocks noChangeArrowheads="1"/>
          </p:cNvSpPr>
          <p:nvPr/>
        </p:nvSpPr>
        <p:spPr bwMode="auto">
          <a:xfrm>
            <a:off x="4316414" y="1066801"/>
            <a:ext cx="216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t>lw $t0, 800($t1)</a:t>
            </a:r>
          </a:p>
        </p:txBody>
      </p:sp>
      <p:cxnSp>
        <p:nvCxnSpPr>
          <p:cNvPr id="5" name="Straight Arrow Connector 4"/>
          <p:cNvCxnSpPr>
            <a:endCxn id="48142" idx="0"/>
          </p:cNvCxnSpPr>
          <p:nvPr/>
        </p:nvCxnSpPr>
        <p:spPr>
          <a:xfrm flipH="1">
            <a:off x="3505200" y="1447800"/>
            <a:ext cx="1187450" cy="141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8143" idx="0"/>
          </p:cNvCxnSpPr>
          <p:nvPr/>
        </p:nvCxnSpPr>
        <p:spPr>
          <a:xfrm flipH="1">
            <a:off x="4692650" y="1371600"/>
            <a:ext cx="1327150" cy="217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8144" idx="0"/>
          </p:cNvCxnSpPr>
          <p:nvPr/>
        </p:nvCxnSpPr>
        <p:spPr>
          <a:xfrm>
            <a:off x="5040314" y="1447800"/>
            <a:ext cx="731837" cy="141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8145" idx="0"/>
          </p:cNvCxnSpPr>
          <p:nvPr/>
        </p:nvCxnSpPr>
        <p:spPr>
          <a:xfrm>
            <a:off x="5715000" y="1371600"/>
            <a:ext cx="2325688" cy="217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141"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83</a:t>
            </a:r>
          </a:p>
        </p:txBody>
      </p:sp>
    </p:spTree>
    <p:extLst>
      <p:ext uri="{BB962C8B-B14F-4D97-AF65-F5344CB8AC3E}">
        <p14:creationId xmlns:p14="http://schemas.microsoft.com/office/powerpoint/2010/main" val="1869193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t>I-Type Representations</a:t>
            </a:r>
          </a:p>
        </p:txBody>
      </p:sp>
      <p:grpSp>
        <p:nvGrpSpPr>
          <p:cNvPr id="50179" name="Group 4"/>
          <p:cNvGrpSpPr>
            <a:grpSpLocks/>
          </p:cNvGrpSpPr>
          <p:nvPr/>
        </p:nvGrpSpPr>
        <p:grpSpPr bwMode="auto">
          <a:xfrm>
            <a:off x="2563814" y="2971802"/>
            <a:ext cx="6911975" cy="774701"/>
            <a:chOff x="884" y="981"/>
            <a:chExt cx="4355" cy="488"/>
          </a:xfrm>
        </p:grpSpPr>
        <p:sp>
          <p:nvSpPr>
            <p:cNvPr id="50189"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op</a:t>
              </a:r>
              <a:endParaRPr lang="en-AU" altLang="en-US" sz="2000"/>
            </a:p>
          </p:txBody>
        </p:sp>
        <p:sp>
          <p:nvSpPr>
            <p:cNvPr id="50190"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rs</a:t>
              </a:r>
              <a:endParaRPr lang="en-AU" altLang="en-US" sz="2000"/>
            </a:p>
          </p:txBody>
        </p:sp>
        <p:sp>
          <p:nvSpPr>
            <p:cNvPr id="50191"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rt</a:t>
              </a:r>
              <a:endParaRPr lang="en-AU" altLang="en-US" sz="2000"/>
            </a:p>
          </p:txBody>
        </p:sp>
        <p:sp>
          <p:nvSpPr>
            <p:cNvPr id="50192"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a:t>constant or address</a:t>
              </a:r>
              <a:endParaRPr lang="en-AU" altLang="en-US" sz="2000"/>
            </a:p>
          </p:txBody>
        </p:sp>
        <p:sp>
          <p:nvSpPr>
            <p:cNvPr id="50193" name="Text Box 9"/>
            <p:cNvSpPr txBox="1">
              <a:spLocks noChangeArrowheads="1"/>
            </p:cNvSpPr>
            <p:nvPr/>
          </p:nvSpPr>
          <p:spPr bwMode="auto">
            <a:xfrm>
              <a:off x="1077"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6 bits</a:t>
              </a:r>
              <a:endParaRPr lang="en-AU" altLang="en-US" sz="1600"/>
            </a:p>
          </p:txBody>
        </p:sp>
        <p:sp>
          <p:nvSpPr>
            <p:cNvPr id="50194" name="Text Box 10"/>
            <p:cNvSpPr txBox="1">
              <a:spLocks noChangeArrowheads="1"/>
            </p:cNvSpPr>
            <p:nvPr/>
          </p:nvSpPr>
          <p:spPr bwMode="auto">
            <a:xfrm>
              <a:off x="184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50195" name="Text Box 11"/>
            <p:cNvSpPr txBox="1">
              <a:spLocks noChangeArrowheads="1"/>
            </p:cNvSpPr>
            <p:nvPr/>
          </p:nvSpPr>
          <p:spPr bwMode="auto">
            <a:xfrm>
              <a:off x="2529"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5 bits</a:t>
              </a:r>
              <a:endParaRPr lang="en-AU" altLang="en-US" sz="1600"/>
            </a:p>
          </p:txBody>
        </p:sp>
        <p:sp>
          <p:nvSpPr>
            <p:cNvPr id="50196" name="Text Box 12"/>
            <p:cNvSpPr txBox="1">
              <a:spLocks noChangeArrowheads="1"/>
            </p:cNvSpPr>
            <p:nvPr/>
          </p:nvSpPr>
          <p:spPr bwMode="auto">
            <a:xfrm>
              <a:off x="3948" y="1256"/>
              <a:ext cx="46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t>16 bits</a:t>
              </a:r>
              <a:endParaRPr lang="en-AU" altLang="en-US" sz="1600"/>
            </a:p>
          </p:txBody>
        </p:sp>
      </p:grpSp>
      <p:sp>
        <p:nvSpPr>
          <p:cNvPr id="50180" name="TextBox 13"/>
          <p:cNvSpPr txBox="1">
            <a:spLocks noChangeArrowheads="1"/>
          </p:cNvSpPr>
          <p:nvPr/>
        </p:nvSpPr>
        <p:spPr bwMode="auto">
          <a:xfrm>
            <a:off x="4641851" y="1524001"/>
            <a:ext cx="2170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t>lw $t0, 800($t1)</a:t>
            </a:r>
          </a:p>
        </p:txBody>
      </p:sp>
      <p:cxnSp>
        <p:nvCxnSpPr>
          <p:cNvPr id="15" name="Straight Arrow Connector 14"/>
          <p:cNvCxnSpPr>
            <a:endCxn id="50189" idx="0"/>
          </p:cNvCxnSpPr>
          <p:nvPr/>
        </p:nvCxnSpPr>
        <p:spPr>
          <a:xfrm flipH="1">
            <a:off x="3211513" y="1985964"/>
            <a:ext cx="1536700" cy="985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0190" idx="0"/>
          </p:cNvCxnSpPr>
          <p:nvPr/>
        </p:nvCxnSpPr>
        <p:spPr>
          <a:xfrm flipH="1">
            <a:off x="4398964" y="1905000"/>
            <a:ext cx="1849437"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0191" idx="0"/>
          </p:cNvCxnSpPr>
          <p:nvPr/>
        </p:nvCxnSpPr>
        <p:spPr>
          <a:xfrm>
            <a:off x="5324475" y="1905000"/>
            <a:ext cx="153988"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50192" idx="0"/>
          </p:cNvCxnSpPr>
          <p:nvPr/>
        </p:nvCxnSpPr>
        <p:spPr>
          <a:xfrm>
            <a:off x="5943600" y="1905000"/>
            <a:ext cx="1804988"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185" name="TextBox 22"/>
          <p:cNvSpPr txBox="1">
            <a:spLocks noChangeArrowheads="1"/>
          </p:cNvSpPr>
          <p:nvPr/>
        </p:nvSpPr>
        <p:spPr bwMode="auto">
          <a:xfrm>
            <a:off x="4773613" y="4648201"/>
            <a:ext cx="207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t>addi $t0, $t1, 8</a:t>
            </a:r>
          </a:p>
        </p:txBody>
      </p:sp>
      <p:sp>
        <p:nvSpPr>
          <p:cNvPr id="50186" name="TextBox 23"/>
          <p:cNvSpPr txBox="1">
            <a:spLocks noChangeArrowheads="1"/>
          </p:cNvSpPr>
          <p:nvPr/>
        </p:nvSpPr>
        <p:spPr bwMode="auto">
          <a:xfrm>
            <a:off x="8188326" y="1828800"/>
            <a:ext cx="1139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Op rt, i(rs)</a:t>
            </a:r>
          </a:p>
        </p:txBody>
      </p:sp>
      <p:sp>
        <p:nvSpPr>
          <p:cNvPr id="50187" name="TextBox 24"/>
          <p:cNvSpPr txBox="1">
            <a:spLocks noChangeArrowheads="1"/>
          </p:cNvSpPr>
          <p:nvPr/>
        </p:nvSpPr>
        <p:spPr bwMode="auto">
          <a:xfrm>
            <a:off x="8077201" y="469423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Op rt, rs, i</a:t>
            </a:r>
          </a:p>
        </p:txBody>
      </p:sp>
      <p:sp>
        <p:nvSpPr>
          <p:cNvPr id="50188"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83</a:t>
            </a:r>
          </a:p>
        </p:txBody>
      </p:sp>
    </p:spTree>
    <p:extLst>
      <p:ext uri="{BB962C8B-B14F-4D97-AF65-F5344CB8AC3E}">
        <p14:creationId xmlns:p14="http://schemas.microsoft.com/office/powerpoint/2010/main" val="4082590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5"/>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7D39D755-7A21-4034-B4B1-05BA52C2E8D5}" type="slidenum">
              <a:rPr lang="en-AU" altLang="en-US" sz="1200">
                <a:solidFill>
                  <a:srgbClr val="898989"/>
                </a:solidFill>
                <a:cs typeface="Arial" panose="020B0604020202020204" pitchFamily="34" charset="0"/>
              </a:rPr>
              <a:pPr algn="l" fontAlgn="base">
                <a:spcBef>
                  <a:spcPct val="0"/>
                </a:spcBef>
                <a:spcAft>
                  <a:spcPct val="0"/>
                </a:spcAft>
                <a:buFontTx/>
                <a:buNone/>
              </a:pPr>
              <a:t>27</a:t>
            </a:fld>
            <a:endParaRPr lang="en-AU" altLang="en-US" sz="1200">
              <a:solidFill>
                <a:srgbClr val="898989"/>
              </a:solidFill>
              <a:cs typeface="Arial" panose="020B0604020202020204" pitchFamily="34" charset="0"/>
            </a:endParaRPr>
          </a:p>
        </p:txBody>
      </p:sp>
      <p:sp>
        <p:nvSpPr>
          <p:cNvPr id="51203" name="Rectangle 2"/>
          <p:cNvSpPr>
            <a:spLocks noGrp="1" noChangeArrowheads="1"/>
          </p:cNvSpPr>
          <p:nvPr>
            <p:ph type="title"/>
          </p:nvPr>
        </p:nvSpPr>
        <p:spPr/>
        <p:txBody>
          <a:bodyPr/>
          <a:lstStyle/>
          <a:p>
            <a:pPr eaLnBrk="1" hangingPunct="1"/>
            <a:r>
              <a:rPr lang="en-US" altLang="en-US"/>
              <a:t>Stored Program Computers</a:t>
            </a:r>
            <a:endParaRPr lang="en-AU" altLang="en-US"/>
          </a:p>
        </p:txBody>
      </p:sp>
      <p:sp>
        <p:nvSpPr>
          <p:cNvPr id="51204" name="Rectangle 3"/>
          <p:cNvSpPr>
            <a:spLocks noGrp="1" noChangeArrowheads="1"/>
          </p:cNvSpPr>
          <p:nvPr>
            <p:ph type="body" idx="1"/>
          </p:nvPr>
        </p:nvSpPr>
        <p:spPr>
          <a:xfrm>
            <a:off x="5232400" y="1125538"/>
            <a:ext cx="5246688" cy="5111750"/>
          </a:xfrm>
        </p:spPr>
        <p:txBody>
          <a:bodyPr/>
          <a:lstStyle/>
          <a:p>
            <a:pPr eaLnBrk="1" hangingPunct="1">
              <a:lnSpc>
                <a:spcPct val="90000"/>
              </a:lnSpc>
            </a:pPr>
            <a:r>
              <a:rPr lang="en-US" altLang="en-US"/>
              <a:t>Instructions represented in binary, just like data</a:t>
            </a:r>
          </a:p>
          <a:p>
            <a:pPr eaLnBrk="1" hangingPunct="1">
              <a:lnSpc>
                <a:spcPct val="90000"/>
              </a:lnSpc>
            </a:pPr>
            <a:r>
              <a:rPr lang="en-US" altLang="en-US"/>
              <a:t>Instructions and data stored in memory</a:t>
            </a:r>
          </a:p>
          <a:p>
            <a:pPr eaLnBrk="1" hangingPunct="1">
              <a:lnSpc>
                <a:spcPct val="90000"/>
              </a:lnSpc>
            </a:pPr>
            <a:r>
              <a:rPr lang="en-US" altLang="en-US"/>
              <a:t>Programs can operate on programs</a:t>
            </a:r>
          </a:p>
          <a:p>
            <a:pPr lvl="1" eaLnBrk="1" hangingPunct="1">
              <a:lnSpc>
                <a:spcPct val="90000"/>
              </a:lnSpc>
            </a:pPr>
            <a:r>
              <a:rPr lang="en-US" altLang="en-US"/>
              <a:t>e.g., compilers, linkers, …</a:t>
            </a:r>
          </a:p>
          <a:p>
            <a:pPr eaLnBrk="1" hangingPunct="1">
              <a:lnSpc>
                <a:spcPct val="90000"/>
              </a:lnSpc>
            </a:pPr>
            <a:r>
              <a:rPr lang="en-US" altLang="en-US"/>
              <a:t>Binary compatibility allows compiled programs to work on different computers</a:t>
            </a:r>
          </a:p>
          <a:p>
            <a:pPr lvl="1" eaLnBrk="1" hangingPunct="1">
              <a:lnSpc>
                <a:spcPct val="90000"/>
              </a:lnSpc>
            </a:pPr>
            <a:r>
              <a:rPr lang="en-US" altLang="en-US"/>
              <a:t>Standardized ISAs</a:t>
            </a:r>
            <a:endParaRPr lang="en-AU" altLang="en-US"/>
          </a:p>
        </p:txBody>
      </p:sp>
      <p:sp>
        <p:nvSpPr>
          <p:cNvPr id="51205" name="Text Box 5"/>
          <p:cNvSpPr txBox="1">
            <a:spLocks noChangeArrowheads="1"/>
          </p:cNvSpPr>
          <p:nvPr/>
        </p:nvSpPr>
        <p:spPr bwMode="auto">
          <a:xfrm>
            <a:off x="2208213" y="1258889"/>
            <a:ext cx="2865272"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chemeClr val="folHlink"/>
                </a:solidFill>
                <a:latin typeface="Arial Black" panose="020B0A04020102020204" pitchFamily="34" charset="0"/>
              </a:rPr>
              <a:t>The BIG Picture</a:t>
            </a:r>
          </a:p>
        </p:txBody>
      </p:sp>
      <p:pic>
        <p:nvPicPr>
          <p:cNvPr id="51206" name="Picture 7" descr="f02-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2060576"/>
            <a:ext cx="29083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86</a:t>
            </a:r>
          </a:p>
        </p:txBody>
      </p:sp>
    </p:spTree>
    <p:extLst>
      <p:ext uri="{BB962C8B-B14F-4D97-AF65-F5344CB8AC3E}">
        <p14:creationId xmlns:p14="http://schemas.microsoft.com/office/powerpoint/2010/main" val="1072484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1676401"/>
            <a:ext cx="62579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134600" y="6396647"/>
            <a:ext cx="418704" cy="369332"/>
          </a:xfrm>
          <a:prstGeom prst="rect">
            <a:avLst/>
          </a:prstGeom>
          <a:noFill/>
        </p:spPr>
        <p:txBody>
          <a:bodyPr wrap="none" rtlCol="0">
            <a:spAutoFit/>
          </a:bodyPr>
          <a:lstStyle/>
          <a:p>
            <a:r>
              <a:rPr lang="en-US" dirty="0"/>
              <a:t>87</a:t>
            </a:r>
          </a:p>
        </p:txBody>
      </p:sp>
      <p:sp>
        <p:nvSpPr>
          <p:cNvPr id="4" name="TextBox 3"/>
          <p:cNvSpPr txBox="1"/>
          <p:nvPr/>
        </p:nvSpPr>
        <p:spPr>
          <a:xfrm>
            <a:off x="3276601" y="3810000"/>
            <a:ext cx="6112571" cy="369332"/>
          </a:xfrm>
          <a:prstGeom prst="rect">
            <a:avLst/>
          </a:prstGeom>
          <a:noFill/>
        </p:spPr>
        <p:txBody>
          <a:bodyPr wrap="none" rtlCol="0">
            <a:spAutoFit/>
          </a:bodyPr>
          <a:lstStyle/>
          <a:p>
            <a:r>
              <a:rPr lang="de-DE" dirty="0">
                <a:latin typeface="Courier New" panose="02070309020205020404" pitchFamily="49" charset="0"/>
                <a:cs typeface="Courier New" panose="02070309020205020404" pitchFamily="49" charset="0"/>
              </a:rPr>
              <a:t>sll $t2,$s0,4 # reg $t2 = reg $s0 &lt;&lt; 4 bits</a:t>
            </a:r>
            <a:endParaRPr lang="en-US" dirty="0">
              <a:latin typeface="Courier New" panose="02070309020205020404" pitchFamily="49" charset="0"/>
              <a:cs typeface="Courier New" panose="02070309020205020404" pitchFamily="49"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965" y="4572000"/>
            <a:ext cx="63341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3581400" y="4114800"/>
            <a:ext cx="0" cy="857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81400" y="4114800"/>
            <a:ext cx="5105400" cy="857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91000" y="4114800"/>
            <a:ext cx="2438400" cy="857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24400" y="4114800"/>
            <a:ext cx="914400" cy="857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05400" y="4114800"/>
            <a:ext cx="2590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581401" y="5562601"/>
            <a:ext cx="5275803" cy="1200329"/>
          </a:xfrm>
          <a:prstGeom prst="rect">
            <a:avLst/>
          </a:prstGeom>
          <a:noFill/>
        </p:spPr>
        <p:txBody>
          <a:bodyPr wrap="none" rtlCol="0">
            <a:spAutoFit/>
          </a:bodyPr>
          <a:lstStyle/>
          <a:p>
            <a:r>
              <a:rPr lang="en-US" dirty="0"/>
              <a:t>Binary: 000000 00000 10000 01010 00100 000000</a:t>
            </a:r>
          </a:p>
          <a:p>
            <a:r>
              <a:rPr lang="en-US" dirty="0"/>
              <a:t>	 0000 0000 0001 0000 0101 0001 0000 0000</a:t>
            </a:r>
          </a:p>
          <a:p>
            <a:r>
              <a:rPr lang="en-US" dirty="0"/>
              <a:t>Hex: 0x00105100</a:t>
            </a:r>
          </a:p>
          <a:p>
            <a:endParaRPr lang="en-US" dirty="0"/>
          </a:p>
        </p:txBody>
      </p:sp>
    </p:spTree>
    <p:extLst>
      <p:ext uri="{BB962C8B-B14F-4D97-AF65-F5344CB8AC3E}">
        <p14:creationId xmlns:p14="http://schemas.microsoft.com/office/powerpoint/2010/main" val="2543726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r>
              <a:rPr lang="en-AU" altLang="en-US"/>
              <a:t>Chapter 2 — Instructions: Language of the Computer — </a:t>
            </a:r>
            <a:fld id="{BC9C297F-282E-4008-A33D-8FB2F241F327}" type="slidenum">
              <a:rPr lang="en-AU" altLang="en-US"/>
              <a:pPr/>
              <a:t>29</a:t>
            </a:fld>
            <a:endParaRPr lang="en-AU" altLang="en-US"/>
          </a:p>
        </p:txBody>
      </p:sp>
      <p:sp>
        <p:nvSpPr>
          <p:cNvPr id="277506" name="Rectangle 2"/>
          <p:cNvSpPr>
            <a:spLocks noGrp="1" noChangeArrowheads="1"/>
          </p:cNvSpPr>
          <p:nvPr>
            <p:ph type="title"/>
          </p:nvPr>
        </p:nvSpPr>
        <p:spPr/>
        <p:txBody>
          <a:bodyPr/>
          <a:lstStyle/>
          <a:p>
            <a:r>
              <a:rPr lang="en-US" altLang="en-US"/>
              <a:t>Shift Operations</a:t>
            </a:r>
            <a:endParaRPr lang="en-AU" altLang="en-US"/>
          </a:p>
        </p:txBody>
      </p:sp>
      <p:sp>
        <p:nvSpPr>
          <p:cNvPr id="277507" name="Rectangle 3"/>
          <p:cNvSpPr>
            <a:spLocks noGrp="1" noChangeArrowheads="1"/>
          </p:cNvSpPr>
          <p:nvPr>
            <p:ph type="body" idx="1"/>
          </p:nvPr>
        </p:nvSpPr>
        <p:spPr>
          <a:xfrm>
            <a:off x="2208214" y="2349500"/>
            <a:ext cx="8270875" cy="3887788"/>
          </a:xfrm>
        </p:spPr>
        <p:txBody>
          <a:bodyPr/>
          <a:lstStyle/>
          <a:p>
            <a:pPr>
              <a:lnSpc>
                <a:spcPct val="90000"/>
              </a:lnSpc>
            </a:pPr>
            <a:r>
              <a:rPr lang="en-US" altLang="en-US"/>
              <a:t>shamt: how many positions to shift </a:t>
            </a:r>
          </a:p>
          <a:p>
            <a:pPr>
              <a:lnSpc>
                <a:spcPct val="90000"/>
              </a:lnSpc>
            </a:pPr>
            <a:r>
              <a:rPr lang="en-US" altLang="en-US"/>
              <a:t>Shift left logical</a:t>
            </a:r>
          </a:p>
          <a:p>
            <a:pPr lvl="1">
              <a:lnSpc>
                <a:spcPct val="90000"/>
              </a:lnSpc>
            </a:pPr>
            <a:r>
              <a:rPr lang="en-US" altLang="en-US"/>
              <a:t>Shift left and fill with 0 bits</a:t>
            </a:r>
          </a:p>
          <a:p>
            <a:pPr lvl="1">
              <a:lnSpc>
                <a:spcPct val="90000"/>
              </a:lnSpc>
            </a:pPr>
            <a:r>
              <a:rPr lang="en-US" altLang="en-US">
                <a:latin typeface="Lucida Console" pitchFamily="49" charset="0"/>
              </a:rPr>
              <a:t>sll</a:t>
            </a:r>
            <a:r>
              <a:rPr lang="en-US" altLang="en-US"/>
              <a:t> by </a:t>
            </a:r>
            <a:r>
              <a:rPr lang="en-US" altLang="en-US" i="1"/>
              <a:t>i</a:t>
            </a:r>
            <a:r>
              <a:rPr lang="en-US" altLang="en-US"/>
              <a:t> bits multiplies by 2</a:t>
            </a:r>
            <a:r>
              <a:rPr lang="en-US" altLang="en-US" i="1" baseline="30000"/>
              <a:t>i</a:t>
            </a:r>
          </a:p>
          <a:p>
            <a:pPr>
              <a:lnSpc>
                <a:spcPct val="90000"/>
              </a:lnSpc>
            </a:pPr>
            <a:r>
              <a:rPr lang="en-US" altLang="en-US"/>
              <a:t>Shift right logical</a:t>
            </a:r>
          </a:p>
          <a:p>
            <a:pPr lvl="1">
              <a:lnSpc>
                <a:spcPct val="90000"/>
              </a:lnSpc>
            </a:pPr>
            <a:r>
              <a:rPr lang="en-US" altLang="en-US"/>
              <a:t>Shift right and fill with 0 bits</a:t>
            </a:r>
          </a:p>
          <a:p>
            <a:pPr lvl="1">
              <a:lnSpc>
                <a:spcPct val="90000"/>
              </a:lnSpc>
            </a:pPr>
            <a:r>
              <a:rPr lang="en-US" altLang="en-US">
                <a:latin typeface="Lucida Console" pitchFamily="49" charset="0"/>
              </a:rPr>
              <a:t>srl</a:t>
            </a:r>
            <a:r>
              <a:rPr lang="en-US" altLang="en-US"/>
              <a:t> by </a:t>
            </a:r>
            <a:r>
              <a:rPr lang="en-US" altLang="en-US" i="1"/>
              <a:t>i</a:t>
            </a:r>
            <a:r>
              <a:rPr lang="en-US" altLang="en-US"/>
              <a:t> bits divides by 2</a:t>
            </a:r>
            <a:r>
              <a:rPr lang="en-US" altLang="en-US" i="1" baseline="30000"/>
              <a:t>i</a:t>
            </a:r>
            <a:r>
              <a:rPr lang="en-US" altLang="en-US"/>
              <a:t> (unsigned only)</a:t>
            </a:r>
            <a:endParaRPr lang="en-AU" altLang="en-US"/>
          </a:p>
        </p:txBody>
      </p:sp>
      <p:grpSp>
        <p:nvGrpSpPr>
          <p:cNvPr id="277508" name="Group 4"/>
          <p:cNvGrpSpPr>
            <a:grpSpLocks/>
          </p:cNvGrpSpPr>
          <p:nvPr/>
        </p:nvGrpSpPr>
        <p:grpSpPr bwMode="auto">
          <a:xfrm>
            <a:off x="2927351" y="1557338"/>
            <a:ext cx="6913563" cy="774699"/>
            <a:chOff x="703" y="981"/>
            <a:chExt cx="4355" cy="488"/>
          </a:xfrm>
        </p:grpSpPr>
        <p:sp>
          <p:nvSpPr>
            <p:cNvPr id="277509"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t>op</a:t>
              </a:r>
              <a:endParaRPr lang="en-AU" altLang="en-US" sz="2000"/>
            </a:p>
          </p:txBody>
        </p:sp>
        <p:sp>
          <p:nvSpPr>
            <p:cNvPr id="277510"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t>rs</a:t>
              </a:r>
              <a:endParaRPr lang="en-AU" altLang="en-US" sz="2000"/>
            </a:p>
          </p:txBody>
        </p:sp>
        <p:sp>
          <p:nvSpPr>
            <p:cNvPr id="277511"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t>rt</a:t>
              </a:r>
              <a:endParaRPr lang="en-AU" altLang="en-US" sz="2000"/>
            </a:p>
          </p:txBody>
        </p:sp>
        <p:sp>
          <p:nvSpPr>
            <p:cNvPr id="277512"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t>rd</a:t>
              </a:r>
              <a:endParaRPr lang="en-AU" altLang="en-US" sz="2000"/>
            </a:p>
          </p:txBody>
        </p:sp>
        <p:sp>
          <p:nvSpPr>
            <p:cNvPr id="277513"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t>shamt</a:t>
              </a:r>
              <a:endParaRPr lang="en-AU" altLang="en-US" sz="2000"/>
            </a:p>
          </p:txBody>
        </p:sp>
        <p:sp>
          <p:nvSpPr>
            <p:cNvPr id="277514"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t>funct</a:t>
              </a:r>
              <a:endParaRPr lang="en-AU" altLang="en-US" sz="2000"/>
            </a:p>
          </p:txBody>
        </p:sp>
        <p:sp>
          <p:nvSpPr>
            <p:cNvPr id="277515" name="Text Box 11"/>
            <p:cNvSpPr txBox="1">
              <a:spLocks noChangeArrowheads="1"/>
            </p:cNvSpPr>
            <p:nvPr/>
          </p:nvSpPr>
          <p:spPr bwMode="auto">
            <a:xfrm>
              <a:off x="896"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6 bits</a:t>
              </a:r>
              <a:endParaRPr lang="en-AU" altLang="en-US" sz="1600"/>
            </a:p>
          </p:txBody>
        </p:sp>
        <p:sp>
          <p:nvSpPr>
            <p:cNvPr id="277516" name="Text Box 12"/>
            <p:cNvSpPr txBox="1">
              <a:spLocks noChangeArrowheads="1"/>
            </p:cNvSpPr>
            <p:nvPr/>
          </p:nvSpPr>
          <p:spPr bwMode="auto">
            <a:xfrm>
              <a:off x="4434"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6 bits</a:t>
              </a:r>
              <a:endParaRPr lang="en-AU" altLang="en-US" sz="1600"/>
            </a:p>
          </p:txBody>
        </p:sp>
        <p:sp>
          <p:nvSpPr>
            <p:cNvPr id="277517" name="Text Box 13"/>
            <p:cNvSpPr txBox="1">
              <a:spLocks noChangeArrowheads="1"/>
            </p:cNvSpPr>
            <p:nvPr/>
          </p:nvSpPr>
          <p:spPr bwMode="auto">
            <a:xfrm>
              <a:off x="1667"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5 bits</a:t>
              </a:r>
              <a:endParaRPr lang="en-AU" altLang="en-US" sz="1600"/>
            </a:p>
          </p:txBody>
        </p:sp>
        <p:sp>
          <p:nvSpPr>
            <p:cNvPr id="277518" name="Text Box 14"/>
            <p:cNvSpPr txBox="1">
              <a:spLocks noChangeArrowheads="1"/>
            </p:cNvSpPr>
            <p:nvPr/>
          </p:nvSpPr>
          <p:spPr bwMode="auto">
            <a:xfrm>
              <a:off x="234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5 bits</a:t>
              </a:r>
              <a:endParaRPr lang="en-AU" altLang="en-US" sz="1600"/>
            </a:p>
          </p:txBody>
        </p:sp>
        <p:sp>
          <p:nvSpPr>
            <p:cNvPr id="277519" name="Text Box 15"/>
            <p:cNvSpPr txBox="1">
              <a:spLocks noChangeArrowheads="1"/>
            </p:cNvSpPr>
            <p:nvPr/>
          </p:nvSpPr>
          <p:spPr bwMode="auto">
            <a:xfrm>
              <a:off x="302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5 bits</a:t>
              </a:r>
              <a:endParaRPr lang="en-AU" altLang="en-US" sz="1600"/>
            </a:p>
          </p:txBody>
        </p:sp>
        <p:sp>
          <p:nvSpPr>
            <p:cNvPr id="277520" name="Text Box 16"/>
            <p:cNvSpPr txBox="1">
              <a:spLocks noChangeArrowheads="1"/>
            </p:cNvSpPr>
            <p:nvPr/>
          </p:nvSpPr>
          <p:spPr bwMode="auto">
            <a:xfrm>
              <a:off x="370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5 bits</a:t>
              </a:r>
              <a:endParaRPr lang="en-AU" altLang="en-US" sz="1600"/>
            </a:p>
          </p:txBody>
        </p:sp>
      </p:grpSp>
      <p:sp>
        <p:nvSpPr>
          <p:cNvPr id="18" name="TextBox 17"/>
          <p:cNvSpPr txBox="1"/>
          <p:nvPr/>
        </p:nvSpPr>
        <p:spPr>
          <a:xfrm>
            <a:off x="10134600" y="6396647"/>
            <a:ext cx="418704" cy="369332"/>
          </a:xfrm>
          <a:prstGeom prst="rect">
            <a:avLst/>
          </a:prstGeom>
          <a:noFill/>
        </p:spPr>
        <p:txBody>
          <a:bodyPr wrap="none" rtlCol="0">
            <a:spAutoFit/>
          </a:bodyPr>
          <a:lstStyle/>
          <a:p>
            <a:r>
              <a:rPr lang="en-US" dirty="0"/>
              <a:t>88</a:t>
            </a:r>
          </a:p>
        </p:txBody>
      </p:sp>
    </p:spTree>
    <p:extLst>
      <p:ext uri="{BB962C8B-B14F-4D97-AF65-F5344CB8AC3E}">
        <p14:creationId xmlns:p14="http://schemas.microsoft.com/office/powerpoint/2010/main" val="168151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787941F1-F9C7-4A75-8069-F5F689AC054C}" type="slidenum">
              <a:rPr lang="en-AU" altLang="en-US" sz="1200">
                <a:solidFill>
                  <a:srgbClr val="898989"/>
                </a:solidFill>
                <a:cs typeface="Arial" panose="020B0604020202020204" pitchFamily="34" charset="0"/>
              </a:rPr>
              <a:pPr algn="l" fontAlgn="base">
                <a:spcBef>
                  <a:spcPct val="0"/>
                </a:spcBef>
                <a:spcAft>
                  <a:spcPct val="0"/>
                </a:spcAft>
                <a:buFontTx/>
                <a:buNone/>
              </a:pPr>
              <a:t>3</a:t>
            </a:fld>
            <a:endParaRPr lang="en-AU" altLang="en-US" sz="1200">
              <a:solidFill>
                <a:srgbClr val="898989"/>
              </a:solidFill>
              <a:cs typeface="Arial" panose="020B0604020202020204" pitchFamily="34" charset="0"/>
            </a:endParaRPr>
          </a:p>
        </p:txBody>
      </p:sp>
      <p:sp>
        <p:nvSpPr>
          <p:cNvPr id="6147" name="Rectangle 2"/>
          <p:cNvSpPr>
            <a:spLocks noGrp="1" noChangeArrowheads="1"/>
          </p:cNvSpPr>
          <p:nvPr>
            <p:ph type="title"/>
          </p:nvPr>
        </p:nvSpPr>
        <p:spPr/>
        <p:txBody>
          <a:bodyPr/>
          <a:lstStyle/>
          <a:p>
            <a:pPr eaLnBrk="1" hangingPunct="1"/>
            <a:r>
              <a:rPr lang="en-US" altLang="en-US"/>
              <a:t>The MIPS Instruction Set</a:t>
            </a:r>
            <a:endParaRPr lang="en-AU" altLang="en-US"/>
          </a:p>
        </p:txBody>
      </p:sp>
      <p:sp>
        <p:nvSpPr>
          <p:cNvPr id="6148" name="Rectangle 3"/>
          <p:cNvSpPr>
            <a:spLocks noGrp="1" noChangeArrowheads="1"/>
          </p:cNvSpPr>
          <p:nvPr>
            <p:ph type="body" idx="1"/>
          </p:nvPr>
        </p:nvSpPr>
        <p:spPr/>
        <p:txBody>
          <a:bodyPr/>
          <a:lstStyle/>
          <a:p>
            <a:pPr eaLnBrk="1" hangingPunct="1"/>
            <a:r>
              <a:rPr lang="en-US" altLang="en-US"/>
              <a:t>Used as the example throughout the book</a:t>
            </a:r>
          </a:p>
          <a:p>
            <a:pPr eaLnBrk="1" hangingPunct="1"/>
            <a:r>
              <a:rPr lang="en-US" altLang="en-US"/>
              <a:t>Stanford MIPS commercialized by MIPS Technologies (</a:t>
            </a:r>
            <a:r>
              <a:rPr lang="en-US" altLang="en-US">
                <a:hlinkClick r:id="rId3"/>
              </a:rPr>
              <a:t>www.mips.com</a:t>
            </a:r>
            <a:r>
              <a:rPr lang="en-US" altLang="en-US"/>
              <a:t>)</a:t>
            </a:r>
          </a:p>
          <a:p>
            <a:pPr eaLnBrk="1" hangingPunct="1"/>
            <a:r>
              <a:rPr lang="en-US" altLang="en-US"/>
              <a:t>Large share of embedded core market</a:t>
            </a:r>
          </a:p>
          <a:p>
            <a:pPr lvl="1" eaLnBrk="1" hangingPunct="1"/>
            <a:r>
              <a:rPr lang="en-US" altLang="en-US"/>
              <a:t>Applications in consumer electronics, network/storage equipment, cameras, printers, …</a:t>
            </a:r>
          </a:p>
          <a:p>
            <a:pPr eaLnBrk="1" hangingPunct="1"/>
            <a:r>
              <a:rPr lang="en-US" altLang="en-US"/>
              <a:t>Typical of many modern ISAs</a:t>
            </a:r>
          </a:p>
          <a:p>
            <a:pPr lvl="1" eaLnBrk="1" hangingPunct="1"/>
            <a:r>
              <a:rPr lang="en-US" altLang="en-US"/>
              <a:t>See MIPS Reference Data tear-out card, and Appendixes B and E</a:t>
            </a:r>
          </a:p>
        </p:txBody>
      </p:sp>
      <p:sp>
        <p:nvSpPr>
          <p:cNvPr id="6149"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64</a:t>
            </a:r>
          </a:p>
        </p:txBody>
      </p:sp>
    </p:spTree>
    <p:extLst>
      <p:ext uri="{BB962C8B-B14F-4D97-AF65-F5344CB8AC3E}">
        <p14:creationId xmlns:p14="http://schemas.microsoft.com/office/powerpoint/2010/main" val="1163954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AU" altLang="en-US"/>
              <a:t>Chapter 2 — Instructions: Language of the Computer — </a:t>
            </a:r>
            <a:fld id="{9B027760-3677-4B9D-B4C1-1AF9AA6D5B96}" type="slidenum">
              <a:rPr lang="en-AU" altLang="en-US"/>
              <a:pPr/>
              <a:t>30</a:t>
            </a:fld>
            <a:endParaRPr lang="en-AU" altLang="en-US"/>
          </a:p>
        </p:txBody>
      </p:sp>
      <p:sp>
        <p:nvSpPr>
          <p:cNvPr id="279554" name="Rectangle 2"/>
          <p:cNvSpPr>
            <a:spLocks noChangeArrowheads="1"/>
          </p:cNvSpPr>
          <p:nvPr/>
        </p:nvSpPr>
        <p:spPr bwMode="auto">
          <a:xfrm>
            <a:off x="6348413" y="3408363"/>
            <a:ext cx="647700" cy="16049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555" name="Rectangle 3"/>
          <p:cNvSpPr>
            <a:spLocks noGrp="1" noChangeArrowheads="1"/>
          </p:cNvSpPr>
          <p:nvPr>
            <p:ph type="title"/>
          </p:nvPr>
        </p:nvSpPr>
        <p:spPr/>
        <p:txBody>
          <a:bodyPr/>
          <a:lstStyle/>
          <a:p>
            <a:r>
              <a:rPr lang="en-US" altLang="en-US"/>
              <a:t>AND Operations</a:t>
            </a:r>
            <a:endParaRPr lang="en-AU" altLang="en-US"/>
          </a:p>
        </p:txBody>
      </p:sp>
      <p:sp>
        <p:nvSpPr>
          <p:cNvPr id="279556" name="Rectangle 4"/>
          <p:cNvSpPr>
            <a:spLocks noGrp="1" noChangeArrowheads="1"/>
          </p:cNvSpPr>
          <p:nvPr>
            <p:ph type="body" idx="1"/>
          </p:nvPr>
        </p:nvSpPr>
        <p:spPr>
          <a:xfrm>
            <a:off x="2208214" y="1125539"/>
            <a:ext cx="8270875" cy="2073275"/>
          </a:xfrm>
        </p:spPr>
        <p:txBody>
          <a:bodyPr/>
          <a:lstStyle/>
          <a:p>
            <a:r>
              <a:rPr lang="en-US" altLang="en-US"/>
              <a:t>Useful to mask bits in a word</a:t>
            </a:r>
          </a:p>
          <a:p>
            <a:pPr lvl="1"/>
            <a:r>
              <a:rPr lang="en-US" altLang="en-US"/>
              <a:t>Select some bits, clear others to 0</a:t>
            </a:r>
          </a:p>
          <a:p>
            <a:pPr>
              <a:spcBef>
                <a:spcPct val="50000"/>
              </a:spcBef>
              <a:spcAft>
                <a:spcPct val="30000"/>
              </a:spcAft>
              <a:buFont typeface="Wingdings" pitchFamily="2" charset="2"/>
              <a:buNone/>
            </a:pPr>
            <a:r>
              <a:rPr lang="en-US" altLang="en-US">
                <a:latin typeface="Lucida Console" pitchFamily="49" charset="0"/>
              </a:rPr>
              <a:t>	and $t0, $t1, $t2</a:t>
            </a:r>
            <a:endParaRPr lang="en-AU" altLang="en-US">
              <a:latin typeface="Lucida Console" pitchFamily="49" charset="0"/>
            </a:endParaRPr>
          </a:p>
        </p:txBody>
      </p:sp>
      <p:sp>
        <p:nvSpPr>
          <p:cNvPr id="279557" name="Text Box 5"/>
          <p:cNvSpPr txBox="1">
            <a:spLocks noChangeArrowheads="1"/>
          </p:cNvSpPr>
          <p:nvPr/>
        </p:nvSpPr>
        <p:spPr bwMode="auto">
          <a:xfrm>
            <a:off x="3448050" y="3403600"/>
            <a:ext cx="4743606"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0000 0000 0000 0000 0000 1101 1100 0000</a:t>
            </a:r>
            <a:endParaRPr lang="en-AU" altLang="en-US" sz="2000"/>
          </a:p>
        </p:txBody>
      </p:sp>
      <p:sp>
        <p:nvSpPr>
          <p:cNvPr id="279558" name="Text Box 6"/>
          <p:cNvSpPr txBox="1">
            <a:spLocks noChangeArrowheads="1"/>
          </p:cNvSpPr>
          <p:nvPr/>
        </p:nvSpPr>
        <p:spPr bwMode="auto">
          <a:xfrm>
            <a:off x="3448050" y="3963988"/>
            <a:ext cx="4743606"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0000 0000 0000 0000 0011 1100 0000 0000</a:t>
            </a:r>
            <a:endParaRPr lang="en-AU" altLang="en-US" sz="2000"/>
          </a:p>
        </p:txBody>
      </p:sp>
      <p:sp>
        <p:nvSpPr>
          <p:cNvPr id="279559" name="Text Box 7"/>
          <p:cNvSpPr txBox="1">
            <a:spLocks noChangeArrowheads="1"/>
          </p:cNvSpPr>
          <p:nvPr/>
        </p:nvSpPr>
        <p:spPr bwMode="auto">
          <a:xfrm>
            <a:off x="2811464" y="3403601"/>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$t2</a:t>
            </a:r>
            <a:endParaRPr lang="en-AU" altLang="en-US" sz="2000"/>
          </a:p>
        </p:txBody>
      </p:sp>
      <p:sp>
        <p:nvSpPr>
          <p:cNvPr id="279560" name="Text Box 8"/>
          <p:cNvSpPr txBox="1">
            <a:spLocks noChangeArrowheads="1"/>
          </p:cNvSpPr>
          <p:nvPr/>
        </p:nvSpPr>
        <p:spPr bwMode="auto">
          <a:xfrm>
            <a:off x="2811464" y="3963989"/>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$t1</a:t>
            </a:r>
            <a:endParaRPr lang="en-AU" altLang="en-US" sz="2000"/>
          </a:p>
        </p:txBody>
      </p:sp>
      <p:sp>
        <p:nvSpPr>
          <p:cNvPr id="279561" name="Text Box 9"/>
          <p:cNvSpPr txBox="1">
            <a:spLocks noChangeArrowheads="1"/>
          </p:cNvSpPr>
          <p:nvPr/>
        </p:nvSpPr>
        <p:spPr bwMode="auto">
          <a:xfrm>
            <a:off x="3448050" y="4611688"/>
            <a:ext cx="4743606"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0000 0000 0000 0000 0000 1100 0000 0000</a:t>
            </a:r>
            <a:endParaRPr lang="en-AU" altLang="en-US" sz="2000"/>
          </a:p>
        </p:txBody>
      </p:sp>
      <p:sp>
        <p:nvSpPr>
          <p:cNvPr id="279562" name="Text Box 10"/>
          <p:cNvSpPr txBox="1">
            <a:spLocks noChangeArrowheads="1"/>
          </p:cNvSpPr>
          <p:nvPr/>
        </p:nvSpPr>
        <p:spPr bwMode="auto">
          <a:xfrm>
            <a:off x="2811464" y="4611689"/>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$t0</a:t>
            </a:r>
            <a:endParaRPr lang="en-AU" altLang="en-US" sz="2000"/>
          </a:p>
        </p:txBody>
      </p:sp>
      <p:sp>
        <p:nvSpPr>
          <p:cNvPr id="12" name="TextBox 11"/>
          <p:cNvSpPr txBox="1"/>
          <p:nvPr/>
        </p:nvSpPr>
        <p:spPr>
          <a:xfrm>
            <a:off x="10134600" y="6396647"/>
            <a:ext cx="418704" cy="369332"/>
          </a:xfrm>
          <a:prstGeom prst="rect">
            <a:avLst/>
          </a:prstGeom>
          <a:noFill/>
        </p:spPr>
        <p:txBody>
          <a:bodyPr wrap="none" rtlCol="0">
            <a:spAutoFit/>
          </a:bodyPr>
          <a:lstStyle/>
          <a:p>
            <a:r>
              <a:rPr lang="en-US" dirty="0"/>
              <a:t>88</a:t>
            </a:r>
          </a:p>
        </p:txBody>
      </p:sp>
    </p:spTree>
    <p:extLst>
      <p:ext uri="{BB962C8B-B14F-4D97-AF65-F5344CB8AC3E}">
        <p14:creationId xmlns:p14="http://schemas.microsoft.com/office/powerpoint/2010/main" val="387929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AU" altLang="en-US"/>
              <a:t>Chapter 2 — Instructions: Language of the Computer — </a:t>
            </a:r>
            <a:fld id="{9A14AA65-0ACC-433E-ADB4-4F7299B724B5}" type="slidenum">
              <a:rPr lang="en-AU" altLang="en-US"/>
              <a:pPr/>
              <a:t>31</a:t>
            </a:fld>
            <a:endParaRPr lang="en-AU" altLang="en-US"/>
          </a:p>
        </p:txBody>
      </p:sp>
      <p:sp>
        <p:nvSpPr>
          <p:cNvPr id="281602" name="Rectangle 2"/>
          <p:cNvSpPr>
            <a:spLocks noChangeArrowheads="1"/>
          </p:cNvSpPr>
          <p:nvPr/>
        </p:nvSpPr>
        <p:spPr bwMode="auto">
          <a:xfrm>
            <a:off x="6383339" y="3408363"/>
            <a:ext cx="612775" cy="16049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3" name="Rectangle 3"/>
          <p:cNvSpPr>
            <a:spLocks noGrp="1" noChangeArrowheads="1"/>
          </p:cNvSpPr>
          <p:nvPr>
            <p:ph type="title"/>
          </p:nvPr>
        </p:nvSpPr>
        <p:spPr/>
        <p:txBody>
          <a:bodyPr/>
          <a:lstStyle/>
          <a:p>
            <a:r>
              <a:rPr lang="en-US" altLang="en-US"/>
              <a:t>OR Operations</a:t>
            </a:r>
            <a:endParaRPr lang="en-AU" altLang="en-US"/>
          </a:p>
        </p:txBody>
      </p:sp>
      <p:sp>
        <p:nvSpPr>
          <p:cNvPr id="281604" name="Rectangle 4"/>
          <p:cNvSpPr>
            <a:spLocks noGrp="1" noChangeArrowheads="1"/>
          </p:cNvSpPr>
          <p:nvPr>
            <p:ph type="body" idx="1"/>
          </p:nvPr>
        </p:nvSpPr>
        <p:spPr>
          <a:xfrm>
            <a:off x="2208214" y="1125539"/>
            <a:ext cx="8270875" cy="2073275"/>
          </a:xfrm>
        </p:spPr>
        <p:txBody>
          <a:bodyPr/>
          <a:lstStyle/>
          <a:p>
            <a:r>
              <a:rPr lang="en-US" altLang="en-US"/>
              <a:t>Useful to include bits in a word</a:t>
            </a:r>
          </a:p>
          <a:p>
            <a:pPr lvl="1"/>
            <a:r>
              <a:rPr lang="en-US" altLang="en-US"/>
              <a:t>Set some bits to 1, leave others unchanged</a:t>
            </a:r>
          </a:p>
          <a:p>
            <a:pPr>
              <a:spcBef>
                <a:spcPct val="50000"/>
              </a:spcBef>
              <a:spcAft>
                <a:spcPct val="30000"/>
              </a:spcAft>
              <a:buFont typeface="Wingdings" pitchFamily="2" charset="2"/>
              <a:buNone/>
            </a:pPr>
            <a:r>
              <a:rPr lang="en-US" altLang="en-US">
                <a:latin typeface="Lucida Console" pitchFamily="49" charset="0"/>
              </a:rPr>
              <a:t>	or $t0, $t1, $t2</a:t>
            </a:r>
            <a:endParaRPr lang="en-AU" altLang="en-US">
              <a:latin typeface="Lucida Console" pitchFamily="49" charset="0"/>
            </a:endParaRPr>
          </a:p>
        </p:txBody>
      </p:sp>
      <p:sp>
        <p:nvSpPr>
          <p:cNvPr id="281605" name="Text Box 5"/>
          <p:cNvSpPr txBox="1">
            <a:spLocks noChangeArrowheads="1"/>
          </p:cNvSpPr>
          <p:nvPr/>
        </p:nvSpPr>
        <p:spPr bwMode="auto">
          <a:xfrm>
            <a:off x="3448050" y="3403600"/>
            <a:ext cx="4743606"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0000 0000 0000 0000 0000 1101 1100 0000</a:t>
            </a:r>
            <a:endParaRPr lang="en-AU" altLang="en-US" sz="2000"/>
          </a:p>
        </p:txBody>
      </p:sp>
      <p:sp>
        <p:nvSpPr>
          <p:cNvPr id="281606" name="Text Box 6"/>
          <p:cNvSpPr txBox="1">
            <a:spLocks noChangeArrowheads="1"/>
          </p:cNvSpPr>
          <p:nvPr/>
        </p:nvSpPr>
        <p:spPr bwMode="auto">
          <a:xfrm>
            <a:off x="3448050" y="3963988"/>
            <a:ext cx="4743606"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0000 0000 0000 0000 0011 1100 0000 0000</a:t>
            </a:r>
            <a:endParaRPr lang="en-AU" altLang="en-US" sz="2000"/>
          </a:p>
        </p:txBody>
      </p:sp>
      <p:sp>
        <p:nvSpPr>
          <p:cNvPr id="281607" name="Text Box 7"/>
          <p:cNvSpPr txBox="1">
            <a:spLocks noChangeArrowheads="1"/>
          </p:cNvSpPr>
          <p:nvPr/>
        </p:nvSpPr>
        <p:spPr bwMode="auto">
          <a:xfrm>
            <a:off x="2811464" y="3403601"/>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$t2</a:t>
            </a:r>
            <a:endParaRPr lang="en-AU" altLang="en-US" sz="2000"/>
          </a:p>
        </p:txBody>
      </p:sp>
      <p:sp>
        <p:nvSpPr>
          <p:cNvPr id="281608" name="Text Box 8"/>
          <p:cNvSpPr txBox="1">
            <a:spLocks noChangeArrowheads="1"/>
          </p:cNvSpPr>
          <p:nvPr/>
        </p:nvSpPr>
        <p:spPr bwMode="auto">
          <a:xfrm>
            <a:off x="2811464" y="3963989"/>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$t1</a:t>
            </a:r>
            <a:endParaRPr lang="en-AU" altLang="en-US" sz="2000"/>
          </a:p>
        </p:txBody>
      </p:sp>
      <p:sp>
        <p:nvSpPr>
          <p:cNvPr id="281609" name="Text Box 9"/>
          <p:cNvSpPr txBox="1">
            <a:spLocks noChangeArrowheads="1"/>
          </p:cNvSpPr>
          <p:nvPr/>
        </p:nvSpPr>
        <p:spPr bwMode="auto">
          <a:xfrm>
            <a:off x="3448050" y="4611688"/>
            <a:ext cx="4743606"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0000 0000 0000 0000 0011 1101 1100 0000</a:t>
            </a:r>
            <a:endParaRPr lang="en-AU" altLang="en-US" sz="2000"/>
          </a:p>
        </p:txBody>
      </p:sp>
      <p:sp>
        <p:nvSpPr>
          <p:cNvPr id="281610" name="Text Box 10"/>
          <p:cNvSpPr txBox="1">
            <a:spLocks noChangeArrowheads="1"/>
          </p:cNvSpPr>
          <p:nvPr/>
        </p:nvSpPr>
        <p:spPr bwMode="auto">
          <a:xfrm>
            <a:off x="2811464" y="4611689"/>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$t0</a:t>
            </a:r>
            <a:endParaRPr lang="en-AU" altLang="en-US" sz="2000"/>
          </a:p>
        </p:txBody>
      </p:sp>
      <p:sp>
        <p:nvSpPr>
          <p:cNvPr id="12" name="TextBox 11"/>
          <p:cNvSpPr txBox="1"/>
          <p:nvPr/>
        </p:nvSpPr>
        <p:spPr>
          <a:xfrm>
            <a:off x="10134600" y="6396647"/>
            <a:ext cx="418704" cy="369332"/>
          </a:xfrm>
          <a:prstGeom prst="rect">
            <a:avLst/>
          </a:prstGeom>
          <a:noFill/>
        </p:spPr>
        <p:txBody>
          <a:bodyPr wrap="none" rtlCol="0">
            <a:spAutoFit/>
          </a:bodyPr>
          <a:lstStyle/>
          <a:p>
            <a:r>
              <a:rPr lang="en-US" dirty="0"/>
              <a:t>88</a:t>
            </a:r>
          </a:p>
        </p:txBody>
      </p:sp>
    </p:spTree>
    <p:extLst>
      <p:ext uri="{BB962C8B-B14F-4D97-AF65-F5344CB8AC3E}">
        <p14:creationId xmlns:p14="http://schemas.microsoft.com/office/powerpoint/2010/main" val="3324123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AU" altLang="en-US"/>
              <a:t>Chapter 2 — Instructions: Language of the Computer — </a:t>
            </a:r>
            <a:fld id="{2420E8EC-C670-42DA-876B-544AEC0D0BF7}" type="slidenum">
              <a:rPr lang="en-AU" altLang="en-US"/>
              <a:pPr/>
              <a:t>32</a:t>
            </a:fld>
            <a:endParaRPr lang="en-AU" altLang="en-US"/>
          </a:p>
        </p:txBody>
      </p:sp>
      <p:sp>
        <p:nvSpPr>
          <p:cNvPr id="283650" name="Rectangle 2"/>
          <p:cNvSpPr>
            <a:spLocks noGrp="1" noChangeArrowheads="1"/>
          </p:cNvSpPr>
          <p:nvPr>
            <p:ph type="title"/>
          </p:nvPr>
        </p:nvSpPr>
        <p:spPr/>
        <p:txBody>
          <a:bodyPr/>
          <a:lstStyle/>
          <a:p>
            <a:r>
              <a:rPr lang="en-US" altLang="en-US"/>
              <a:t>NOT Operations</a:t>
            </a:r>
            <a:endParaRPr lang="en-AU" altLang="en-US"/>
          </a:p>
        </p:txBody>
      </p:sp>
      <p:sp>
        <p:nvSpPr>
          <p:cNvPr id="283651" name="Rectangle 3"/>
          <p:cNvSpPr>
            <a:spLocks noGrp="1" noChangeArrowheads="1"/>
          </p:cNvSpPr>
          <p:nvPr>
            <p:ph type="body" idx="1"/>
          </p:nvPr>
        </p:nvSpPr>
        <p:spPr>
          <a:xfrm>
            <a:off x="2208214" y="1125539"/>
            <a:ext cx="8270875" cy="3227387"/>
          </a:xfrm>
        </p:spPr>
        <p:txBody>
          <a:bodyPr/>
          <a:lstStyle/>
          <a:p>
            <a:r>
              <a:rPr lang="en-US" altLang="en-US"/>
              <a:t>Useful to invert bits in a word</a:t>
            </a:r>
          </a:p>
          <a:p>
            <a:pPr lvl="1"/>
            <a:r>
              <a:rPr lang="en-US" altLang="en-US"/>
              <a:t>Change 0 to 1, and 1 to 0</a:t>
            </a:r>
          </a:p>
          <a:p>
            <a:r>
              <a:rPr lang="en-US" altLang="en-US"/>
              <a:t>MIPS has NOR 3-operand instruction</a:t>
            </a:r>
          </a:p>
          <a:p>
            <a:pPr lvl="1"/>
            <a:r>
              <a:rPr lang="en-US" altLang="en-US"/>
              <a:t>a NOR b == NOT ( a OR b )</a:t>
            </a:r>
          </a:p>
          <a:p>
            <a:pPr>
              <a:spcBef>
                <a:spcPct val="50000"/>
              </a:spcBef>
              <a:spcAft>
                <a:spcPct val="30000"/>
              </a:spcAft>
              <a:buFont typeface="Wingdings" pitchFamily="2" charset="2"/>
              <a:buNone/>
            </a:pPr>
            <a:r>
              <a:rPr lang="en-US" altLang="en-US">
                <a:latin typeface="Lucida Console" pitchFamily="49" charset="0"/>
              </a:rPr>
              <a:t>	nor $t0, $t1, $zero</a:t>
            </a:r>
            <a:endParaRPr lang="en-AU" altLang="en-US">
              <a:latin typeface="Lucida Console" pitchFamily="49" charset="0"/>
            </a:endParaRPr>
          </a:p>
        </p:txBody>
      </p:sp>
      <p:sp>
        <p:nvSpPr>
          <p:cNvPr id="283652" name="Text Box 4"/>
          <p:cNvSpPr txBox="1">
            <a:spLocks noChangeArrowheads="1"/>
          </p:cNvSpPr>
          <p:nvPr/>
        </p:nvSpPr>
        <p:spPr bwMode="auto">
          <a:xfrm>
            <a:off x="3448050" y="4586288"/>
            <a:ext cx="4743606"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0000 0000 0000 0000 0011 1100 0000 0000</a:t>
            </a:r>
            <a:endParaRPr lang="en-AU" altLang="en-US" sz="2000"/>
          </a:p>
        </p:txBody>
      </p:sp>
      <p:sp>
        <p:nvSpPr>
          <p:cNvPr id="283653" name="Text Box 5"/>
          <p:cNvSpPr txBox="1">
            <a:spLocks noChangeArrowheads="1"/>
          </p:cNvSpPr>
          <p:nvPr/>
        </p:nvSpPr>
        <p:spPr bwMode="auto">
          <a:xfrm>
            <a:off x="2811464" y="4586289"/>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$t1</a:t>
            </a:r>
            <a:endParaRPr lang="en-AU" altLang="en-US" sz="2000"/>
          </a:p>
        </p:txBody>
      </p:sp>
      <p:sp>
        <p:nvSpPr>
          <p:cNvPr id="283654" name="Text Box 6"/>
          <p:cNvSpPr txBox="1">
            <a:spLocks noChangeArrowheads="1"/>
          </p:cNvSpPr>
          <p:nvPr/>
        </p:nvSpPr>
        <p:spPr bwMode="auto">
          <a:xfrm>
            <a:off x="3448050" y="5233988"/>
            <a:ext cx="4743606"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1111 1111 1111 1111 1100 0011 1111 1111</a:t>
            </a:r>
            <a:endParaRPr lang="en-AU" altLang="en-US" sz="2000"/>
          </a:p>
        </p:txBody>
      </p:sp>
      <p:sp>
        <p:nvSpPr>
          <p:cNvPr id="283655" name="Text Box 7"/>
          <p:cNvSpPr txBox="1">
            <a:spLocks noChangeArrowheads="1"/>
          </p:cNvSpPr>
          <p:nvPr/>
        </p:nvSpPr>
        <p:spPr bwMode="auto">
          <a:xfrm>
            <a:off x="2811464" y="5233989"/>
            <a:ext cx="53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$t0</a:t>
            </a:r>
            <a:endParaRPr lang="en-AU" altLang="en-US" sz="2000"/>
          </a:p>
        </p:txBody>
      </p:sp>
      <p:sp>
        <p:nvSpPr>
          <p:cNvPr id="283656" name="AutoShape 8"/>
          <p:cNvSpPr>
            <a:spLocks/>
          </p:cNvSpPr>
          <p:nvPr/>
        </p:nvSpPr>
        <p:spPr bwMode="auto">
          <a:xfrm>
            <a:off x="8401050" y="3573463"/>
            <a:ext cx="2084388" cy="609600"/>
          </a:xfrm>
          <a:prstGeom prst="borderCallout1">
            <a:avLst>
              <a:gd name="adj1" fmla="val 18750"/>
              <a:gd name="adj2" fmla="val -3657"/>
              <a:gd name="adj3" fmla="val 26301"/>
              <a:gd name="adj4" fmla="val -75477"/>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Register 0: always read as zero</a:t>
            </a:r>
            <a:endParaRPr lang="en-AU" altLang="en-US"/>
          </a:p>
        </p:txBody>
      </p:sp>
      <p:sp>
        <p:nvSpPr>
          <p:cNvPr id="10" name="TextBox 9"/>
          <p:cNvSpPr txBox="1"/>
          <p:nvPr/>
        </p:nvSpPr>
        <p:spPr>
          <a:xfrm>
            <a:off x="10134600" y="6396647"/>
            <a:ext cx="418704" cy="369332"/>
          </a:xfrm>
          <a:prstGeom prst="rect">
            <a:avLst/>
          </a:prstGeom>
          <a:noFill/>
        </p:spPr>
        <p:txBody>
          <a:bodyPr wrap="none" rtlCol="0">
            <a:spAutoFit/>
          </a:bodyPr>
          <a:lstStyle/>
          <a:p>
            <a:r>
              <a:rPr lang="en-US" dirty="0"/>
              <a:t>89</a:t>
            </a:r>
          </a:p>
        </p:txBody>
      </p:sp>
    </p:spTree>
    <p:extLst>
      <p:ext uri="{BB962C8B-B14F-4D97-AF65-F5344CB8AC3E}">
        <p14:creationId xmlns:p14="http://schemas.microsoft.com/office/powerpoint/2010/main" val="183157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2 — Instructions: Language of the Computer — </a:t>
            </a:r>
            <a:fld id="{0BCF1EC1-1898-4F6B-88FD-0C17047CF403}" type="slidenum">
              <a:rPr lang="en-AU" altLang="en-US"/>
              <a:pPr/>
              <a:t>33</a:t>
            </a:fld>
            <a:endParaRPr lang="en-AU" altLang="en-US"/>
          </a:p>
        </p:txBody>
      </p:sp>
      <p:sp>
        <p:nvSpPr>
          <p:cNvPr id="285698" name="Rectangle 2"/>
          <p:cNvSpPr>
            <a:spLocks noGrp="1" noChangeArrowheads="1"/>
          </p:cNvSpPr>
          <p:nvPr>
            <p:ph type="title"/>
          </p:nvPr>
        </p:nvSpPr>
        <p:spPr/>
        <p:txBody>
          <a:bodyPr/>
          <a:lstStyle/>
          <a:p>
            <a:r>
              <a:rPr lang="en-US" altLang="en-US"/>
              <a:t>Conditional Operations</a:t>
            </a:r>
            <a:endParaRPr lang="en-AU" altLang="en-US"/>
          </a:p>
        </p:txBody>
      </p:sp>
      <p:sp>
        <p:nvSpPr>
          <p:cNvPr id="285699" name="Rectangle 3"/>
          <p:cNvSpPr>
            <a:spLocks noGrp="1" noChangeArrowheads="1"/>
          </p:cNvSpPr>
          <p:nvPr>
            <p:ph type="body" idx="1"/>
          </p:nvPr>
        </p:nvSpPr>
        <p:spPr/>
        <p:txBody>
          <a:bodyPr/>
          <a:lstStyle/>
          <a:p>
            <a:pPr>
              <a:lnSpc>
                <a:spcPct val="90000"/>
              </a:lnSpc>
            </a:pPr>
            <a:r>
              <a:rPr lang="en-US" altLang="en-US"/>
              <a:t>Branch to a labeled instruction if a condition is true</a:t>
            </a:r>
          </a:p>
          <a:p>
            <a:pPr lvl="1">
              <a:lnSpc>
                <a:spcPct val="90000"/>
              </a:lnSpc>
            </a:pPr>
            <a:r>
              <a:rPr lang="en-US" altLang="en-US"/>
              <a:t>Otherwise, continue sequentially</a:t>
            </a:r>
          </a:p>
          <a:p>
            <a:pPr>
              <a:lnSpc>
                <a:spcPct val="90000"/>
              </a:lnSpc>
            </a:pPr>
            <a:r>
              <a:rPr lang="en-US" altLang="en-US">
                <a:latin typeface="Lucida Console" pitchFamily="49" charset="0"/>
              </a:rPr>
              <a:t>beq rs, rt, L1</a:t>
            </a:r>
          </a:p>
          <a:p>
            <a:pPr lvl="1">
              <a:lnSpc>
                <a:spcPct val="90000"/>
              </a:lnSpc>
            </a:pPr>
            <a:r>
              <a:rPr lang="en-US" altLang="en-US"/>
              <a:t>if (rs == rt) branch to instruction labeled L1;</a:t>
            </a:r>
          </a:p>
          <a:p>
            <a:pPr>
              <a:lnSpc>
                <a:spcPct val="90000"/>
              </a:lnSpc>
            </a:pPr>
            <a:r>
              <a:rPr lang="en-US" altLang="en-US">
                <a:latin typeface="Lucida Console" pitchFamily="49" charset="0"/>
              </a:rPr>
              <a:t>bne rs, rt, L1</a:t>
            </a:r>
          </a:p>
          <a:p>
            <a:pPr lvl="1">
              <a:lnSpc>
                <a:spcPct val="90000"/>
              </a:lnSpc>
            </a:pPr>
            <a:r>
              <a:rPr lang="en-US" altLang="en-US"/>
              <a:t>if (rs != rt) branch to instruction labeled L1;</a:t>
            </a:r>
          </a:p>
          <a:p>
            <a:pPr>
              <a:lnSpc>
                <a:spcPct val="90000"/>
              </a:lnSpc>
            </a:pPr>
            <a:r>
              <a:rPr lang="en-US" altLang="en-US">
                <a:latin typeface="Lucida Console" pitchFamily="49" charset="0"/>
              </a:rPr>
              <a:t>j L1</a:t>
            </a:r>
          </a:p>
          <a:p>
            <a:pPr lvl="1">
              <a:lnSpc>
                <a:spcPct val="90000"/>
              </a:lnSpc>
            </a:pPr>
            <a:r>
              <a:rPr lang="en-US" altLang="en-US"/>
              <a:t>unconditional jump to instruction labeled L1</a:t>
            </a:r>
            <a:endParaRPr lang="en-AU" altLang="en-US"/>
          </a:p>
        </p:txBody>
      </p:sp>
      <p:sp>
        <p:nvSpPr>
          <p:cNvPr id="285700" name="Text Box 4"/>
          <p:cNvSpPr txBox="1">
            <a:spLocks noChangeArrowheads="1"/>
          </p:cNvSpPr>
          <p:nvPr/>
        </p:nvSpPr>
        <p:spPr bwMode="auto">
          <a:xfrm rot="5400000">
            <a:off x="8605476" y="1837809"/>
            <a:ext cx="3758337"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folHlink"/>
                </a:solidFill>
              </a:rPr>
              <a:t>§2.7 Instructions for Making Decisions</a:t>
            </a:r>
          </a:p>
        </p:txBody>
      </p:sp>
      <p:sp>
        <p:nvSpPr>
          <p:cNvPr id="6" name="TextBox 5"/>
          <p:cNvSpPr txBox="1"/>
          <p:nvPr/>
        </p:nvSpPr>
        <p:spPr>
          <a:xfrm>
            <a:off x="10058400" y="6553200"/>
            <a:ext cx="418704" cy="369332"/>
          </a:xfrm>
          <a:prstGeom prst="rect">
            <a:avLst/>
          </a:prstGeom>
          <a:noFill/>
        </p:spPr>
        <p:txBody>
          <a:bodyPr wrap="none" rtlCol="0">
            <a:spAutoFit/>
          </a:bodyPr>
          <a:lstStyle/>
          <a:p>
            <a:r>
              <a:rPr lang="en-US" dirty="0"/>
              <a:t>90</a:t>
            </a:r>
          </a:p>
        </p:txBody>
      </p:sp>
    </p:spTree>
    <p:extLst>
      <p:ext uri="{BB962C8B-B14F-4D97-AF65-F5344CB8AC3E}">
        <p14:creationId xmlns:p14="http://schemas.microsoft.com/office/powerpoint/2010/main" val="1129321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BEQ/BNE Instructions Work?</a:t>
            </a:r>
          </a:p>
        </p:txBody>
      </p:sp>
      <p:sp>
        <p:nvSpPr>
          <p:cNvPr id="3" name="Content Placeholder 2"/>
          <p:cNvSpPr>
            <a:spLocks noGrp="1"/>
          </p:cNvSpPr>
          <p:nvPr>
            <p:ph idx="1"/>
          </p:nvPr>
        </p:nvSpPr>
        <p:spPr>
          <a:xfrm>
            <a:off x="1981200" y="2667001"/>
            <a:ext cx="8229600" cy="3459163"/>
          </a:xfrm>
        </p:spPr>
        <p:txBody>
          <a:bodyPr>
            <a:normAutofit/>
          </a:bodyPr>
          <a:lstStyle/>
          <a:p>
            <a:r>
              <a:rPr lang="en-US" dirty="0"/>
              <a:t>Operation code for BEQ or BNE in bits 26-31</a:t>
            </a:r>
          </a:p>
          <a:p>
            <a:r>
              <a:rPr lang="en-US" dirty="0"/>
              <a:t>Registers to compare in bits 21-25 and 16-20</a:t>
            </a:r>
          </a:p>
          <a:p>
            <a:r>
              <a:rPr lang="en-US" dirty="0"/>
              <a:t>Jump-to offset in bits 0-15</a:t>
            </a:r>
          </a:p>
          <a:p>
            <a:pPr lvl="1"/>
            <a:r>
              <a:rPr lang="en-US" dirty="0"/>
              <a:t>Signed integer (so ±32K)</a:t>
            </a:r>
          </a:p>
          <a:p>
            <a:pPr lvl="1"/>
            <a:r>
              <a:rPr lang="en-US" dirty="0"/>
              <a:t>Number of instructions, not address locations</a:t>
            </a:r>
          </a:p>
          <a:p>
            <a:pPr lvl="2"/>
            <a:r>
              <a:rPr lang="en-US" dirty="0"/>
              <a:t>Multiplied by 4</a:t>
            </a:r>
          </a:p>
          <a:p>
            <a:pPr lvl="2"/>
            <a:r>
              <a:rPr lang="en-US" dirty="0"/>
              <a:t>Added to current program counter</a:t>
            </a:r>
          </a:p>
        </p:txBody>
      </p:sp>
      <p:grpSp>
        <p:nvGrpSpPr>
          <p:cNvPr id="4" name="Group 4"/>
          <p:cNvGrpSpPr>
            <a:grpSpLocks/>
          </p:cNvGrpSpPr>
          <p:nvPr/>
        </p:nvGrpSpPr>
        <p:grpSpPr bwMode="auto">
          <a:xfrm>
            <a:off x="2927351" y="1739902"/>
            <a:ext cx="6913563" cy="774699"/>
            <a:chOff x="703" y="981"/>
            <a:chExt cx="4355" cy="488"/>
          </a:xfrm>
        </p:grpSpPr>
        <p:sp>
          <p:nvSpPr>
            <p:cNvPr id="5"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t>op</a:t>
              </a:r>
              <a:endParaRPr lang="en-AU" altLang="en-US" sz="2000"/>
            </a:p>
          </p:txBody>
        </p:sp>
        <p:sp>
          <p:nvSpPr>
            <p:cNvPr id="6"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t>rs</a:t>
              </a:r>
              <a:endParaRPr lang="en-AU" altLang="en-US" sz="2000"/>
            </a:p>
          </p:txBody>
        </p:sp>
        <p:sp>
          <p:nvSpPr>
            <p:cNvPr id="7"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t>rt</a:t>
              </a:r>
              <a:endParaRPr lang="en-AU" altLang="en-US" sz="2000"/>
            </a:p>
          </p:txBody>
        </p:sp>
        <p:sp>
          <p:nvSpPr>
            <p:cNvPr id="8" name="Text Box 8"/>
            <p:cNvSpPr txBox="1">
              <a:spLocks noChangeArrowheads="1"/>
            </p:cNvSpPr>
            <p:nvPr/>
          </p:nvSpPr>
          <p:spPr bwMode="auto">
            <a:xfrm>
              <a:off x="2880"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000" dirty="0"/>
                <a:t>Immediate Data</a:t>
              </a:r>
              <a:endParaRPr lang="en-AU" altLang="en-US" sz="2000" dirty="0"/>
            </a:p>
          </p:txBody>
        </p:sp>
        <p:sp>
          <p:nvSpPr>
            <p:cNvPr id="11" name="Text Box 11"/>
            <p:cNvSpPr txBox="1">
              <a:spLocks noChangeArrowheads="1"/>
            </p:cNvSpPr>
            <p:nvPr/>
          </p:nvSpPr>
          <p:spPr bwMode="auto">
            <a:xfrm>
              <a:off x="896"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6 bits</a:t>
              </a:r>
              <a:endParaRPr lang="en-AU" altLang="en-US" sz="1600"/>
            </a:p>
          </p:txBody>
        </p:sp>
        <p:sp>
          <p:nvSpPr>
            <p:cNvPr id="13" name="Text Box 13"/>
            <p:cNvSpPr txBox="1">
              <a:spLocks noChangeArrowheads="1"/>
            </p:cNvSpPr>
            <p:nvPr/>
          </p:nvSpPr>
          <p:spPr bwMode="auto">
            <a:xfrm>
              <a:off x="1667"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5 bits</a:t>
              </a:r>
              <a:endParaRPr lang="en-AU" altLang="en-US" sz="1600"/>
            </a:p>
          </p:txBody>
        </p:sp>
        <p:sp>
          <p:nvSpPr>
            <p:cNvPr id="14" name="Text Box 14"/>
            <p:cNvSpPr txBox="1">
              <a:spLocks noChangeArrowheads="1"/>
            </p:cNvSpPr>
            <p:nvPr/>
          </p:nvSpPr>
          <p:spPr bwMode="auto">
            <a:xfrm>
              <a:off x="2348" y="1256"/>
              <a:ext cx="4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5 bits</a:t>
              </a:r>
              <a:endParaRPr lang="en-AU" altLang="en-US" sz="1600"/>
            </a:p>
          </p:txBody>
        </p:sp>
        <p:sp>
          <p:nvSpPr>
            <p:cNvPr id="16" name="Text Box 16"/>
            <p:cNvSpPr txBox="1">
              <a:spLocks noChangeArrowheads="1"/>
            </p:cNvSpPr>
            <p:nvPr/>
          </p:nvSpPr>
          <p:spPr bwMode="auto">
            <a:xfrm>
              <a:off x="3675" y="1256"/>
              <a:ext cx="46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dirty="0"/>
                <a:t>16 bits</a:t>
              </a:r>
              <a:endParaRPr lang="en-AU" altLang="en-US" sz="1600" dirty="0"/>
            </a:p>
          </p:txBody>
        </p:sp>
      </p:grpSp>
      <p:sp>
        <p:nvSpPr>
          <p:cNvPr id="17" name="TextBox 16"/>
          <p:cNvSpPr txBox="1"/>
          <p:nvPr/>
        </p:nvSpPr>
        <p:spPr>
          <a:xfrm>
            <a:off x="5486400" y="1295400"/>
            <a:ext cx="1835824" cy="369332"/>
          </a:xfrm>
          <a:prstGeom prst="rect">
            <a:avLst/>
          </a:prstGeom>
          <a:noFill/>
        </p:spPr>
        <p:txBody>
          <a:bodyPr wrap="none" rtlCol="0">
            <a:spAutoFit/>
          </a:bodyPr>
          <a:lstStyle/>
          <a:p>
            <a:r>
              <a:rPr lang="en-US" dirty="0"/>
              <a:t>Instruction layout</a:t>
            </a:r>
          </a:p>
        </p:txBody>
      </p:sp>
      <p:sp>
        <p:nvSpPr>
          <p:cNvPr id="18" name="TextBox 17"/>
          <p:cNvSpPr txBox="1"/>
          <p:nvPr/>
        </p:nvSpPr>
        <p:spPr>
          <a:xfrm>
            <a:off x="9677400" y="1447800"/>
            <a:ext cx="301686" cy="369332"/>
          </a:xfrm>
          <a:prstGeom prst="rect">
            <a:avLst/>
          </a:prstGeom>
          <a:noFill/>
        </p:spPr>
        <p:txBody>
          <a:bodyPr wrap="none" rtlCol="0">
            <a:spAutoFit/>
          </a:bodyPr>
          <a:lstStyle/>
          <a:p>
            <a:r>
              <a:rPr lang="en-US" dirty="0"/>
              <a:t>0</a:t>
            </a:r>
          </a:p>
        </p:txBody>
      </p:sp>
      <p:sp>
        <p:nvSpPr>
          <p:cNvPr id="19" name="TextBox 18"/>
          <p:cNvSpPr txBox="1"/>
          <p:nvPr/>
        </p:nvSpPr>
        <p:spPr>
          <a:xfrm>
            <a:off x="2743200" y="1371600"/>
            <a:ext cx="418704" cy="369332"/>
          </a:xfrm>
          <a:prstGeom prst="rect">
            <a:avLst/>
          </a:prstGeom>
          <a:noFill/>
        </p:spPr>
        <p:txBody>
          <a:bodyPr wrap="none" rtlCol="0">
            <a:spAutoFit/>
          </a:bodyPr>
          <a:lstStyle/>
          <a:p>
            <a:r>
              <a:rPr lang="en-US" dirty="0"/>
              <a:t>31</a:t>
            </a:r>
          </a:p>
        </p:txBody>
      </p:sp>
      <p:sp>
        <p:nvSpPr>
          <p:cNvPr id="20" name="TextBox 19"/>
          <p:cNvSpPr txBox="1"/>
          <p:nvPr/>
        </p:nvSpPr>
        <p:spPr>
          <a:xfrm>
            <a:off x="10058400" y="6553200"/>
            <a:ext cx="418704" cy="369332"/>
          </a:xfrm>
          <a:prstGeom prst="rect">
            <a:avLst/>
          </a:prstGeom>
          <a:noFill/>
        </p:spPr>
        <p:txBody>
          <a:bodyPr wrap="none" rtlCol="0">
            <a:spAutoFit/>
          </a:bodyPr>
          <a:lstStyle/>
          <a:p>
            <a:r>
              <a:rPr lang="en-US" dirty="0"/>
              <a:t>90</a:t>
            </a:r>
          </a:p>
        </p:txBody>
      </p:sp>
    </p:spTree>
    <p:extLst>
      <p:ext uri="{BB962C8B-B14F-4D97-AF65-F5344CB8AC3E}">
        <p14:creationId xmlns:p14="http://schemas.microsoft.com/office/powerpoint/2010/main" val="1268222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about the Program Counter</a:t>
            </a:r>
          </a:p>
        </p:txBody>
      </p:sp>
      <p:sp>
        <p:nvSpPr>
          <p:cNvPr id="3" name="Content Placeholder 2"/>
          <p:cNvSpPr>
            <a:spLocks noGrp="1"/>
          </p:cNvSpPr>
          <p:nvPr>
            <p:ph idx="1"/>
          </p:nvPr>
        </p:nvSpPr>
        <p:spPr/>
        <p:txBody>
          <a:bodyPr/>
          <a:lstStyle/>
          <a:p>
            <a:r>
              <a:rPr lang="en-US" dirty="0"/>
              <a:t>Shows the memory address from where the </a:t>
            </a:r>
            <a:r>
              <a:rPr lang="en-US" i="1" dirty="0"/>
              <a:t>next</a:t>
            </a:r>
            <a:r>
              <a:rPr lang="en-US" dirty="0"/>
              <a:t> instruction will be fetched</a:t>
            </a:r>
          </a:p>
          <a:p>
            <a:r>
              <a:rPr lang="en-US" dirty="0"/>
              <a:t>Therefore it is incremented as soon as an instruction is fetched</a:t>
            </a:r>
          </a:p>
          <a:p>
            <a:r>
              <a:rPr lang="en-US" dirty="0"/>
              <a:t>It does not point to the current instruction</a:t>
            </a:r>
          </a:p>
          <a:p>
            <a:r>
              <a:rPr lang="en-US" dirty="0"/>
              <a:t>Thus a branch offset of 0 does not </a:t>
            </a:r>
            <a:r>
              <a:rPr lang="en-US" dirty="0" err="1"/>
              <a:t>reexecute</a:t>
            </a:r>
            <a:r>
              <a:rPr lang="en-US" dirty="0"/>
              <a:t> the same instruction</a:t>
            </a:r>
          </a:p>
          <a:p>
            <a:pPr lvl="1"/>
            <a:r>
              <a:rPr lang="en-US" dirty="0"/>
              <a:t>Which is what happens when the branch fails</a:t>
            </a:r>
          </a:p>
        </p:txBody>
      </p:sp>
    </p:spTree>
    <p:extLst>
      <p:ext uri="{BB962C8B-B14F-4D97-AF65-F5344CB8AC3E}">
        <p14:creationId xmlns:p14="http://schemas.microsoft.com/office/powerpoint/2010/main" val="583158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Counter Process</a:t>
            </a:r>
          </a:p>
        </p:txBody>
      </p:sp>
      <p:sp>
        <p:nvSpPr>
          <p:cNvPr id="4" name="Rectangle 3"/>
          <p:cNvSpPr/>
          <p:nvPr/>
        </p:nvSpPr>
        <p:spPr>
          <a:xfrm>
            <a:off x="3733800" y="2971800"/>
            <a:ext cx="5334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a:t>
            </a:r>
          </a:p>
        </p:txBody>
      </p:sp>
      <p:sp>
        <p:nvSpPr>
          <p:cNvPr id="5" name="Rectangle 4"/>
          <p:cNvSpPr/>
          <p:nvPr/>
        </p:nvSpPr>
        <p:spPr>
          <a:xfrm>
            <a:off x="4800600" y="2971800"/>
            <a:ext cx="15240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Instruction</a:t>
            </a:r>
          </a:p>
          <a:p>
            <a:pPr algn="ctr"/>
            <a:r>
              <a:rPr lang="en-US" dirty="0">
                <a:solidFill>
                  <a:schemeClr val="tx1"/>
                </a:solidFill>
              </a:rPr>
              <a:t>Memory</a:t>
            </a:r>
          </a:p>
        </p:txBody>
      </p:sp>
      <p:cxnSp>
        <p:nvCxnSpPr>
          <p:cNvPr id="7" name="Straight Connector 6"/>
          <p:cNvCxnSpPr>
            <a:stCxn id="4" idx="3"/>
            <a:endCxn id="5" idx="1"/>
          </p:cNvCxnSpPr>
          <p:nvPr/>
        </p:nvCxnSpPr>
        <p:spPr>
          <a:xfrm>
            <a:off x="4267200" y="38100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p:cNvCxnSpPr>
          <p:nvPr/>
        </p:nvCxnSpPr>
        <p:spPr>
          <a:xfrm>
            <a:off x="6324600" y="38100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4622307" y="1905000"/>
            <a:ext cx="319596" cy="594804"/>
          </a:xfrm>
          <a:custGeom>
            <a:avLst/>
            <a:gdLst>
              <a:gd name="connsiteX0" fmla="*/ 0 w 319596"/>
              <a:gd name="connsiteY0" fmla="*/ 221941 h 594804"/>
              <a:gd name="connsiteX1" fmla="*/ 0 w 319596"/>
              <a:gd name="connsiteY1" fmla="*/ 0 h 594804"/>
              <a:gd name="connsiteX2" fmla="*/ 319596 w 319596"/>
              <a:gd name="connsiteY2" fmla="*/ 230819 h 594804"/>
              <a:gd name="connsiteX3" fmla="*/ 319596 w 319596"/>
              <a:gd name="connsiteY3" fmla="*/ 399495 h 594804"/>
              <a:gd name="connsiteX4" fmla="*/ 17755 w 319596"/>
              <a:gd name="connsiteY4" fmla="*/ 594804 h 594804"/>
              <a:gd name="connsiteX5" fmla="*/ 17755 w 319596"/>
              <a:gd name="connsiteY5" fmla="*/ 417250 h 594804"/>
              <a:gd name="connsiteX6" fmla="*/ 177553 w 319596"/>
              <a:gd name="connsiteY6" fmla="*/ 301840 h 594804"/>
              <a:gd name="connsiteX7" fmla="*/ 0 w 319596"/>
              <a:gd name="connsiteY7" fmla="*/ 221941 h 59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596" h="594804">
                <a:moveTo>
                  <a:pt x="0" y="221941"/>
                </a:moveTo>
                <a:lnTo>
                  <a:pt x="0" y="0"/>
                </a:lnTo>
                <a:lnTo>
                  <a:pt x="319596" y="230819"/>
                </a:lnTo>
                <a:lnTo>
                  <a:pt x="319596" y="399495"/>
                </a:lnTo>
                <a:lnTo>
                  <a:pt x="17755" y="594804"/>
                </a:lnTo>
                <a:lnTo>
                  <a:pt x="17755" y="417250"/>
                </a:lnTo>
                <a:lnTo>
                  <a:pt x="177553" y="301840"/>
                </a:lnTo>
                <a:lnTo>
                  <a:pt x="0" y="221941"/>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4400365" y="2450237"/>
            <a:ext cx="221942" cy="1349406"/>
          </a:xfrm>
          <a:custGeom>
            <a:avLst/>
            <a:gdLst>
              <a:gd name="connsiteX0" fmla="*/ 0 w 221942"/>
              <a:gd name="connsiteY0" fmla="*/ 1349406 h 1349406"/>
              <a:gd name="connsiteX1" fmla="*/ 0 w 221942"/>
              <a:gd name="connsiteY1" fmla="*/ 0 h 1349406"/>
              <a:gd name="connsiteX2" fmla="*/ 221942 w 221942"/>
              <a:gd name="connsiteY2" fmla="*/ 0 h 1349406"/>
            </a:gdLst>
            <a:ahLst/>
            <a:cxnLst>
              <a:cxn ang="0">
                <a:pos x="connsiteX0" y="connsiteY0"/>
              </a:cxn>
              <a:cxn ang="0">
                <a:pos x="connsiteX1" y="connsiteY1"/>
              </a:cxn>
              <a:cxn ang="0">
                <a:pos x="connsiteX2" y="connsiteY2"/>
              </a:cxn>
            </a:cxnLst>
            <a:rect l="l" t="t" r="r" b="b"/>
            <a:pathLst>
              <a:path w="221942" h="1349406">
                <a:moveTo>
                  <a:pt x="0" y="1349406"/>
                </a:moveTo>
                <a:lnTo>
                  <a:pt x="0" y="0"/>
                </a:lnTo>
                <a:lnTo>
                  <a:pt x="221942"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4419600" y="2057400"/>
            <a:ext cx="199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078698" y="1840468"/>
            <a:ext cx="417102" cy="369332"/>
          </a:xfrm>
          <a:prstGeom prst="rect">
            <a:avLst/>
          </a:prstGeom>
          <a:noFill/>
        </p:spPr>
        <p:txBody>
          <a:bodyPr wrap="none" rtlCol="0">
            <a:spAutoFit/>
          </a:bodyPr>
          <a:lstStyle/>
          <a:p>
            <a:r>
              <a:rPr lang="en-US" dirty="0"/>
              <a:t>+4</a:t>
            </a:r>
          </a:p>
        </p:txBody>
      </p:sp>
      <p:sp>
        <p:nvSpPr>
          <p:cNvPr id="20" name="Freeform 19"/>
          <p:cNvSpPr/>
          <p:nvPr/>
        </p:nvSpPr>
        <p:spPr>
          <a:xfrm>
            <a:off x="3219636" y="1642369"/>
            <a:ext cx="1899821" cy="2104008"/>
          </a:xfrm>
          <a:custGeom>
            <a:avLst/>
            <a:gdLst>
              <a:gd name="connsiteX0" fmla="*/ 1731146 w 1899821"/>
              <a:gd name="connsiteY0" fmla="*/ 603681 h 2104008"/>
              <a:gd name="connsiteX1" fmla="*/ 1899821 w 1899821"/>
              <a:gd name="connsiteY1" fmla="*/ 603681 h 2104008"/>
              <a:gd name="connsiteX2" fmla="*/ 1890944 w 1899821"/>
              <a:gd name="connsiteY2" fmla="*/ 8878 h 2104008"/>
              <a:gd name="connsiteX3" fmla="*/ 0 w 1899821"/>
              <a:gd name="connsiteY3" fmla="*/ 0 h 2104008"/>
              <a:gd name="connsiteX4" fmla="*/ 17755 w 1899821"/>
              <a:gd name="connsiteY4" fmla="*/ 2104008 h 2104008"/>
              <a:gd name="connsiteX5" fmla="*/ 506027 w 1899821"/>
              <a:gd name="connsiteY5" fmla="*/ 2104008 h 210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821" h="2104008">
                <a:moveTo>
                  <a:pt x="1731146" y="603681"/>
                </a:moveTo>
                <a:lnTo>
                  <a:pt x="1899821" y="603681"/>
                </a:lnTo>
                <a:lnTo>
                  <a:pt x="1890944" y="8878"/>
                </a:lnTo>
                <a:lnTo>
                  <a:pt x="0" y="0"/>
                </a:lnTo>
                <a:lnTo>
                  <a:pt x="17755" y="2104008"/>
                </a:lnTo>
                <a:lnTo>
                  <a:pt x="506027" y="2104008"/>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08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AU" altLang="en-US"/>
              <a:t>Chapter 2 — Instructions: Language of the Computer — </a:t>
            </a:r>
            <a:fld id="{2A6D4D08-CC6C-4217-94A6-F4F61258AC40}" type="slidenum">
              <a:rPr lang="en-AU" altLang="en-US"/>
              <a:pPr/>
              <a:t>37</a:t>
            </a:fld>
            <a:endParaRPr lang="en-AU" altLang="en-US"/>
          </a:p>
        </p:txBody>
      </p:sp>
      <p:sp>
        <p:nvSpPr>
          <p:cNvPr id="287746" name="Rectangle 2"/>
          <p:cNvSpPr>
            <a:spLocks noGrp="1" noChangeArrowheads="1"/>
          </p:cNvSpPr>
          <p:nvPr>
            <p:ph type="title"/>
          </p:nvPr>
        </p:nvSpPr>
        <p:spPr/>
        <p:txBody>
          <a:bodyPr/>
          <a:lstStyle/>
          <a:p>
            <a:r>
              <a:rPr lang="en-US" altLang="en-US"/>
              <a:t>Compiling If Statements</a:t>
            </a:r>
            <a:endParaRPr lang="en-AU" altLang="en-US"/>
          </a:p>
        </p:txBody>
      </p:sp>
      <p:sp>
        <p:nvSpPr>
          <p:cNvPr id="287747" name="Rectangle 3"/>
          <p:cNvSpPr>
            <a:spLocks noGrp="1" noChangeArrowheads="1"/>
          </p:cNvSpPr>
          <p:nvPr>
            <p:ph type="body" idx="1"/>
          </p:nvPr>
        </p:nvSpPr>
        <p:spPr>
          <a:xfrm>
            <a:off x="838200" y="1655763"/>
            <a:ext cx="10515600" cy="4351338"/>
          </a:xfrm>
        </p:spPr>
        <p:txBody>
          <a:bodyPr>
            <a:normAutofit lnSpcReduction="10000"/>
          </a:bodyPr>
          <a:lstStyle/>
          <a:p>
            <a:pPr>
              <a:lnSpc>
                <a:spcPct val="90000"/>
              </a:lnSpc>
            </a:pPr>
            <a:r>
              <a:rPr lang="en-US" altLang="en-US" dirty="0"/>
              <a:t>C code:</a:t>
            </a:r>
          </a:p>
          <a:p>
            <a:pPr>
              <a:lnSpc>
                <a:spcPct val="90000"/>
              </a:lnSpc>
              <a:spcBef>
                <a:spcPct val="50000"/>
              </a:spcBef>
              <a:spcAft>
                <a:spcPct val="30000"/>
              </a:spcAft>
              <a:buFont typeface="Wingdings" pitchFamily="2" charset="2"/>
              <a:buNone/>
            </a:pPr>
            <a:r>
              <a:rPr lang="en-US" altLang="en-US" dirty="0">
                <a:latin typeface="Lucida Console" pitchFamily="49" charset="0"/>
              </a:rPr>
              <a:t>	if (</a:t>
            </a:r>
            <a:r>
              <a:rPr lang="en-US" altLang="en-US" dirty="0" err="1">
                <a:latin typeface="Lucida Console" pitchFamily="49" charset="0"/>
              </a:rPr>
              <a:t>i</a:t>
            </a:r>
            <a:r>
              <a:rPr lang="en-US" altLang="en-US" dirty="0">
                <a:latin typeface="Lucida Console" pitchFamily="49" charset="0"/>
              </a:rPr>
              <a:t>==j) f = </a:t>
            </a:r>
            <a:r>
              <a:rPr lang="en-US" altLang="en-US" dirty="0" err="1">
                <a:latin typeface="Lucida Console" pitchFamily="49" charset="0"/>
              </a:rPr>
              <a:t>g+h</a:t>
            </a:r>
            <a:r>
              <a:rPr lang="en-US" altLang="en-US" dirty="0">
                <a:latin typeface="Lucida Console" pitchFamily="49" charset="0"/>
              </a:rPr>
              <a:t>;</a:t>
            </a:r>
            <a:br>
              <a:rPr lang="en-US" altLang="en-US" dirty="0">
                <a:latin typeface="Lucida Console" pitchFamily="49" charset="0"/>
              </a:rPr>
            </a:br>
            <a:r>
              <a:rPr lang="en-US" altLang="en-US" dirty="0">
                <a:latin typeface="Lucida Console" pitchFamily="49" charset="0"/>
              </a:rPr>
              <a:t>else f = g-h;</a:t>
            </a:r>
          </a:p>
          <a:p>
            <a:pPr lvl="1">
              <a:lnSpc>
                <a:spcPct val="90000"/>
              </a:lnSpc>
            </a:pPr>
            <a:r>
              <a:rPr lang="en-US" altLang="en-US" dirty="0"/>
              <a:t>f, g, </a:t>
            </a:r>
            <a:r>
              <a:rPr lang="en-US" altLang="en-US" dirty="0" smtClean="0"/>
              <a:t>h, I, j… </a:t>
            </a:r>
            <a:r>
              <a:rPr lang="en-US" altLang="en-US" dirty="0"/>
              <a:t>in $s0, $s1, </a:t>
            </a:r>
            <a:r>
              <a:rPr lang="en-US" altLang="en-US" dirty="0" smtClean="0"/>
              <a:t>$s2, $s3, $s4</a:t>
            </a:r>
            <a:endParaRPr lang="en-US" altLang="en-US" dirty="0"/>
          </a:p>
          <a:p>
            <a:pPr>
              <a:lnSpc>
                <a:spcPct val="90000"/>
              </a:lnSpc>
            </a:pPr>
            <a:r>
              <a:rPr lang="en-US" altLang="en-US" dirty="0"/>
              <a:t>Compiled MIPS code:</a:t>
            </a:r>
          </a:p>
          <a:p>
            <a:pPr>
              <a:lnSpc>
                <a:spcPct val="90000"/>
              </a:lnSpc>
              <a:spcBef>
                <a:spcPct val="50000"/>
              </a:spcBef>
              <a:spcAft>
                <a:spcPct val="30000"/>
              </a:spcAft>
              <a:buFont typeface="Wingdings" pitchFamily="2" charset="2"/>
              <a:buNone/>
            </a:pPr>
            <a:r>
              <a:rPr lang="en-US" altLang="en-US" dirty="0">
                <a:latin typeface="Lucida Console" pitchFamily="49" charset="0"/>
              </a:rPr>
              <a:t>	      </a:t>
            </a:r>
            <a:r>
              <a:rPr lang="en-US" altLang="en-US" dirty="0" err="1">
                <a:latin typeface="Lucida Console" pitchFamily="49" charset="0"/>
              </a:rPr>
              <a:t>bne</a:t>
            </a:r>
            <a:r>
              <a:rPr lang="en-US" altLang="en-US" dirty="0">
                <a:latin typeface="Lucida Console" pitchFamily="49" charset="0"/>
              </a:rPr>
              <a:t> $s3, $s4, Else</a:t>
            </a:r>
            <a:br>
              <a:rPr lang="en-US" altLang="en-US" dirty="0">
                <a:latin typeface="Lucida Console" pitchFamily="49" charset="0"/>
              </a:rPr>
            </a:br>
            <a:r>
              <a:rPr lang="en-US" altLang="en-US" dirty="0">
                <a:latin typeface="Lucida Console" pitchFamily="49" charset="0"/>
              </a:rPr>
              <a:t>      add $s0, $s1, $s2</a:t>
            </a:r>
            <a:br>
              <a:rPr lang="en-US" altLang="en-US" dirty="0">
                <a:latin typeface="Lucida Console" pitchFamily="49" charset="0"/>
              </a:rPr>
            </a:br>
            <a:r>
              <a:rPr lang="en-US" altLang="en-US" dirty="0">
                <a:latin typeface="Lucida Console" pitchFamily="49" charset="0"/>
              </a:rPr>
              <a:t>      j   Exit</a:t>
            </a:r>
            <a:br>
              <a:rPr lang="en-US" altLang="en-US" dirty="0">
                <a:latin typeface="Lucida Console" pitchFamily="49" charset="0"/>
              </a:rPr>
            </a:br>
            <a:r>
              <a:rPr lang="en-US" altLang="en-US" dirty="0">
                <a:latin typeface="Lucida Console" pitchFamily="49" charset="0"/>
              </a:rPr>
              <a:t>Else: sub $s0, $s1, $s2</a:t>
            </a:r>
            <a:br>
              <a:rPr lang="en-US" altLang="en-US" dirty="0">
                <a:latin typeface="Lucida Console" pitchFamily="49" charset="0"/>
              </a:rPr>
            </a:br>
            <a:r>
              <a:rPr lang="en-US" altLang="en-US" dirty="0">
                <a:latin typeface="Lucida Console" pitchFamily="49" charset="0"/>
              </a:rPr>
              <a:t>Exit: …</a:t>
            </a:r>
            <a:endParaRPr lang="en-AU" altLang="en-US" dirty="0">
              <a:latin typeface="Lucida Console" pitchFamily="49" charset="0"/>
            </a:endParaRPr>
          </a:p>
        </p:txBody>
      </p:sp>
      <p:sp>
        <p:nvSpPr>
          <p:cNvPr id="287749" name="AutoShape 5"/>
          <p:cNvSpPr>
            <a:spLocks/>
          </p:cNvSpPr>
          <p:nvPr/>
        </p:nvSpPr>
        <p:spPr bwMode="auto">
          <a:xfrm>
            <a:off x="5159376" y="5805489"/>
            <a:ext cx="3529013" cy="403225"/>
          </a:xfrm>
          <a:prstGeom prst="borderCallout1">
            <a:avLst>
              <a:gd name="adj1" fmla="val 28347"/>
              <a:gd name="adj2" fmla="val -2157"/>
              <a:gd name="adj3" fmla="val -175707"/>
              <a:gd name="adj4" fmla="val -30829"/>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AU" altLang="en-US"/>
              <a:t>Assembler calculates addresses</a:t>
            </a:r>
          </a:p>
        </p:txBody>
      </p:sp>
      <p:pic>
        <p:nvPicPr>
          <p:cNvPr id="287750" name="Picture 6" descr="f02-09-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8164" y="1484313"/>
            <a:ext cx="3468687" cy="2108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058400" y="6553200"/>
            <a:ext cx="418704" cy="369332"/>
          </a:xfrm>
          <a:prstGeom prst="rect">
            <a:avLst/>
          </a:prstGeom>
          <a:noFill/>
        </p:spPr>
        <p:txBody>
          <a:bodyPr wrap="none" rtlCol="0">
            <a:spAutoFit/>
          </a:bodyPr>
          <a:lstStyle/>
          <a:p>
            <a:r>
              <a:rPr lang="en-US" dirty="0"/>
              <a:t>91</a:t>
            </a:r>
          </a:p>
        </p:txBody>
      </p:sp>
      <p:cxnSp>
        <p:nvCxnSpPr>
          <p:cNvPr id="3" name="Straight Arrow Connector 2"/>
          <p:cNvCxnSpPr/>
          <p:nvPr/>
        </p:nvCxnSpPr>
        <p:spPr>
          <a:xfrm flipH="1" flipV="1">
            <a:off x="6104965" y="4410635"/>
            <a:ext cx="502024" cy="1317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884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3CB9B65E-3830-4736-9356-6AB215613A9F}" type="slidenum">
              <a:rPr lang="en-AU" altLang="en-US"/>
              <a:pPr/>
              <a:t>38</a:t>
            </a:fld>
            <a:endParaRPr lang="en-AU" altLang="en-US"/>
          </a:p>
        </p:txBody>
      </p:sp>
      <p:sp>
        <p:nvSpPr>
          <p:cNvPr id="289794" name="Rectangle 2"/>
          <p:cNvSpPr>
            <a:spLocks noGrp="1" noChangeArrowheads="1"/>
          </p:cNvSpPr>
          <p:nvPr>
            <p:ph type="title"/>
          </p:nvPr>
        </p:nvSpPr>
        <p:spPr/>
        <p:txBody>
          <a:bodyPr/>
          <a:lstStyle/>
          <a:p>
            <a:r>
              <a:rPr lang="en-US" altLang="en-US"/>
              <a:t>Compiling Loop Statements</a:t>
            </a:r>
            <a:endParaRPr lang="en-AU" altLang="en-US"/>
          </a:p>
        </p:txBody>
      </p:sp>
      <p:sp>
        <p:nvSpPr>
          <p:cNvPr id="289795" name="Rectangle 3"/>
          <p:cNvSpPr>
            <a:spLocks noGrp="1" noChangeArrowheads="1"/>
          </p:cNvSpPr>
          <p:nvPr>
            <p:ph type="body" idx="1"/>
          </p:nvPr>
        </p:nvSpPr>
        <p:spPr/>
        <p:txBody>
          <a:bodyPr>
            <a:normAutofit lnSpcReduction="10000"/>
          </a:bodyPr>
          <a:lstStyle/>
          <a:p>
            <a:pPr>
              <a:lnSpc>
                <a:spcPct val="80000"/>
              </a:lnSpc>
            </a:pPr>
            <a:r>
              <a:rPr lang="en-US" altLang="en-US" dirty="0"/>
              <a:t>C code:</a:t>
            </a:r>
          </a:p>
          <a:p>
            <a:pPr>
              <a:lnSpc>
                <a:spcPct val="80000"/>
              </a:lnSpc>
              <a:spcBef>
                <a:spcPct val="50000"/>
              </a:spcBef>
              <a:spcAft>
                <a:spcPct val="30000"/>
              </a:spcAft>
              <a:buFont typeface="Wingdings" pitchFamily="2" charset="2"/>
              <a:buNone/>
            </a:pPr>
            <a:r>
              <a:rPr lang="en-US" altLang="en-US" dirty="0">
                <a:latin typeface="Lucida Console" pitchFamily="49" charset="0"/>
              </a:rPr>
              <a:t>	while (save[</a:t>
            </a:r>
            <a:r>
              <a:rPr lang="en-US" altLang="en-US" dirty="0" err="1">
                <a:latin typeface="Lucida Console" pitchFamily="49" charset="0"/>
              </a:rPr>
              <a:t>i</a:t>
            </a:r>
            <a:r>
              <a:rPr lang="en-US" altLang="en-US" dirty="0">
                <a:latin typeface="Lucida Console" pitchFamily="49" charset="0"/>
              </a:rPr>
              <a:t>] == k) </a:t>
            </a:r>
            <a:r>
              <a:rPr lang="en-US" altLang="en-US" dirty="0" err="1">
                <a:latin typeface="Lucida Console" pitchFamily="49" charset="0"/>
              </a:rPr>
              <a:t>i</a:t>
            </a:r>
            <a:r>
              <a:rPr lang="en-US" altLang="en-US" dirty="0">
                <a:latin typeface="Lucida Console" pitchFamily="49" charset="0"/>
              </a:rPr>
              <a:t> += 1;</a:t>
            </a:r>
          </a:p>
          <a:p>
            <a:pPr lvl="1">
              <a:lnSpc>
                <a:spcPct val="80000"/>
              </a:lnSpc>
            </a:pPr>
            <a:r>
              <a:rPr lang="en-US" altLang="en-US" dirty="0" err="1"/>
              <a:t>i</a:t>
            </a:r>
            <a:r>
              <a:rPr lang="en-US" altLang="en-US" dirty="0"/>
              <a:t> in $s3, k in $s5, address of save in $s6</a:t>
            </a:r>
          </a:p>
          <a:p>
            <a:pPr>
              <a:lnSpc>
                <a:spcPct val="80000"/>
              </a:lnSpc>
            </a:pPr>
            <a:r>
              <a:rPr lang="en-US" altLang="en-US" dirty="0"/>
              <a:t>Compiled MIPS code:</a:t>
            </a:r>
          </a:p>
          <a:p>
            <a:pPr>
              <a:lnSpc>
                <a:spcPct val="80000"/>
              </a:lnSpc>
              <a:spcBef>
                <a:spcPct val="50000"/>
              </a:spcBef>
              <a:spcAft>
                <a:spcPct val="30000"/>
              </a:spcAft>
              <a:buFont typeface="Wingdings" pitchFamily="2" charset="2"/>
              <a:buNone/>
            </a:pPr>
            <a:r>
              <a:rPr lang="en-US" altLang="en-US" dirty="0">
                <a:latin typeface="Lucida Console" pitchFamily="49" charset="0"/>
              </a:rPr>
              <a:t>	Loop: </a:t>
            </a:r>
            <a:r>
              <a:rPr lang="en-US" altLang="en-US" dirty="0" err="1">
                <a:latin typeface="Lucida Console" pitchFamily="49" charset="0"/>
              </a:rPr>
              <a:t>sll</a:t>
            </a:r>
            <a:r>
              <a:rPr lang="en-US" altLang="en-US" dirty="0">
                <a:latin typeface="Lucida Console" pitchFamily="49" charset="0"/>
              </a:rPr>
              <a:t>  $t1, $s3, 2</a:t>
            </a:r>
            <a:br>
              <a:rPr lang="en-US" altLang="en-US" dirty="0">
                <a:latin typeface="Lucida Console" pitchFamily="49" charset="0"/>
              </a:rPr>
            </a:br>
            <a:r>
              <a:rPr lang="en-US" altLang="en-US" dirty="0">
                <a:latin typeface="Lucida Console" pitchFamily="49" charset="0"/>
              </a:rPr>
              <a:t>      add  $t1, $t1, $s6</a:t>
            </a:r>
            <a:br>
              <a:rPr lang="en-US" altLang="en-US" dirty="0">
                <a:latin typeface="Lucida Console" pitchFamily="49" charset="0"/>
              </a:rPr>
            </a:br>
            <a:r>
              <a:rPr lang="en-US" altLang="en-US" dirty="0">
                <a:latin typeface="Lucida Console" pitchFamily="49" charset="0"/>
              </a:rPr>
              <a:t>      </a:t>
            </a:r>
            <a:r>
              <a:rPr lang="en-US" altLang="en-US" dirty="0" err="1">
                <a:latin typeface="Lucida Console" pitchFamily="49" charset="0"/>
              </a:rPr>
              <a:t>lw</a:t>
            </a:r>
            <a:r>
              <a:rPr lang="en-US" altLang="en-US" dirty="0">
                <a:latin typeface="Lucida Console" pitchFamily="49" charset="0"/>
              </a:rPr>
              <a:t>   $t0, 0($t1)</a:t>
            </a:r>
            <a:br>
              <a:rPr lang="en-US" altLang="en-US" dirty="0">
                <a:latin typeface="Lucida Console" pitchFamily="49" charset="0"/>
              </a:rPr>
            </a:br>
            <a:r>
              <a:rPr lang="en-US" altLang="en-US" dirty="0">
                <a:latin typeface="Lucida Console" pitchFamily="49" charset="0"/>
              </a:rPr>
              <a:t>      </a:t>
            </a:r>
            <a:r>
              <a:rPr lang="en-US" altLang="en-US" dirty="0" err="1">
                <a:latin typeface="Lucida Console" pitchFamily="49" charset="0"/>
              </a:rPr>
              <a:t>bne</a:t>
            </a:r>
            <a:r>
              <a:rPr lang="en-US" altLang="en-US" dirty="0">
                <a:latin typeface="Lucida Console" pitchFamily="49" charset="0"/>
              </a:rPr>
              <a:t>  $t0, $s5, Exit</a:t>
            </a:r>
            <a:br>
              <a:rPr lang="en-US" altLang="en-US" dirty="0">
                <a:latin typeface="Lucida Console" pitchFamily="49" charset="0"/>
              </a:rPr>
            </a:br>
            <a:r>
              <a:rPr lang="en-US" altLang="en-US" dirty="0">
                <a:latin typeface="Lucida Console" pitchFamily="49" charset="0"/>
              </a:rPr>
              <a:t>      </a:t>
            </a:r>
            <a:r>
              <a:rPr lang="en-US" altLang="en-US" dirty="0" err="1">
                <a:latin typeface="Lucida Console" pitchFamily="49" charset="0"/>
              </a:rPr>
              <a:t>addi</a:t>
            </a:r>
            <a:r>
              <a:rPr lang="en-US" altLang="en-US" dirty="0">
                <a:latin typeface="Lucida Console" pitchFamily="49" charset="0"/>
              </a:rPr>
              <a:t> $s3, $s3, 1</a:t>
            </a:r>
            <a:br>
              <a:rPr lang="en-US" altLang="en-US" dirty="0">
                <a:latin typeface="Lucida Console" pitchFamily="49" charset="0"/>
              </a:rPr>
            </a:br>
            <a:r>
              <a:rPr lang="en-US" altLang="en-US" dirty="0">
                <a:latin typeface="Lucida Console" pitchFamily="49" charset="0"/>
              </a:rPr>
              <a:t>      j    Loop</a:t>
            </a:r>
            <a:br>
              <a:rPr lang="en-US" altLang="en-US" dirty="0">
                <a:latin typeface="Lucida Console" pitchFamily="49" charset="0"/>
              </a:rPr>
            </a:br>
            <a:r>
              <a:rPr lang="en-US" altLang="en-US" dirty="0">
                <a:latin typeface="Lucida Console" pitchFamily="49" charset="0"/>
              </a:rPr>
              <a:t>Exit: …</a:t>
            </a:r>
            <a:endParaRPr lang="en-AU" altLang="en-US" dirty="0">
              <a:latin typeface="Lucida Console" pitchFamily="49" charset="0"/>
            </a:endParaRPr>
          </a:p>
        </p:txBody>
      </p:sp>
      <p:sp>
        <p:nvSpPr>
          <p:cNvPr id="2" name="TextBox 1"/>
          <p:cNvSpPr txBox="1"/>
          <p:nvPr/>
        </p:nvSpPr>
        <p:spPr>
          <a:xfrm>
            <a:off x="8458200" y="3505200"/>
            <a:ext cx="1568058" cy="369332"/>
          </a:xfrm>
          <a:prstGeom prst="rect">
            <a:avLst/>
          </a:prstGeom>
          <a:noFill/>
        </p:spPr>
        <p:txBody>
          <a:bodyPr wrap="none" rtlCol="0">
            <a:spAutoFit/>
          </a:bodyPr>
          <a:lstStyle/>
          <a:p>
            <a:r>
              <a:rPr lang="en-US" dirty="0"/>
              <a:t>Multiplies </a:t>
            </a:r>
            <a:r>
              <a:rPr lang="en-US" dirty="0" err="1"/>
              <a:t>i</a:t>
            </a:r>
            <a:r>
              <a:rPr lang="en-US" dirty="0"/>
              <a:t> * 4</a:t>
            </a:r>
          </a:p>
        </p:txBody>
      </p:sp>
      <p:sp>
        <p:nvSpPr>
          <p:cNvPr id="3" name="TextBox 2"/>
          <p:cNvSpPr txBox="1"/>
          <p:nvPr/>
        </p:nvSpPr>
        <p:spPr>
          <a:xfrm>
            <a:off x="8458200" y="4179332"/>
            <a:ext cx="1888146" cy="369332"/>
          </a:xfrm>
          <a:prstGeom prst="rect">
            <a:avLst/>
          </a:prstGeom>
          <a:noFill/>
        </p:spPr>
        <p:txBody>
          <a:bodyPr wrap="none" rtlCol="0">
            <a:spAutoFit/>
          </a:bodyPr>
          <a:lstStyle/>
          <a:p>
            <a:r>
              <a:rPr lang="en-US" dirty="0"/>
              <a:t>Location of save[</a:t>
            </a:r>
            <a:r>
              <a:rPr lang="en-US" dirty="0" err="1"/>
              <a:t>i</a:t>
            </a:r>
            <a:r>
              <a:rPr lang="en-US" dirty="0"/>
              <a:t>]</a:t>
            </a:r>
          </a:p>
        </p:txBody>
      </p:sp>
      <p:sp>
        <p:nvSpPr>
          <p:cNvPr id="5" name="TextBox 4"/>
          <p:cNvSpPr txBox="1"/>
          <p:nvPr/>
        </p:nvSpPr>
        <p:spPr>
          <a:xfrm>
            <a:off x="8458200" y="4812268"/>
            <a:ext cx="1346522" cy="369332"/>
          </a:xfrm>
          <a:prstGeom prst="rect">
            <a:avLst/>
          </a:prstGeom>
          <a:noFill/>
        </p:spPr>
        <p:txBody>
          <a:bodyPr wrap="none" rtlCol="0">
            <a:spAutoFit/>
          </a:bodyPr>
          <a:lstStyle/>
          <a:p>
            <a:r>
              <a:rPr lang="en-US" dirty="0"/>
              <a:t>Increments </a:t>
            </a:r>
            <a:r>
              <a:rPr lang="en-US" dirty="0" err="1"/>
              <a:t>i</a:t>
            </a:r>
            <a:endParaRPr lang="en-US" dirty="0"/>
          </a:p>
        </p:txBody>
      </p:sp>
      <p:cxnSp>
        <p:nvCxnSpPr>
          <p:cNvPr id="7" name="Straight Arrow Connector 6"/>
          <p:cNvCxnSpPr>
            <a:stCxn id="2" idx="1"/>
          </p:cNvCxnSpPr>
          <p:nvPr/>
        </p:nvCxnSpPr>
        <p:spPr>
          <a:xfrm flipH="1">
            <a:off x="5916706" y="3689866"/>
            <a:ext cx="2541494" cy="1201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916706" y="5029200"/>
            <a:ext cx="254149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058400" y="6553200"/>
            <a:ext cx="418704" cy="369332"/>
          </a:xfrm>
          <a:prstGeom prst="rect">
            <a:avLst/>
          </a:prstGeom>
          <a:noFill/>
        </p:spPr>
        <p:txBody>
          <a:bodyPr wrap="none" rtlCol="0">
            <a:spAutoFit/>
          </a:bodyPr>
          <a:lstStyle/>
          <a:p>
            <a:r>
              <a:rPr lang="en-US" dirty="0"/>
              <a:t>92</a:t>
            </a:r>
          </a:p>
        </p:txBody>
      </p:sp>
      <p:cxnSp>
        <p:nvCxnSpPr>
          <p:cNvPr id="13" name="Straight Arrow Connector 12"/>
          <p:cNvCxnSpPr>
            <a:stCxn id="3" idx="1"/>
          </p:cNvCxnSpPr>
          <p:nvPr/>
        </p:nvCxnSpPr>
        <p:spPr>
          <a:xfrm flipH="1">
            <a:off x="5665694" y="4363998"/>
            <a:ext cx="2792506" cy="1201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1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r>
              <a:rPr lang="en-AU" altLang="en-US"/>
              <a:t>Chapter 2 — Instructions: Language of the Computer — </a:t>
            </a:r>
            <a:fld id="{E0433454-792C-4CAF-97FC-01DC09C316D6}" type="slidenum">
              <a:rPr lang="en-AU" altLang="en-US"/>
              <a:pPr/>
              <a:t>39</a:t>
            </a:fld>
            <a:endParaRPr lang="en-AU" altLang="en-US"/>
          </a:p>
        </p:txBody>
      </p:sp>
      <p:sp>
        <p:nvSpPr>
          <p:cNvPr id="291842" name="Rectangle 2"/>
          <p:cNvSpPr>
            <a:spLocks noGrp="1" noChangeArrowheads="1"/>
          </p:cNvSpPr>
          <p:nvPr>
            <p:ph type="title"/>
          </p:nvPr>
        </p:nvSpPr>
        <p:spPr/>
        <p:txBody>
          <a:bodyPr/>
          <a:lstStyle/>
          <a:p>
            <a:r>
              <a:rPr lang="en-US" altLang="en-US"/>
              <a:t>Basic Blocks</a:t>
            </a:r>
            <a:endParaRPr lang="en-AU" altLang="en-US"/>
          </a:p>
        </p:txBody>
      </p:sp>
      <p:sp>
        <p:nvSpPr>
          <p:cNvPr id="291843" name="Rectangle 3"/>
          <p:cNvSpPr>
            <a:spLocks noGrp="1" noChangeArrowheads="1"/>
          </p:cNvSpPr>
          <p:nvPr>
            <p:ph type="body" idx="1"/>
          </p:nvPr>
        </p:nvSpPr>
        <p:spPr>
          <a:xfrm>
            <a:off x="2208214" y="1125538"/>
            <a:ext cx="8270875" cy="2303462"/>
          </a:xfrm>
        </p:spPr>
        <p:txBody>
          <a:bodyPr/>
          <a:lstStyle/>
          <a:p>
            <a:r>
              <a:rPr lang="en-US" altLang="en-US" dirty="0"/>
              <a:t>A basic block is a sequence of instructions with</a:t>
            </a:r>
          </a:p>
          <a:p>
            <a:pPr lvl="1"/>
            <a:r>
              <a:rPr lang="en-US" altLang="en-US" dirty="0"/>
              <a:t>No embedded branches (except at end)</a:t>
            </a:r>
          </a:p>
          <a:p>
            <a:pPr lvl="1"/>
            <a:r>
              <a:rPr lang="en-US" altLang="en-US" dirty="0"/>
              <a:t>No branch targets (except at beginning)</a:t>
            </a:r>
            <a:endParaRPr lang="en-AU" altLang="en-US" dirty="0"/>
          </a:p>
        </p:txBody>
      </p:sp>
      <p:grpSp>
        <p:nvGrpSpPr>
          <p:cNvPr id="291844" name="Group 4"/>
          <p:cNvGrpSpPr>
            <a:grpSpLocks/>
          </p:cNvGrpSpPr>
          <p:nvPr/>
        </p:nvGrpSpPr>
        <p:grpSpPr bwMode="auto">
          <a:xfrm>
            <a:off x="2279651" y="3573464"/>
            <a:ext cx="3311525" cy="2592387"/>
            <a:chOff x="1429" y="2296"/>
            <a:chExt cx="2086" cy="1633"/>
          </a:xfrm>
        </p:grpSpPr>
        <p:sp>
          <p:nvSpPr>
            <p:cNvPr id="291845" name="Rectangle 5"/>
            <p:cNvSpPr>
              <a:spLocks noChangeArrowheads="1"/>
            </p:cNvSpPr>
            <p:nvPr/>
          </p:nvSpPr>
          <p:spPr bwMode="auto">
            <a:xfrm>
              <a:off x="1791" y="2614"/>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6" name="Rectangle 6"/>
            <p:cNvSpPr>
              <a:spLocks noChangeArrowheads="1"/>
            </p:cNvSpPr>
            <p:nvPr/>
          </p:nvSpPr>
          <p:spPr bwMode="auto">
            <a:xfrm>
              <a:off x="1791" y="2750"/>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7" name="Rectangle 7"/>
            <p:cNvSpPr>
              <a:spLocks noChangeArrowheads="1"/>
            </p:cNvSpPr>
            <p:nvPr/>
          </p:nvSpPr>
          <p:spPr bwMode="auto">
            <a:xfrm>
              <a:off x="1791" y="2886"/>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8" name="Rectangle 8"/>
            <p:cNvSpPr>
              <a:spLocks noChangeArrowheads="1"/>
            </p:cNvSpPr>
            <p:nvPr/>
          </p:nvSpPr>
          <p:spPr bwMode="auto">
            <a:xfrm>
              <a:off x="1791" y="3022"/>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49" name="Rectangle 9"/>
            <p:cNvSpPr>
              <a:spLocks noChangeArrowheads="1"/>
            </p:cNvSpPr>
            <p:nvPr/>
          </p:nvSpPr>
          <p:spPr bwMode="auto">
            <a:xfrm>
              <a:off x="1791" y="3158"/>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0" name="Rectangle 10"/>
            <p:cNvSpPr>
              <a:spLocks noChangeArrowheads="1"/>
            </p:cNvSpPr>
            <p:nvPr/>
          </p:nvSpPr>
          <p:spPr bwMode="auto">
            <a:xfrm>
              <a:off x="1791" y="3294"/>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1" name="Rectangle 11"/>
            <p:cNvSpPr>
              <a:spLocks noChangeArrowheads="1"/>
            </p:cNvSpPr>
            <p:nvPr/>
          </p:nvSpPr>
          <p:spPr bwMode="auto">
            <a:xfrm>
              <a:off x="1791" y="3430"/>
              <a:ext cx="1270" cy="1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2" name="Line 12"/>
            <p:cNvSpPr>
              <a:spLocks noChangeShapeType="1"/>
            </p:cNvSpPr>
            <p:nvPr/>
          </p:nvSpPr>
          <p:spPr bwMode="auto">
            <a:xfrm>
              <a:off x="2426" y="2296"/>
              <a:ext cx="0" cy="31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853" name="Line 13"/>
            <p:cNvSpPr>
              <a:spLocks noChangeShapeType="1"/>
            </p:cNvSpPr>
            <p:nvPr/>
          </p:nvSpPr>
          <p:spPr bwMode="auto">
            <a:xfrm>
              <a:off x="2426" y="2614"/>
              <a:ext cx="0" cy="90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854" name="Line 14"/>
            <p:cNvSpPr>
              <a:spLocks noChangeShapeType="1"/>
            </p:cNvSpPr>
            <p:nvPr/>
          </p:nvSpPr>
          <p:spPr bwMode="auto">
            <a:xfrm>
              <a:off x="2426" y="3521"/>
              <a:ext cx="0" cy="40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855" name="Line 15"/>
            <p:cNvSpPr>
              <a:spLocks noChangeShapeType="1"/>
            </p:cNvSpPr>
            <p:nvPr/>
          </p:nvSpPr>
          <p:spPr bwMode="auto">
            <a:xfrm>
              <a:off x="2426" y="3521"/>
              <a:ext cx="1089"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856" name="Line 16"/>
            <p:cNvSpPr>
              <a:spLocks noChangeShapeType="1"/>
            </p:cNvSpPr>
            <p:nvPr/>
          </p:nvSpPr>
          <p:spPr bwMode="auto">
            <a:xfrm>
              <a:off x="1429" y="265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1857" name="Rectangle 17"/>
            <p:cNvSpPr>
              <a:spLocks noChangeArrowheads="1"/>
            </p:cNvSpPr>
            <p:nvPr/>
          </p:nvSpPr>
          <p:spPr bwMode="auto">
            <a:xfrm>
              <a:off x="1791" y="2478"/>
              <a:ext cx="1270"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8" name="Rectangle 18"/>
            <p:cNvSpPr>
              <a:spLocks noChangeArrowheads="1"/>
            </p:cNvSpPr>
            <p:nvPr/>
          </p:nvSpPr>
          <p:spPr bwMode="auto">
            <a:xfrm>
              <a:off x="1791" y="2341"/>
              <a:ext cx="1270"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59" name="Rectangle 19"/>
            <p:cNvSpPr>
              <a:spLocks noChangeArrowheads="1"/>
            </p:cNvSpPr>
            <p:nvPr/>
          </p:nvSpPr>
          <p:spPr bwMode="auto">
            <a:xfrm>
              <a:off x="1791" y="3566"/>
              <a:ext cx="1270"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860" name="Rectangle 20"/>
            <p:cNvSpPr>
              <a:spLocks noChangeArrowheads="1"/>
            </p:cNvSpPr>
            <p:nvPr/>
          </p:nvSpPr>
          <p:spPr bwMode="auto">
            <a:xfrm>
              <a:off x="1791" y="3702"/>
              <a:ext cx="1270"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1861" name="Rectangle 21"/>
          <p:cNvSpPr>
            <a:spLocks noChangeArrowheads="1"/>
          </p:cNvSpPr>
          <p:nvPr/>
        </p:nvSpPr>
        <p:spPr bwMode="auto">
          <a:xfrm>
            <a:off x="5735639" y="3716339"/>
            <a:ext cx="4670425"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r>
              <a:rPr lang="en-US" altLang="en-US" sz="2800"/>
              <a:t>A compiler identifies basic blocks for optimization</a:t>
            </a:r>
          </a:p>
          <a:p>
            <a:pPr eaLnBrk="1" hangingPunct="1"/>
            <a:r>
              <a:rPr lang="en-US" altLang="en-US" sz="2800"/>
              <a:t>An advanced processor can accelerate execution of basic blocks</a:t>
            </a:r>
          </a:p>
        </p:txBody>
      </p:sp>
      <p:sp>
        <p:nvSpPr>
          <p:cNvPr id="23" name="TextBox 22"/>
          <p:cNvSpPr txBox="1"/>
          <p:nvPr/>
        </p:nvSpPr>
        <p:spPr>
          <a:xfrm>
            <a:off x="10058400" y="6553200"/>
            <a:ext cx="418704" cy="369332"/>
          </a:xfrm>
          <a:prstGeom prst="rect">
            <a:avLst/>
          </a:prstGeom>
          <a:noFill/>
        </p:spPr>
        <p:txBody>
          <a:bodyPr wrap="none" rtlCol="0">
            <a:spAutoFit/>
          </a:bodyPr>
          <a:lstStyle/>
          <a:p>
            <a:r>
              <a:rPr lang="en-US" dirty="0"/>
              <a:t>93</a:t>
            </a:r>
          </a:p>
        </p:txBody>
      </p:sp>
    </p:spTree>
    <p:extLst>
      <p:ext uri="{BB962C8B-B14F-4D97-AF65-F5344CB8AC3E}">
        <p14:creationId xmlns:p14="http://schemas.microsoft.com/office/powerpoint/2010/main" val="316208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864" y="228601"/>
            <a:ext cx="7094537" cy="6462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5" name="TextBox 5"/>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64</a:t>
            </a:r>
          </a:p>
        </p:txBody>
      </p:sp>
    </p:spTree>
    <p:extLst>
      <p:ext uri="{BB962C8B-B14F-4D97-AF65-F5344CB8AC3E}">
        <p14:creationId xmlns:p14="http://schemas.microsoft.com/office/powerpoint/2010/main" val="1291798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8FF5B132-884A-4508-BE97-4369DC717077}" type="slidenum">
              <a:rPr lang="en-AU" altLang="en-US"/>
              <a:pPr/>
              <a:t>40</a:t>
            </a:fld>
            <a:endParaRPr lang="en-AU" altLang="en-US"/>
          </a:p>
        </p:txBody>
      </p:sp>
      <p:sp>
        <p:nvSpPr>
          <p:cNvPr id="293890" name="Rectangle 2"/>
          <p:cNvSpPr>
            <a:spLocks noGrp="1" noChangeArrowheads="1"/>
          </p:cNvSpPr>
          <p:nvPr>
            <p:ph type="title"/>
          </p:nvPr>
        </p:nvSpPr>
        <p:spPr/>
        <p:txBody>
          <a:bodyPr/>
          <a:lstStyle/>
          <a:p>
            <a:r>
              <a:rPr lang="en-US" altLang="en-US"/>
              <a:t>More Conditional Operations</a:t>
            </a:r>
            <a:endParaRPr lang="en-AU" altLang="en-US"/>
          </a:p>
        </p:txBody>
      </p:sp>
      <p:sp>
        <p:nvSpPr>
          <p:cNvPr id="293891" name="Rectangle 3"/>
          <p:cNvSpPr>
            <a:spLocks noGrp="1" noChangeArrowheads="1"/>
          </p:cNvSpPr>
          <p:nvPr>
            <p:ph type="body" idx="1"/>
          </p:nvPr>
        </p:nvSpPr>
        <p:spPr/>
        <p:txBody>
          <a:bodyPr>
            <a:normAutofit/>
          </a:bodyPr>
          <a:lstStyle/>
          <a:p>
            <a:r>
              <a:rPr lang="en-US" altLang="en-US" dirty="0"/>
              <a:t>Set result to 1 if a condition is true</a:t>
            </a:r>
          </a:p>
          <a:p>
            <a:pPr lvl="1"/>
            <a:r>
              <a:rPr lang="en-US" altLang="en-US" dirty="0"/>
              <a:t>Otherwise, set to 0</a:t>
            </a:r>
          </a:p>
          <a:p>
            <a:r>
              <a:rPr lang="en-US" altLang="en-US" dirty="0" err="1">
                <a:latin typeface="Lucida Console" pitchFamily="49" charset="0"/>
              </a:rPr>
              <a:t>slt</a:t>
            </a:r>
            <a:r>
              <a:rPr lang="en-US" altLang="en-US" dirty="0">
                <a:latin typeface="Lucida Console" pitchFamily="49" charset="0"/>
              </a:rPr>
              <a:t> </a:t>
            </a:r>
            <a:r>
              <a:rPr lang="en-US" altLang="en-US" dirty="0" err="1">
                <a:latin typeface="Lucida Console" pitchFamily="49" charset="0"/>
              </a:rPr>
              <a:t>rd</a:t>
            </a:r>
            <a:r>
              <a:rPr lang="en-US" altLang="en-US" dirty="0">
                <a:latin typeface="Lucida Console" pitchFamily="49" charset="0"/>
              </a:rPr>
              <a:t>, </a:t>
            </a:r>
            <a:r>
              <a:rPr lang="en-US" altLang="en-US" dirty="0" err="1">
                <a:latin typeface="Lucida Console" pitchFamily="49" charset="0"/>
              </a:rPr>
              <a:t>rs</a:t>
            </a:r>
            <a:r>
              <a:rPr lang="en-US" altLang="en-US" dirty="0">
                <a:latin typeface="Lucida Console" pitchFamily="49" charset="0"/>
              </a:rPr>
              <a:t>, </a:t>
            </a:r>
            <a:r>
              <a:rPr lang="en-US" altLang="en-US" dirty="0" err="1">
                <a:latin typeface="Lucida Console" pitchFamily="49" charset="0"/>
              </a:rPr>
              <a:t>rt</a:t>
            </a:r>
            <a:r>
              <a:rPr lang="en-US" altLang="en-US" dirty="0">
                <a:latin typeface="Lucida Console" pitchFamily="49" charset="0"/>
              </a:rPr>
              <a:t> # set on less than</a:t>
            </a:r>
          </a:p>
          <a:p>
            <a:pPr lvl="1"/>
            <a:r>
              <a:rPr lang="en-US" altLang="en-US" dirty="0"/>
              <a:t>if (</a:t>
            </a:r>
            <a:r>
              <a:rPr lang="en-US" altLang="en-US" dirty="0" err="1"/>
              <a:t>rs</a:t>
            </a:r>
            <a:r>
              <a:rPr lang="en-US" altLang="en-US" dirty="0"/>
              <a:t> &lt; </a:t>
            </a:r>
            <a:r>
              <a:rPr lang="en-US" altLang="en-US" dirty="0" err="1"/>
              <a:t>rt</a:t>
            </a:r>
            <a:r>
              <a:rPr lang="en-US" altLang="en-US" dirty="0"/>
              <a:t>) </a:t>
            </a:r>
            <a:r>
              <a:rPr lang="en-US" altLang="en-US" dirty="0" err="1"/>
              <a:t>rd</a:t>
            </a:r>
            <a:r>
              <a:rPr lang="en-US" altLang="en-US" dirty="0"/>
              <a:t> = 1; else </a:t>
            </a:r>
            <a:r>
              <a:rPr lang="en-US" altLang="en-US" dirty="0" err="1"/>
              <a:t>rd</a:t>
            </a:r>
            <a:r>
              <a:rPr lang="en-US" altLang="en-US" dirty="0"/>
              <a:t> = 0;</a:t>
            </a:r>
          </a:p>
          <a:p>
            <a:r>
              <a:rPr lang="en-US" altLang="en-US" dirty="0" err="1">
                <a:latin typeface="Lucida Console" pitchFamily="49" charset="0"/>
              </a:rPr>
              <a:t>slti</a:t>
            </a:r>
            <a:r>
              <a:rPr lang="en-US" altLang="en-US" dirty="0">
                <a:latin typeface="Lucida Console" pitchFamily="49" charset="0"/>
              </a:rPr>
              <a:t> </a:t>
            </a:r>
            <a:r>
              <a:rPr lang="en-US" altLang="en-US" dirty="0" err="1">
                <a:latin typeface="Lucida Console" pitchFamily="49" charset="0"/>
              </a:rPr>
              <a:t>rt</a:t>
            </a:r>
            <a:r>
              <a:rPr lang="en-US" altLang="en-US" dirty="0">
                <a:latin typeface="Lucida Console" pitchFamily="49" charset="0"/>
              </a:rPr>
              <a:t>, </a:t>
            </a:r>
            <a:r>
              <a:rPr lang="en-US" altLang="en-US" dirty="0" err="1">
                <a:latin typeface="Lucida Console" pitchFamily="49" charset="0"/>
              </a:rPr>
              <a:t>rs</a:t>
            </a:r>
            <a:r>
              <a:rPr lang="en-US" altLang="en-US" dirty="0">
                <a:latin typeface="Lucida Console" pitchFamily="49" charset="0"/>
              </a:rPr>
              <a:t>, constant</a:t>
            </a:r>
          </a:p>
          <a:p>
            <a:pPr lvl="1"/>
            <a:r>
              <a:rPr lang="en-US" altLang="en-US" dirty="0"/>
              <a:t>if (</a:t>
            </a:r>
            <a:r>
              <a:rPr lang="en-US" altLang="en-US" dirty="0" err="1"/>
              <a:t>rs</a:t>
            </a:r>
            <a:r>
              <a:rPr lang="en-US" altLang="en-US" dirty="0"/>
              <a:t> &lt; constant) </a:t>
            </a:r>
            <a:r>
              <a:rPr lang="en-US" altLang="en-US" dirty="0" err="1"/>
              <a:t>rt</a:t>
            </a:r>
            <a:r>
              <a:rPr lang="en-US" altLang="en-US" dirty="0"/>
              <a:t> = 1; else </a:t>
            </a:r>
            <a:r>
              <a:rPr lang="en-US" altLang="en-US" dirty="0" err="1"/>
              <a:t>rt</a:t>
            </a:r>
            <a:r>
              <a:rPr lang="en-US" altLang="en-US" dirty="0"/>
              <a:t> = 0;</a:t>
            </a:r>
          </a:p>
          <a:p>
            <a:r>
              <a:rPr lang="en-US" altLang="en-US" dirty="0"/>
              <a:t>Use in combination with </a:t>
            </a:r>
            <a:r>
              <a:rPr lang="en-US" altLang="en-US" dirty="0" err="1">
                <a:latin typeface="Lucida Console" pitchFamily="49" charset="0"/>
              </a:rPr>
              <a:t>beq</a:t>
            </a:r>
            <a:r>
              <a:rPr lang="en-US" altLang="en-US" dirty="0"/>
              <a:t>, </a:t>
            </a:r>
            <a:r>
              <a:rPr lang="en-US" altLang="en-US" dirty="0" err="1">
                <a:latin typeface="Lucida Console" pitchFamily="49" charset="0"/>
              </a:rPr>
              <a:t>bne</a:t>
            </a:r>
            <a:endParaRPr lang="en-US" altLang="en-US" dirty="0">
              <a:latin typeface="Lucida Console" pitchFamily="49" charset="0"/>
            </a:endParaRPr>
          </a:p>
          <a:p>
            <a:pPr lvl="1">
              <a:buFont typeface="Wingdings" pitchFamily="2" charset="2"/>
              <a:buNone/>
            </a:pPr>
            <a:r>
              <a:rPr lang="en-US" altLang="en-US" dirty="0"/>
              <a:t>	</a:t>
            </a:r>
            <a:r>
              <a:rPr lang="en-US" altLang="en-US" dirty="0" err="1">
                <a:latin typeface="Lucida Console" pitchFamily="49" charset="0"/>
              </a:rPr>
              <a:t>slt</a:t>
            </a:r>
            <a:r>
              <a:rPr lang="en-US" altLang="en-US" dirty="0">
                <a:latin typeface="Lucida Console" pitchFamily="49" charset="0"/>
              </a:rPr>
              <a:t> $t0, $s1, $s2  # if ($s1 &lt; $s2)</a:t>
            </a:r>
            <a:br>
              <a:rPr lang="en-US" altLang="en-US" dirty="0">
                <a:latin typeface="Lucida Console" pitchFamily="49" charset="0"/>
              </a:rPr>
            </a:br>
            <a:r>
              <a:rPr lang="en-US" altLang="en-US" dirty="0" err="1">
                <a:latin typeface="Lucida Console" pitchFamily="49" charset="0"/>
              </a:rPr>
              <a:t>bne</a:t>
            </a:r>
            <a:r>
              <a:rPr lang="en-US" altLang="en-US" dirty="0">
                <a:latin typeface="Lucida Console" pitchFamily="49" charset="0"/>
              </a:rPr>
              <a:t> $t0, $zero, L  #   branch to L</a:t>
            </a:r>
          </a:p>
        </p:txBody>
      </p:sp>
      <p:sp>
        <p:nvSpPr>
          <p:cNvPr id="5" name="TextBox 4"/>
          <p:cNvSpPr txBox="1"/>
          <p:nvPr/>
        </p:nvSpPr>
        <p:spPr>
          <a:xfrm>
            <a:off x="10058400" y="6553200"/>
            <a:ext cx="418704" cy="369332"/>
          </a:xfrm>
          <a:prstGeom prst="rect">
            <a:avLst/>
          </a:prstGeom>
          <a:noFill/>
        </p:spPr>
        <p:txBody>
          <a:bodyPr wrap="none" rtlCol="0">
            <a:spAutoFit/>
          </a:bodyPr>
          <a:lstStyle/>
          <a:p>
            <a:r>
              <a:rPr lang="en-US" dirty="0"/>
              <a:t>93</a:t>
            </a:r>
          </a:p>
        </p:txBody>
      </p:sp>
    </p:spTree>
    <p:extLst>
      <p:ext uri="{BB962C8B-B14F-4D97-AF65-F5344CB8AC3E}">
        <p14:creationId xmlns:p14="http://schemas.microsoft.com/office/powerpoint/2010/main" val="2269306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E3CEA076-76E9-4EA7-9638-8295CF3A9E05}" type="slidenum">
              <a:rPr lang="en-AU" altLang="en-US"/>
              <a:pPr/>
              <a:t>41</a:t>
            </a:fld>
            <a:endParaRPr lang="en-AU" altLang="en-US"/>
          </a:p>
        </p:txBody>
      </p:sp>
      <p:sp>
        <p:nvSpPr>
          <p:cNvPr id="295938" name="Rectangle 2"/>
          <p:cNvSpPr>
            <a:spLocks noGrp="1" noChangeArrowheads="1"/>
          </p:cNvSpPr>
          <p:nvPr>
            <p:ph type="title"/>
          </p:nvPr>
        </p:nvSpPr>
        <p:spPr/>
        <p:txBody>
          <a:bodyPr/>
          <a:lstStyle/>
          <a:p>
            <a:r>
              <a:rPr lang="en-US" altLang="en-US"/>
              <a:t>Branch Instruction Design</a:t>
            </a:r>
            <a:endParaRPr lang="en-AU" altLang="en-US"/>
          </a:p>
        </p:txBody>
      </p:sp>
      <p:sp>
        <p:nvSpPr>
          <p:cNvPr id="295939" name="Rectangle 3"/>
          <p:cNvSpPr>
            <a:spLocks noGrp="1" noChangeArrowheads="1"/>
          </p:cNvSpPr>
          <p:nvPr>
            <p:ph type="body" idx="1"/>
          </p:nvPr>
        </p:nvSpPr>
        <p:spPr/>
        <p:txBody>
          <a:bodyPr/>
          <a:lstStyle/>
          <a:p>
            <a:r>
              <a:rPr lang="en-US" altLang="en-US" dirty="0"/>
              <a:t>Why not </a:t>
            </a:r>
            <a:r>
              <a:rPr lang="en-US" altLang="en-US" dirty="0" err="1">
                <a:latin typeface="Lucida Console" pitchFamily="49" charset="0"/>
              </a:rPr>
              <a:t>blt</a:t>
            </a:r>
            <a:r>
              <a:rPr lang="en-US" altLang="en-US" dirty="0"/>
              <a:t>, </a:t>
            </a:r>
            <a:r>
              <a:rPr lang="en-US" altLang="en-US" dirty="0" err="1">
                <a:latin typeface="Lucida Console" pitchFamily="49" charset="0"/>
              </a:rPr>
              <a:t>bge</a:t>
            </a:r>
            <a:r>
              <a:rPr lang="en-US" altLang="en-US" dirty="0"/>
              <a:t>, </a:t>
            </a:r>
            <a:r>
              <a:rPr lang="en-US" altLang="en-US" dirty="0" err="1"/>
              <a:t>etc</a:t>
            </a:r>
            <a:r>
              <a:rPr lang="en-US" altLang="en-US" dirty="0"/>
              <a:t>?</a:t>
            </a:r>
          </a:p>
          <a:p>
            <a:r>
              <a:rPr lang="en-US" altLang="en-US" dirty="0"/>
              <a:t>Hardware for &lt;, ≥, … slower than =, ≠</a:t>
            </a:r>
          </a:p>
          <a:p>
            <a:pPr lvl="1"/>
            <a:r>
              <a:rPr lang="en-US" altLang="en-US" dirty="0"/>
              <a:t>Combining with branch involves more work per instruction, requiring a slower clock</a:t>
            </a:r>
          </a:p>
          <a:p>
            <a:pPr lvl="1"/>
            <a:r>
              <a:rPr lang="en-US" altLang="en-US" dirty="0"/>
              <a:t>All instructions would take longer</a:t>
            </a:r>
          </a:p>
          <a:p>
            <a:r>
              <a:rPr lang="en-US" altLang="en-US" dirty="0" err="1">
                <a:latin typeface="Lucida Console" pitchFamily="49" charset="0"/>
              </a:rPr>
              <a:t>beq</a:t>
            </a:r>
            <a:r>
              <a:rPr lang="en-US" altLang="en-US" dirty="0"/>
              <a:t> and </a:t>
            </a:r>
            <a:r>
              <a:rPr lang="en-US" altLang="en-US" dirty="0" err="1">
                <a:latin typeface="Lucida Console" pitchFamily="49" charset="0"/>
              </a:rPr>
              <a:t>bne</a:t>
            </a:r>
            <a:r>
              <a:rPr lang="en-US" altLang="en-US" dirty="0"/>
              <a:t> are the common case</a:t>
            </a:r>
          </a:p>
          <a:p>
            <a:r>
              <a:rPr lang="en-US" altLang="en-US" dirty="0"/>
              <a:t>This is a good design compromise</a:t>
            </a:r>
          </a:p>
        </p:txBody>
      </p:sp>
      <p:sp>
        <p:nvSpPr>
          <p:cNvPr id="7" name="TextBox 6"/>
          <p:cNvSpPr txBox="1"/>
          <p:nvPr/>
        </p:nvSpPr>
        <p:spPr>
          <a:xfrm>
            <a:off x="10058400" y="6553200"/>
            <a:ext cx="418704" cy="369332"/>
          </a:xfrm>
          <a:prstGeom prst="rect">
            <a:avLst/>
          </a:prstGeom>
          <a:noFill/>
        </p:spPr>
        <p:txBody>
          <a:bodyPr wrap="none" rtlCol="0">
            <a:spAutoFit/>
          </a:bodyPr>
          <a:lstStyle/>
          <a:p>
            <a:r>
              <a:rPr lang="en-US" dirty="0"/>
              <a:t>93</a:t>
            </a:r>
          </a:p>
        </p:txBody>
      </p:sp>
    </p:spTree>
    <p:extLst>
      <p:ext uri="{BB962C8B-B14F-4D97-AF65-F5344CB8AC3E}">
        <p14:creationId xmlns:p14="http://schemas.microsoft.com/office/powerpoint/2010/main" val="7761473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71BB097D-AA5D-43DF-8F1B-DEEB47305786}" type="slidenum">
              <a:rPr lang="en-AU" altLang="en-US"/>
              <a:pPr/>
              <a:t>42</a:t>
            </a:fld>
            <a:endParaRPr lang="en-AU" altLang="en-US"/>
          </a:p>
        </p:txBody>
      </p:sp>
      <p:sp>
        <p:nvSpPr>
          <p:cNvPr id="445442" name="Rectangle 2"/>
          <p:cNvSpPr>
            <a:spLocks noGrp="1" noChangeArrowheads="1"/>
          </p:cNvSpPr>
          <p:nvPr>
            <p:ph type="title"/>
          </p:nvPr>
        </p:nvSpPr>
        <p:spPr/>
        <p:txBody>
          <a:bodyPr/>
          <a:lstStyle/>
          <a:p>
            <a:r>
              <a:rPr lang="en-AU" altLang="en-US"/>
              <a:t>Signed vs. Unsigned</a:t>
            </a:r>
          </a:p>
        </p:txBody>
      </p:sp>
      <p:sp>
        <p:nvSpPr>
          <p:cNvPr id="445443" name="Rectangle 3"/>
          <p:cNvSpPr>
            <a:spLocks noGrp="1" noChangeArrowheads="1"/>
          </p:cNvSpPr>
          <p:nvPr>
            <p:ph type="body" idx="1"/>
          </p:nvPr>
        </p:nvSpPr>
        <p:spPr/>
        <p:txBody>
          <a:bodyPr>
            <a:normAutofit/>
          </a:bodyPr>
          <a:lstStyle/>
          <a:p>
            <a:r>
              <a:rPr lang="en-AU" altLang="en-US" dirty="0"/>
              <a:t>Signed comparison: </a:t>
            </a:r>
            <a:r>
              <a:rPr lang="en-AU" altLang="en-US" dirty="0" err="1">
                <a:latin typeface="Lucida Console" pitchFamily="49" charset="0"/>
              </a:rPr>
              <a:t>slt</a:t>
            </a:r>
            <a:r>
              <a:rPr lang="en-AU" altLang="en-US" dirty="0"/>
              <a:t>, </a:t>
            </a:r>
            <a:r>
              <a:rPr lang="en-AU" altLang="en-US" dirty="0" err="1">
                <a:latin typeface="Lucida Console" pitchFamily="49" charset="0"/>
              </a:rPr>
              <a:t>slti</a:t>
            </a:r>
            <a:endParaRPr lang="en-AU" altLang="en-US" dirty="0">
              <a:latin typeface="Lucida Console" pitchFamily="49" charset="0"/>
            </a:endParaRPr>
          </a:p>
          <a:p>
            <a:r>
              <a:rPr lang="en-AU" altLang="en-US" dirty="0"/>
              <a:t>Unsigned comparison: </a:t>
            </a:r>
            <a:r>
              <a:rPr lang="en-AU" altLang="en-US" dirty="0" err="1">
                <a:latin typeface="Lucida Console" pitchFamily="49" charset="0"/>
              </a:rPr>
              <a:t>sltu</a:t>
            </a:r>
            <a:r>
              <a:rPr lang="en-AU" altLang="en-US" dirty="0"/>
              <a:t>, </a:t>
            </a:r>
            <a:r>
              <a:rPr lang="en-AU" altLang="en-US" dirty="0" err="1">
                <a:latin typeface="Lucida Console" pitchFamily="49" charset="0"/>
              </a:rPr>
              <a:t>sltui</a:t>
            </a:r>
            <a:endParaRPr lang="en-AU" altLang="en-US" dirty="0">
              <a:latin typeface="Lucida Console" pitchFamily="49" charset="0"/>
            </a:endParaRPr>
          </a:p>
          <a:p>
            <a:r>
              <a:rPr lang="en-AU" altLang="en-US" dirty="0"/>
              <a:t>Example</a:t>
            </a:r>
          </a:p>
          <a:p>
            <a:pPr lvl="1"/>
            <a:r>
              <a:rPr lang="en-AU" altLang="en-US" dirty="0"/>
              <a:t>$s0 = 1111 1111 1111 1111 1111 1111 1111 1111</a:t>
            </a:r>
          </a:p>
          <a:p>
            <a:pPr lvl="1"/>
            <a:r>
              <a:rPr lang="en-AU" altLang="en-US" dirty="0"/>
              <a:t>$s1 = 0000 0000 0000 0000 0000 0000 0000 0001</a:t>
            </a:r>
          </a:p>
          <a:p>
            <a:pPr lvl="1"/>
            <a:r>
              <a:rPr lang="en-AU" altLang="en-US" dirty="0" err="1">
                <a:latin typeface="Lucida Console" pitchFamily="49" charset="0"/>
              </a:rPr>
              <a:t>slt</a:t>
            </a:r>
            <a:r>
              <a:rPr lang="en-AU" altLang="en-US" dirty="0">
                <a:latin typeface="Lucida Console" pitchFamily="49" charset="0"/>
              </a:rPr>
              <a:t>  $t0, $s0, $s1  # signed</a:t>
            </a:r>
          </a:p>
          <a:p>
            <a:pPr lvl="2"/>
            <a:r>
              <a:rPr lang="en-AU" altLang="en-US" dirty="0">
                <a:cs typeface="Arial" charset="0"/>
              </a:rPr>
              <a:t>–1 &lt; +1 </a:t>
            </a:r>
            <a:r>
              <a:rPr lang="en-AU" altLang="en-US" dirty="0">
                <a:cs typeface="Arial" charset="0"/>
                <a:sym typeface="Symbol" pitchFamily="18" charset="2"/>
              </a:rPr>
              <a:t> $t0 = 1</a:t>
            </a:r>
          </a:p>
          <a:p>
            <a:pPr lvl="1"/>
            <a:r>
              <a:rPr lang="en-AU" altLang="en-US" dirty="0" err="1">
                <a:latin typeface="Lucida Console" pitchFamily="49" charset="0"/>
                <a:cs typeface="Arial" charset="0"/>
                <a:sym typeface="Symbol" pitchFamily="18" charset="2"/>
              </a:rPr>
              <a:t>sltu</a:t>
            </a:r>
            <a:r>
              <a:rPr lang="en-AU" altLang="en-US" dirty="0">
                <a:latin typeface="Lucida Console" pitchFamily="49" charset="0"/>
                <a:cs typeface="Arial" charset="0"/>
                <a:sym typeface="Symbol" pitchFamily="18" charset="2"/>
              </a:rPr>
              <a:t> $t0, $s0, $s1  # unsigned</a:t>
            </a:r>
          </a:p>
          <a:p>
            <a:pPr lvl="2"/>
            <a:r>
              <a:rPr lang="en-US" altLang="en-US" dirty="0"/>
              <a:t>+4,294,967,295 &gt; +1 </a:t>
            </a:r>
            <a:r>
              <a:rPr lang="en-AU" altLang="en-US" dirty="0">
                <a:cs typeface="Arial" charset="0"/>
                <a:sym typeface="Symbol" pitchFamily="18" charset="2"/>
              </a:rPr>
              <a:t> $t0 = 0</a:t>
            </a:r>
          </a:p>
        </p:txBody>
      </p:sp>
      <p:sp>
        <p:nvSpPr>
          <p:cNvPr id="5" name="TextBox 4"/>
          <p:cNvSpPr txBox="1"/>
          <p:nvPr/>
        </p:nvSpPr>
        <p:spPr>
          <a:xfrm>
            <a:off x="10058400" y="6553200"/>
            <a:ext cx="418704" cy="369332"/>
          </a:xfrm>
          <a:prstGeom prst="rect">
            <a:avLst/>
          </a:prstGeom>
          <a:noFill/>
        </p:spPr>
        <p:txBody>
          <a:bodyPr wrap="none" rtlCol="0">
            <a:spAutoFit/>
          </a:bodyPr>
          <a:lstStyle/>
          <a:p>
            <a:r>
              <a:rPr lang="en-US" dirty="0"/>
              <a:t>94</a:t>
            </a:r>
          </a:p>
        </p:txBody>
      </p:sp>
    </p:spTree>
    <p:extLst>
      <p:ext uri="{BB962C8B-B14F-4D97-AF65-F5344CB8AC3E}">
        <p14:creationId xmlns:p14="http://schemas.microsoft.com/office/powerpoint/2010/main" val="1090221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Clever Use of SLTU</a:t>
            </a:r>
          </a:p>
        </p:txBody>
      </p:sp>
      <p:sp>
        <p:nvSpPr>
          <p:cNvPr id="3" name="Content Placeholder 2"/>
          <p:cNvSpPr>
            <a:spLocks noGrp="1"/>
          </p:cNvSpPr>
          <p:nvPr>
            <p:ph idx="1"/>
          </p:nvPr>
        </p:nvSpPr>
        <p:spPr/>
        <p:txBody>
          <a:bodyPr>
            <a:normAutofit/>
          </a:bodyPr>
          <a:lstStyle/>
          <a:p>
            <a:r>
              <a:rPr lang="en-US" dirty="0"/>
              <a:t>$t2 is the upper bound of an array</a:t>
            </a:r>
          </a:p>
          <a:p>
            <a:r>
              <a:rPr lang="en-US" dirty="0"/>
              <a:t>$s1 is the index into the array</a:t>
            </a:r>
          </a:p>
          <a:p>
            <a:r>
              <a:rPr lang="en-US" dirty="0"/>
              <a:t>Want to branch if $s1 is negative or $s1 &gt; $t2</a:t>
            </a:r>
          </a:p>
          <a:p>
            <a:r>
              <a:rPr lang="en-US" dirty="0" err="1"/>
              <a:t>Sltu</a:t>
            </a:r>
            <a:r>
              <a:rPr lang="en-US" dirty="0"/>
              <a:t> $t0, $s1, $t2</a:t>
            </a:r>
          </a:p>
          <a:p>
            <a:r>
              <a:rPr lang="en-US" dirty="0" err="1"/>
              <a:t>Beq</a:t>
            </a:r>
            <a:r>
              <a:rPr lang="en-US" dirty="0"/>
              <a:t> $t0, $0, </a:t>
            </a:r>
            <a:r>
              <a:rPr lang="en-US" dirty="0" err="1"/>
              <a:t>IndexOutOfBounds</a:t>
            </a:r>
            <a:endParaRPr lang="en-US" dirty="0"/>
          </a:p>
          <a:p>
            <a:r>
              <a:rPr lang="en-US" dirty="0"/>
              <a:t>$t0 is set if $s1 is positive and less than $t2</a:t>
            </a:r>
          </a:p>
          <a:p>
            <a:r>
              <a:rPr lang="en-US" dirty="0"/>
              <a:t>But not if $s1 is negative because most significant bit is set and so $s1 &gt; $t2</a:t>
            </a:r>
          </a:p>
        </p:txBody>
      </p:sp>
      <p:sp>
        <p:nvSpPr>
          <p:cNvPr id="4" name="TextBox 3"/>
          <p:cNvSpPr txBox="1"/>
          <p:nvPr/>
        </p:nvSpPr>
        <p:spPr>
          <a:xfrm>
            <a:off x="10058400" y="6553200"/>
            <a:ext cx="418704" cy="369332"/>
          </a:xfrm>
          <a:prstGeom prst="rect">
            <a:avLst/>
          </a:prstGeom>
          <a:noFill/>
        </p:spPr>
        <p:txBody>
          <a:bodyPr wrap="none" rtlCol="0">
            <a:spAutoFit/>
          </a:bodyPr>
          <a:lstStyle/>
          <a:p>
            <a:r>
              <a:rPr lang="en-US" dirty="0"/>
              <a:t>95</a:t>
            </a:r>
          </a:p>
        </p:txBody>
      </p:sp>
    </p:spTree>
    <p:extLst>
      <p:ext uri="{BB962C8B-B14F-4D97-AF65-F5344CB8AC3E}">
        <p14:creationId xmlns:p14="http://schemas.microsoft.com/office/powerpoint/2010/main" val="3466293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2 — Instructions: Language of the Computer — </a:t>
            </a:r>
            <a:fld id="{2A6DB8B4-4EAE-4993-A23A-22E0A8BB6DD8}" type="slidenum">
              <a:rPr lang="en-AU" altLang="en-US"/>
              <a:pPr/>
              <a:t>44</a:t>
            </a:fld>
            <a:endParaRPr lang="en-AU" altLang="en-US"/>
          </a:p>
        </p:txBody>
      </p:sp>
      <p:sp>
        <p:nvSpPr>
          <p:cNvPr id="297986" name="Rectangle 2"/>
          <p:cNvSpPr>
            <a:spLocks noGrp="1" noChangeArrowheads="1"/>
          </p:cNvSpPr>
          <p:nvPr>
            <p:ph type="title"/>
          </p:nvPr>
        </p:nvSpPr>
        <p:spPr/>
        <p:txBody>
          <a:bodyPr/>
          <a:lstStyle/>
          <a:p>
            <a:r>
              <a:rPr lang="en-US" altLang="en-US"/>
              <a:t>Procedure Calling</a:t>
            </a:r>
            <a:endParaRPr lang="en-AU" altLang="en-US"/>
          </a:p>
        </p:txBody>
      </p:sp>
      <p:sp>
        <p:nvSpPr>
          <p:cNvPr id="297987" name="Rectangle 3"/>
          <p:cNvSpPr>
            <a:spLocks noGrp="1" noChangeArrowheads="1"/>
          </p:cNvSpPr>
          <p:nvPr>
            <p:ph type="body" idx="1"/>
          </p:nvPr>
        </p:nvSpPr>
        <p:spPr/>
        <p:txBody>
          <a:bodyPr/>
          <a:lstStyle/>
          <a:p>
            <a:pPr marL="609600" indent="-609600"/>
            <a:r>
              <a:rPr lang="en-US" altLang="en-US" dirty="0"/>
              <a:t>Steps required</a:t>
            </a:r>
          </a:p>
          <a:p>
            <a:pPr marL="990600" lvl="1" indent="-533400">
              <a:buFont typeface="Wingdings" pitchFamily="2" charset="2"/>
              <a:buAutoNum type="arabicPeriod"/>
            </a:pPr>
            <a:r>
              <a:rPr lang="en-US" altLang="en-US" dirty="0"/>
              <a:t>Place parameters in $a registers</a:t>
            </a:r>
          </a:p>
          <a:p>
            <a:pPr marL="990600" lvl="1" indent="-533400">
              <a:buFont typeface="Wingdings" pitchFamily="2" charset="2"/>
              <a:buAutoNum type="arabicPeriod"/>
            </a:pPr>
            <a:r>
              <a:rPr lang="en-US" altLang="en-US" dirty="0"/>
              <a:t>Transfer control to procedure</a:t>
            </a:r>
          </a:p>
          <a:p>
            <a:pPr marL="990600" lvl="1" indent="-533400">
              <a:buFont typeface="Wingdings" pitchFamily="2" charset="2"/>
              <a:buAutoNum type="arabicPeriod"/>
            </a:pPr>
            <a:r>
              <a:rPr lang="en-US" altLang="en-US" dirty="0"/>
              <a:t>Acquire storage for procedure</a:t>
            </a:r>
          </a:p>
          <a:p>
            <a:pPr marL="990600" lvl="1" indent="-533400">
              <a:buFont typeface="Wingdings" pitchFamily="2" charset="2"/>
              <a:buAutoNum type="arabicPeriod"/>
            </a:pPr>
            <a:r>
              <a:rPr lang="en-US" altLang="en-US" dirty="0"/>
              <a:t>Perform procedure’s operations</a:t>
            </a:r>
          </a:p>
          <a:p>
            <a:pPr marL="990600" lvl="1" indent="-533400">
              <a:buFont typeface="Wingdings" pitchFamily="2" charset="2"/>
              <a:buAutoNum type="arabicPeriod"/>
            </a:pPr>
            <a:r>
              <a:rPr lang="en-US" altLang="en-US" dirty="0"/>
              <a:t>Place result in $v registers for caller</a:t>
            </a:r>
          </a:p>
          <a:p>
            <a:pPr marL="990600" lvl="1" indent="-533400">
              <a:buFont typeface="Wingdings" pitchFamily="2" charset="2"/>
              <a:buAutoNum type="arabicPeriod"/>
            </a:pPr>
            <a:r>
              <a:rPr lang="en-US" altLang="en-US" dirty="0"/>
              <a:t>Return to place of call</a:t>
            </a:r>
          </a:p>
        </p:txBody>
      </p:sp>
      <p:sp>
        <p:nvSpPr>
          <p:cNvPr id="297988" name="Text Box 4"/>
          <p:cNvSpPr txBox="1">
            <a:spLocks noChangeArrowheads="1"/>
          </p:cNvSpPr>
          <p:nvPr/>
        </p:nvSpPr>
        <p:spPr bwMode="auto">
          <a:xfrm rot="5400000">
            <a:off x="7992776" y="2510909"/>
            <a:ext cx="4983737"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folHlink"/>
                </a:solidFill>
              </a:rPr>
              <a:t>§2.8 Supporting Procedures in Computer Hardware</a:t>
            </a:r>
          </a:p>
        </p:txBody>
      </p:sp>
      <p:sp>
        <p:nvSpPr>
          <p:cNvPr id="2" name="TextBox 1"/>
          <p:cNvSpPr txBox="1"/>
          <p:nvPr/>
        </p:nvSpPr>
        <p:spPr>
          <a:xfrm>
            <a:off x="6273522" y="2738716"/>
            <a:ext cx="1258678" cy="307777"/>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jal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MyPRoc</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6313001" y="3207584"/>
            <a:ext cx="2010487" cy="307777"/>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addi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a:t>
            </a:r>
            <a:r>
              <a:rPr lang="en-US" sz="1400" dirty="0">
                <a:latin typeface="Courier New" panose="02070309020205020404" pitchFamily="49" charset="0"/>
                <a:cs typeface="Courier New" panose="02070309020205020404" pitchFamily="49" charset="0"/>
              </a:rPr>
              <a:t>, -n</a:t>
            </a:r>
          </a:p>
        </p:txBody>
      </p:sp>
      <p:sp>
        <p:nvSpPr>
          <p:cNvPr id="3" name="TextBox 2"/>
          <p:cNvSpPr txBox="1"/>
          <p:nvPr/>
        </p:nvSpPr>
        <p:spPr>
          <a:xfrm>
            <a:off x="6313001" y="4338916"/>
            <a:ext cx="829073" cy="307777"/>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jr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a:t>
            </a:r>
            <a:endParaRPr lang="en-US" sz="1400" dirty="0">
              <a:latin typeface="Courier New" panose="02070309020205020404" pitchFamily="49" charset="0"/>
              <a:cs typeface="Courier New" panose="02070309020205020404" pitchFamily="49" charset="0"/>
            </a:endParaRPr>
          </a:p>
        </p:txBody>
      </p:sp>
      <p:sp>
        <p:nvSpPr>
          <p:cNvPr id="9" name="TextBox 8"/>
          <p:cNvSpPr txBox="1"/>
          <p:nvPr/>
        </p:nvSpPr>
        <p:spPr>
          <a:xfrm>
            <a:off x="10058400" y="6553200"/>
            <a:ext cx="418704" cy="369332"/>
          </a:xfrm>
          <a:prstGeom prst="rect">
            <a:avLst/>
          </a:prstGeom>
          <a:noFill/>
        </p:spPr>
        <p:txBody>
          <a:bodyPr wrap="none" rtlCol="0">
            <a:spAutoFit/>
          </a:bodyPr>
          <a:lstStyle/>
          <a:p>
            <a:r>
              <a:rPr lang="en-US" dirty="0"/>
              <a:t>96</a:t>
            </a:r>
          </a:p>
        </p:txBody>
      </p:sp>
    </p:spTree>
    <p:extLst>
      <p:ext uri="{BB962C8B-B14F-4D97-AF65-F5344CB8AC3E}">
        <p14:creationId xmlns:p14="http://schemas.microsoft.com/office/powerpoint/2010/main" val="139475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577E8C05-1254-4118-99F9-3B2B8FB4E378}" type="slidenum">
              <a:rPr lang="en-AU" altLang="en-US"/>
              <a:pPr/>
              <a:t>45</a:t>
            </a:fld>
            <a:endParaRPr lang="en-AU" altLang="en-US"/>
          </a:p>
        </p:txBody>
      </p:sp>
      <p:sp>
        <p:nvSpPr>
          <p:cNvPr id="300034" name="Rectangle 2"/>
          <p:cNvSpPr>
            <a:spLocks noGrp="1" noChangeArrowheads="1"/>
          </p:cNvSpPr>
          <p:nvPr>
            <p:ph type="title"/>
          </p:nvPr>
        </p:nvSpPr>
        <p:spPr/>
        <p:txBody>
          <a:bodyPr/>
          <a:lstStyle/>
          <a:p>
            <a:r>
              <a:rPr lang="en-US" altLang="en-US"/>
              <a:t>Register Usage</a:t>
            </a:r>
            <a:endParaRPr lang="en-AU" altLang="en-US"/>
          </a:p>
        </p:txBody>
      </p:sp>
      <p:sp>
        <p:nvSpPr>
          <p:cNvPr id="300035" name="Rectangle 3"/>
          <p:cNvSpPr>
            <a:spLocks noGrp="1" noChangeArrowheads="1"/>
          </p:cNvSpPr>
          <p:nvPr>
            <p:ph type="body" idx="1"/>
          </p:nvPr>
        </p:nvSpPr>
        <p:spPr/>
        <p:txBody>
          <a:bodyPr>
            <a:normAutofit fontScale="92500" lnSpcReduction="10000"/>
          </a:bodyPr>
          <a:lstStyle/>
          <a:p>
            <a:pPr>
              <a:lnSpc>
                <a:spcPct val="90000"/>
              </a:lnSpc>
            </a:pPr>
            <a:r>
              <a:rPr lang="en-US" altLang="en-US"/>
              <a:t>$a0 – $a3: arguments (reg’s 4 – 7)</a:t>
            </a:r>
          </a:p>
          <a:p>
            <a:pPr>
              <a:lnSpc>
                <a:spcPct val="90000"/>
              </a:lnSpc>
            </a:pPr>
            <a:r>
              <a:rPr lang="en-US" altLang="en-US"/>
              <a:t>$v0, $v1: result values (reg’s 2 and 3)</a:t>
            </a:r>
          </a:p>
          <a:p>
            <a:pPr>
              <a:lnSpc>
                <a:spcPct val="90000"/>
              </a:lnSpc>
            </a:pPr>
            <a:r>
              <a:rPr lang="en-US" altLang="en-US"/>
              <a:t>$t0 – $t9: temporaries</a:t>
            </a:r>
          </a:p>
          <a:p>
            <a:pPr lvl="1">
              <a:lnSpc>
                <a:spcPct val="90000"/>
              </a:lnSpc>
            </a:pPr>
            <a:r>
              <a:rPr lang="en-US" altLang="en-US"/>
              <a:t>Can be overwritten by callee</a:t>
            </a:r>
          </a:p>
          <a:p>
            <a:pPr>
              <a:lnSpc>
                <a:spcPct val="90000"/>
              </a:lnSpc>
            </a:pPr>
            <a:r>
              <a:rPr lang="en-US" altLang="en-US"/>
              <a:t>$s0 – $s7: saved</a:t>
            </a:r>
          </a:p>
          <a:p>
            <a:pPr lvl="1">
              <a:lnSpc>
                <a:spcPct val="90000"/>
              </a:lnSpc>
            </a:pPr>
            <a:r>
              <a:rPr lang="en-US" altLang="en-US"/>
              <a:t>Must be saved/restored by callee</a:t>
            </a:r>
          </a:p>
          <a:p>
            <a:pPr>
              <a:lnSpc>
                <a:spcPct val="90000"/>
              </a:lnSpc>
            </a:pPr>
            <a:r>
              <a:rPr lang="en-US" altLang="en-US"/>
              <a:t>$gp: global pointer for static data (reg 28)</a:t>
            </a:r>
          </a:p>
          <a:p>
            <a:pPr>
              <a:lnSpc>
                <a:spcPct val="90000"/>
              </a:lnSpc>
            </a:pPr>
            <a:r>
              <a:rPr lang="en-US" altLang="en-US"/>
              <a:t>$sp: stack pointer (reg 29)</a:t>
            </a:r>
          </a:p>
          <a:p>
            <a:pPr>
              <a:lnSpc>
                <a:spcPct val="90000"/>
              </a:lnSpc>
            </a:pPr>
            <a:r>
              <a:rPr lang="en-US" altLang="en-US"/>
              <a:t>$fp: frame pointer (reg 30)</a:t>
            </a:r>
          </a:p>
          <a:p>
            <a:pPr>
              <a:lnSpc>
                <a:spcPct val="90000"/>
              </a:lnSpc>
            </a:pPr>
            <a:r>
              <a:rPr lang="en-US" altLang="en-US"/>
              <a:t>$ra: return address (reg 31)</a:t>
            </a:r>
          </a:p>
        </p:txBody>
      </p:sp>
      <p:sp>
        <p:nvSpPr>
          <p:cNvPr id="5" name="TextBox 4"/>
          <p:cNvSpPr txBox="1"/>
          <p:nvPr/>
        </p:nvSpPr>
        <p:spPr>
          <a:xfrm>
            <a:off x="10058400" y="6553200"/>
            <a:ext cx="418704" cy="369332"/>
          </a:xfrm>
          <a:prstGeom prst="rect">
            <a:avLst/>
          </a:prstGeom>
          <a:noFill/>
        </p:spPr>
        <p:txBody>
          <a:bodyPr wrap="none" rtlCol="0">
            <a:spAutoFit/>
          </a:bodyPr>
          <a:lstStyle/>
          <a:p>
            <a:r>
              <a:rPr lang="en-US" dirty="0"/>
              <a:t>97</a:t>
            </a:r>
          </a:p>
        </p:txBody>
      </p:sp>
    </p:spTree>
    <p:extLst>
      <p:ext uri="{BB962C8B-B14F-4D97-AF65-F5344CB8AC3E}">
        <p14:creationId xmlns:p14="http://schemas.microsoft.com/office/powerpoint/2010/main" val="3390997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B365F52B-5BE3-4652-86D0-7DB83CD2F1C8}" type="slidenum">
              <a:rPr lang="en-AU" altLang="en-US"/>
              <a:pPr/>
              <a:t>46</a:t>
            </a:fld>
            <a:endParaRPr lang="en-AU" altLang="en-US"/>
          </a:p>
        </p:txBody>
      </p:sp>
      <p:sp>
        <p:nvSpPr>
          <p:cNvPr id="302082" name="Rectangle 2"/>
          <p:cNvSpPr>
            <a:spLocks noGrp="1" noChangeArrowheads="1"/>
          </p:cNvSpPr>
          <p:nvPr>
            <p:ph type="title"/>
          </p:nvPr>
        </p:nvSpPr>
        <p:spPr/>
        <p:txBody>
          <a:bodyPr/>
          <a:lstStyle/>
          <a:p>
            <a:r>
              <a:rPr lang="en-US" altLang="en-US"/>
              <a:t>Procedure Call Instructions</a:t>
            </a:r>
            <a:endParaRPr lang="en-AU" altLang="en-US"/>
          </a:p>
        </p:txBody>
      </p:sp>
      <p:sp>
        <p:nvSpPr>
          <p:cNvPr id="302083" name="Rectangle 3"/>
          <p:cNvSpPr>
            <a:spLocks noGrp="1" noChangeArrowheads="1"/>
          </p:cNvSpPr>
          <p:nvPr>
            <p:ph type="body" idx="1"/>
          </p:nvPr>
        </p:nvSpPr>
        <p:spPr/>
        <p:txBody>
          <a:bodyPr>
            <a:normAutofit/>
          </a:bodyPr>
          <a:lstStyle/>
          <a:p>
            <a:r>
              <a:rPr lang="en-US" altLang="en-US" dirty="0"/>
              <a:t>Procedure call: jump and link</a:t>
            </a:r>
          </a:p>
          <a:p>
            <a:pPr>
              <a:buFont typeface="Wingdings" pitchFamily="2" charset="2"/>
              <a:buNone/>
            </a:pPr>
            <a:r>
              <a:rPr lang="en-US" altLang="en-US" dirty="0">
                <a:latin typeface="Lucida Console" pitchFamily="49" charset="0"/>
              </a:rPr>
              <a:t>	</a:t>
            </a:r>
            <a:r>
              <a:rPr lang="en-US" altLang="en-US" dirty="0" err="1">
                <a:latin typeface="Lucida Console" pitchFamily="49" charset="0"/>
              </a:rPr>
              <a:t>jal</a:t>
            </a:r>
            <a:r>
              <a:rPr lang="en-US" altLang="en-US" dirty="0">
                <a:latin typeface="Lucida Console" pitchFamily="49" charset="0"/>
              </a:rPr>
              <a:t> </a:t>
            </a:r>
            <a:r>
              <a:rPr lang="en-US" altLang="en-US" dirty="0" err="1">
                <a:latin typeface="Lucida Console" pitchFamily="49" charset="0"/>
              </a:rPr>
              <a:t>ProcedureLabel</a:t>
            </a:r>
            <a:endParaRPr lang="en-US" altLang="en-US" dirty="0">
              <a:latin typeface="Lucida Console" pitchFamily="49" charset="0"/>
            </a:endParaRPr>
          </a:p>
          <a:p>
            <a:pPr lvl="1"/>
            <a:r>
              <a:rPr lang="en-US" altLang="en-US" dirty="0"/>
              <a:t>Address of following instruction (PC) put in $</a:t>
            </a:r>
            <a:r>
              <a:rPr lang="en-US" altLang="en-US" dirty="0" err="1"/>
              <a:t>ra</a:t>
            </a:r>
            <a:endParaRPr lang="en-US" altLang="en-US" dirty="0"/>
          </a:p>
          <a:p>
            <a:pPr lvl="1"/>
            <a:r>
              <a:rPr lang="en-US" altLang="en-US" dirty="0"/>
              <a:t>Jumps to target address</a:t>
            </a:r>
          </a:p>
          <a:p>
            <a:r>
              <a:rPr lang="en-US" altLang="en-US" dirty="0"/>
              <a:t>Procedure return: jump register</a:t>
            </a:r>
          </a:p>
          <a:p>
            <a:pPr>
              <a:buFont typeface="Wingdings" pitchFamily="2" charset="2"/>
              <a:buNone/>
            </a:pPr>
            <a:r>
              <a:rPr lang="en-US" altLang="en-US" dirty="0">
                <a:latin typeface="Lucida Console" pitchFamily="49" charset="0"/>
              </a:rPr>
              <a:t>	</a:t>
            </a:r>
            <a:r>
              <a:rPr lang="en-US" altLang="en-US" dirty="0" err="1">
                <a:latin typeface="Lucida Console" pitchFamily="49" charset="0"/>
              </a:rPr>
              <a:t>jr</a:t>
            </a:r>
            <a:r>
              <a:rPr lang="en-US" altLang="en-US" dirty="0">
                <a:latin typeface="Lucida Console" pitchFamily="49" charset="0"/>
              </a:rPr>
              <a:t> $</a:t>
            </a:r>
            <a:r>
              <a:rPr lang="en-US" altLang="en-US" dirty="0" err="1">
                <a:latin typeface="Lucida Console" pitchFamily="49" charset="0"/>
              </a:rPr>
              <a:t>ra</a:t>
            </a:r>
            <a:endParaRPr lang="en-US" altLang="en-US" dirty="0">
              <a:latin typeface="Lucida Console" pitchFamily="49" charset="0"/>
            </a:endParaRPr>
          </a:p>
          <a:p>
            <a:pPr lvl="1"/>
            <a:r>
              <a:rPr lang="en-US" altLang="en-US" dirty="0"/>
              <a:t>Copies $</a:t>
            </a:r>
            <a:r>
              <a:rPr lang="en-US" altLang="en-US" dirty="0" err="1"/>
              <a:t>ra</a:t>
            </a:r>
            <a:r>
              <a:rPr lang="en-US" altLang="en-US" dirty="0"/>
              <a:t> to program counter</a:t>
            </a:r>
          </a:p>
          <a:p>
            <a:pPr lvl="1"/>
            <a:r>
              <a:rPr lang="en-US" altLang="en-US" dirty="0"/>
              <a:t>Can also be used for computed jumps</a:t>
            </a:r>
          </a:p>
          <a:p>
            <a:pPr lvl="2"/>
            <a:r>
              <a:rPr lang="en-US" altLang="en-US" dirty="0"/>
              <a:t>e.g., for case/switch statements</a:t>
            </a:r>
            <a:endParaRPr lang="en-AU" altLang="en-US" dirty="0"/>
          </a:p>
        </p:txBody>
      </p:sp>
      <p:sp>
        <p:nvSpPr>
          <p:cNvPr id="5" name="TextBox 4"/>
          <p:cNvSpPr txBox="1"/>
          <p:nvPr/>
        </p:nvSpPr>
        <p:spPr>
          <a:xfrm>
            <a:off x="10058400" y="6553200"/>
            <a:ext cx="418704" cy="369332"/>
          </a:xfrm>
          <a:prstGeom prst="rect">
            <a:avLst/>
          </a:prstGeom>
          <a:noFill/>
        </p:spPr>
        <p:txBody>
          <a:bodyPr wrap="none" rtlCol="0">
            <a:spAutoFit/>
          </a:bodyPr>
          <a:lstStyle/>
          <a:p>
            <a:r>
              <a:rPr lang="en-US" dirty="0"/>
              <a:t>95</a:t>
            </a:r>
          </a:p>
        </p:txBody>
      </p:sp>
    </p:spTree>
    <p:extLst>
      <p:ext uri="{BB962C8B-B14F-4D97-AF65-F5344CB8AC3E}">
        <p14:creationId xmlns:p14="http://schemas.microsoft.com/office/powerpoint/2010/main" val="1601331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Vocabulary</a:t>
            </a:r>
          </a:p>
        </p:txBody>
      </p:sp>
      <p:sp>
        <p:nvSpPr>
          <p:cNvPr id="3" name="Content Placeholder 2"/>
          <p:cNvSpPr>
            <a:spLocks noGrp="1"/>
          </p:cNvSpPr>
          <p:nvPr>
            <p:ph idx="1"/>
          </p:nvPr>
        </p:nvSpPr>
        <p:spPr/>
        <p:txBody>
          <a:bodyPr>
            <a:normAutofit/>
          </a:bodyPr>
          <a:lstStyle/>
          <a:p>
            <a:r>
              <a:rPr lang="en-US" dirty="0"/>
              <a:t>Caller: code executing the </a:t>
            </a:r>
            <a:r>
              <a:rPr lang="en-US" dirty="0" err="1"/>
              <a:t>jal</a:t>
            </a:r>
            <a:endParaRPr lang="en-US" dirty="0"/>
          </a:p>
          <a:p>
            <a:r>
              <a:rPr lang="en-US" dirty="0" err="1"/>
              <a:t>Callee</a:t>
            </a:r>
            <a:r>
              <a:rPr lang="en-US" dirty="0"/>
              <a:t>: destination of </a:t>
            </a:r>
            <a:r>
              <a:rPr lang="en-US" dirty="0" err="1"/>
              <a:t>jal</a:t>
            </a:r>
            <a:r>
              <a:rPr lang="en-US" dirty="0"/>
              <a:t> and calling </a:t>
            </a:r>
            <a:r>
              <a:rPr lang="en-US" dirty="0" err="1"/>
              <a:t>jr</a:t>
            </a:r>
            <a:r>
              <a:rPr lang="en-US" dirty="0"/>
              <a:t> $</a:t>
            </a:r>
            <a:r>
              <a:rPr lang="en-US" dirty="0" err="1"/>
              <a:t>ra</a:t>
            </a:r>
            <a:endParaRPr lang="en-US" dirty="0"/>
          </a:p>
          <a:p>
            <a:r>
              <a:rPr lang="en-US" dirty="0"/>
              <a:t>Program Counter: $pc</a:t>
            </a:r>
          </a:p>
          <a:p>
            <a:r>
              <a:rPr lang="en-US" dirty="0"/>
              <a:t>Stack: memory located </a:t>
            </a:r>
            <a:r>
              <a:rPr lang="en-US" u="sng" dirty="0"/>
              <a:t>below</a:t>
            </a:r>
            <a:r>
              <a:rPr lang="en-US" dirty="0"/>
              <a:t> stack pointer</a:t>
            </a:r>
          </a:p>
          <a:p>
            <a:r>
              <a:rPr lang="en-US" dirty="0"/>
              <a:t>Stack pointer: $</a:t>
            </a:r>
            <a:r>
              <a:rPr lang="en-US" dirty="0" err="1"/>
              <a:t>sp</a:t>
            </a:r>
            <a:endParaRPr lang="en-US" dirty="0"/>
          </a:p>
          <a:p>
            <a:r>
              <a:rPr lang="en-US" dirty="0"/>
              <a:t>Push: decrement $</a:t>
            </a:r>
            <a:r>
              <a:rPr lang="en-US" dirty="0" err="1"/>
              <a:t>sp</a:t>
            </a:r>
            <a:r>
              <a:rPr lang="en-US" dirty="0"/>
              <a:t>, store word there</a:t>
            </a:r>
          </a:p>
          <a:p>
            <a:r>
              <a:rPr lang="en-US" dirty="0"/>
              <a:t>Pop: load word from $</a:t>
            </a:r>
            <a:r>
              <a:rPr lang="en-US" dirty="0" err="1"/>
              <a:t>sp</a:t>
            </a:r>
            <a:r>
              <a:rPr lang="en-US" dirty="0"/>
              <a:t>, increment $</a:t>
            </a:r>
            <a:r>
              <a:rPr lang="en-US" dirty="0" err="1"/>
              <a:t>sp</a:t>
            </a:r>
            <a:endParaRPr lang="en-US" dirty="0"/>
          </a:p>
          <a:p>
            <a:pPr marL="0" indent="0">
              <a:buNone/>
            </a:pPr>
            <a:endParaRPr lang="en-US" dirty="0"/>
          </a:p>
        </p:txBody>
      </p:sp>
      <p:sp>
        <p:nvSpPr>
          <p:cNvPr id="4" name="TextBox 3"/>
          <p:cNvSpPr txBox="1"/>
          <p:nvPr/>
        </p:nvSpPr>
        <p:spPr>
          <a:xfrm>
            <a:off x="10058400" y="6553200"/>
            <a:ext cx="418704" cy="369332"/>
          </a:xfrm>
          <a:prstGeom prst="rect">
            <a:avLst/>
          </a:prstGeom>
          <a:noFill/>
        </p:spPr>
        <p:txBody>
          <a:bodyPr wrap="none" rtlCol="0">
            <a:spAutoFit/>
          </a:bodyPr>
          <a:lstStyle/>
          <a:p>
            <a:r>
              <a:rPr lang="en-US" dirty="0"/>
              <a:t>98</a:t>
            </a:r>
          </a:p>
        </p:txBody>
      </p:sp>
    </p:spTree>
    <p:extLst>
      <p:ext uri="{BB962C8B-B14F-4D97-AF65-F5344CB8AC3E}">
        <p14:creationId xmlns:p14="http://schemas.microsoft.com/office/powerpoint/2010/main" val="3615893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2A679297-A6D2-4187-BAF5-8A5EC58C4122}" type="slidenum">
              <a:rPr lang="en-AU" altLang="en-US"/>
              <a:pPr/>
              <a:t>48</a:t>
            </a:fld>
            <a:endParaRPr lang="en-AU" altLang="en-US"/>
          </a:p>
        </p:txBody>
      </p:sp>
      <p:sp>
        <p:nvSpPr>
          <p:cNvPr id="304130" name="Rectangle 2"/>
          <p:cNvSpPr>
            <a:spLocks noGrp="1" noChangeArrowheads="1"/>
          </p:cNvSpPr>
          <p:nvPr>
            <p:ph type="title"/>
          </p:nvPr>
        </p:nvSpPr>
        <p:spPr/>
        <p:txBody>
          <a:bodyPr/>
          <a:lstStyle/>
          <a:p>
            <a:r>
              <a:rPr lang="en-US" altLang="en-US"/>
              <a:t>Leaf Procedure Example</a:t>
            </a:r>
            <a:endParaRPr lang="en-AU" altLang="en-US"/>
          </a:p>
        </p:txBody>
      </p:sp>
      <p:sp>
        <p:nvSpPr>
          <p:cNvPr id="304131" name="Rectangle 3"/>
          <p:cNvSpPr>
            <a:spLocks noGrp="1" noChangeArrowheads="1"/>
          </p:cNvSpPr>
          <p:nvPr>
            <p:ph type="body" idx="1"/>
          </p:nvPr>
        </p:nvSpPr>
        <p:spPr/>
        <p:txBody>
          <a:bodyPr/>
          <a:lstStyle/>
          <a:p>
            <a:r>
              <a:rPr lang="en-US" altLang="en-US" dirty="0"/>
              <a:t>C code:</a:t>
            </a:r>
          </a:p>
          <a:p>
            <a:pPr>
              <a:buFont typeface="Wingdings" pitchFamily="2" charset="2"/>
              <a:buNone/>
            </a:pPr>
            <a:r>
              <a:rPr lang="en-US" altLang="en-US" dirty="0">
                <a:latin typeface="Lucida Console" pitchFamily="49" charset="0"/>
              </a:rPr>
              <a:t>	</a:t>
            </a:r>
            <a:r>
              <a:rPr lang="en-US" altLang="en-US" dirty="0" err="1">
                <a:latin typeface="Lucida Console" pitchFamily="49" charset="0"/>
              </a:rPr>
              <a:t>int</a:t>
            </a:r>
            <a:r>
              <a:rPr lang="en-US" altLang="en-US" dirty="0">
                <a:latin typeface="Lucida Console" pitchFamily="49" charset="0"/>
              </a:rPr>
              <a:t> </a:t>
            </a:r>
            <a:r>
              <a:rPr lang="en-US" altLang="en-US" dirty="0" err="1">
                <a:latin typeface="Lucida Console" pitchFamily="49" charset="0"/>
              </a:rPr>
              <a:t>leaf_example</a:t>
            </a:r>
            <a:r>
              <a:rPr lang="en-US" altLang="en-US" dirty="0">
                <a:latin typeface="Lucida Console" pitchFamily="49" charset="0"/>
              </a:rPr>
              <a:t> (</a:t>
            </a:r>
            <a:r>
              <a:rPr lang="en-US" altLang="en-US" dirty="0" err="1">
                <a:latin typeface="Lucida Console" pitchFamily="49" charset="0"/>
              </a:rPr>
              <a:t>int</a:t>
            </a:r>
            <a:r>
              <a:rPr lang="en-US" altLang="en-US" dirty="0">
                <a:latin typeface="Lucida Console" pitchFamily="49" charset="0"/>
              </a:rPr>
              <a:t> g, h, </a:t>
            </a:r>
            <a:r>
              <a:rPr lang="en-US" altLang="en-US" dirty="0" err="1">
                <a:latin typeface="Lucida Console" pitchFamily="49" charset="0"/>
              </a:rPr>
              <a:t>i</a:t>
            </a:r>
            <a:r>
              <a:rPr lang="en-US" altLang="en-US" dirty="0">
                <a:latin typeface="Lucida Console" pitchFamily="49" charset="0"/>
              </a:rPr>
              <a:t>, j)</a:t>
            </a:r>
            <a:br>
              <a:rPr lang="en-US" altLang="en-US" dirty="0">
                <a:latin typeface="Lucida Console" pitchFamily="49" charset="0"/>
              </a:rPr>
            </a:br>
            <a:r>
              <a:rPr lang="en-US" altLang="en-US" dirty="0">
                <a:latin typeface="Lucida Console" pitchFamily="49" charset="0"/>
              </a:rPr>
              <a:t>{ </a:t>
            </a:r>
            <a:r>
              <a:rPr lang="en-US" altLang="en-US" dirty="0" err="1">
                <a:latin typeface="Lucida Console" pitchFamily="49" charset="0"/>
              </a:rPr>
              <a:t>int</a:t>
            </a:r>
            <a:r>
              <a:rPr lang="en-US" altLang="en-US" dirty="0">
                <a:latin typeface="Lucida Console" pitchFamily="49" charset="0"/>
              </a:rPr>
              <a:t> f;</a:t>
            </a:r>
            <a:br>
              <a:rPr lang="en-US" altLang="en-US" dirty="0">
                <a:latin typeface="Lucida Console" pitchFamily="49" charset="0"/>
              </a:rPr>
            </a:br>
            <a:r>
              <a:rPr lang="en-US" altLang="en-US" dirty="0">
                <a:latin typeface="Lucida Console" pitchFamily="49" charset="0"/>
              </a:rPr>
              <a:t>  f = (g + h) - (</a:t>
            </a:r>
            <a:r>
              <a:rPr lang="en-US" altLang="en-US" dirty="0" err="1">
                <a:latin typeface="Lucida Console" pitchFamily="49" charset="0"/>
              </a:rPr>
              <a:t>i</a:t>
            </a:r>
            <a:r>
              <a:rPr lang="en-US" altLang="en-US" dirty="0">
                <a:latin typeface="Lucida Console" pitchFamily="49" charset="0"/>
              </a:rPr>
              <a:t> + j);</a:t>
            </a:r>
            <a:br>
              <a:rPr lang="en-US" altLang="en-US" dirty="0">
                <a:latin typeface="Lucida Console" pitchFamily="49" charset="0"/>
              </a:rPr>
            </a:br>
            <a:r>
              <a:rPr lang="en-US" altLang="en-US" dirty="0">
                <a:latin typeface="Lucida Console" pitchFamily="49" charset="0"/>
              </a:rPr>
              <a:t>  return f;</a:t>
            </a:r>
            <a:br>
              <a:rPr lang="en-US" altLang="en-US" dirty="0">
                <a:latin typeface="Lucida Console" pitchFamily="49" charset="0"/>
              </a:rPr>
            </a:br>
            <a:r>
              <a:rPr lang="en-US" altLang="en-US" dirty="0">
                <a:latin typeface="Lucida Console" pitchFamily="49" charset="0"/>
              </a:rPr>
              <a:t>}</a:t>
            </a:r>
          </a:p>
          <a:p>
            <a:pPr lvl="1"/>
            <a:r>
              <a:rPr lang="en-US" altLang="en-US" dirty="0"/>
              <a:t>Arguments g, …, j in $a0, …, $a3</a:t>
            </a:r>
          </a:p>
          <a:p>
            <a:pPr lvl="1"/>
            <a:r>
              <a:rPr lang="en-US" altLang="en-US" dirty="0"/>
              <a:t>f in $s0 (hence, need to save $s0 on stack)</a:t>
            </a:r>
          </a:p>
          <a:p>
            <a:pPr lvl="1"/>
            <a:r>
              <a:rPr lang="en-US" altLang="en-US" dirty="0"/>
              <a:t>Result in $v0</a:t>
            </a:r>
            <a:endParaRPr lang="en-AU" altLang="en-US" dirty="0"/>
          </a:p>
        </p:txBody>
      </p:sp>
      <p:sp>
        <p:nvSpPr>
          <p:cNvPr id="2" name="TextBox 1"/>
          <p:cNvSpPr txBox="1"/>
          <p:nvPr/>
        </p:nvSpPr>
        <p:spPr>
          <a:xfrm>
            <a:off x="3810000" y="1219200"/>
            <a:ext cx="4724498" cy="369332"/>
          </a:xfrm>
          <a:prstGeom prst="rect">
            <a:avLst/>
          </a:prstGeom>
          <a:noFill/>
        </p:spPr>
        <p:txBody>
          <a:bodyPr wrap="none" rtlCol="0">
            <a:spAutoFit/>
          </a:bodyPr>
          <a:lstStyle/>
          <a:p>
            <a:r>
              <a:rPr lang="en-US" dirty="0"/>
              <a:t>A procedure that doesn’t call another procedure</a:t>
            </a:r>
          </a:p>
        </p:txBody>
      </p:sp>
      <p:sp>
        <p:nvSpPr>
          <p:cNvPr id="6" name="TextBox 5"/>
          <p:cNvSpPr txBox="1"/>
          <p:nvPr/>
        </p:nvSpPr>
        <p:spPr>
          <a:xfrm>
            <a:off x="10058400" y="6553200"/>
            <a:ext cx="418704" cy="369332"/>
          </a:xfrm>
          <a:prstGeom prst="rect">
            <a:avLst/>
          </a:prstGeom>
          <a:noFill/>
        </p:spPr>
        <p:txBody>
          <a:bodyPr wrap="none" rtlCol="0">
            <a:spAutoFit/>
          </a:bodyPr>
          <a:lstStyle/>
          <a:p>
            <a:r>
              <a:rPr lang="en-US" dirty="0"/>
              <a:t>98</a:t>
            </a:r>
          </a:p>
        </p:txBody>
      </p:sp>
    </p:spTree>
    <p:extLst>
      <p:ext uri="{BB962C8B-B14F-4D97-AF65-F5344CB8AC3E}">
        <p14:creationId xmlns:p14="http://schemas.microsoft.com/office/powerpoint/2010/main" val="2330302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r>
              <a:rPr lang="en-AU" altLang="en-US"/>
              <a:t>Chapter 2 — Instructions: Language of the Computer — </a:t>
            </a:r>
            <a:fld id="{F057768C-DA33-4521-8C0A-D2AFE436D798}" type="slidenum">
              <a:rPr lang="en-AU" altLang="en-US"/>
              <a:pPr/>
              <a:t>49</a:t>
            </a:fld>
            <a:endParaRPr lang="en-AU" altLang="en-US"/>
          </a:p>
        </p:txBody>
      </p:sp>
      <p:sp>
        <p:nvSpPr>
          <p:cNvPr id="306188" name="Rectangle 12"/>
          <p:cNvSpPr>
            <a:spLocks noChangeArrowheads="1"/>
          </p:cNvSpPr>
          <p:nvPr/>
        </p:nvSpPr>
        <p:spPr bwMode="auto">
          <a:xfrm>
            <a:off x="1107096" y="2199345"/>
            <a:ext cx="5021263" cy="1126561"/>
          </a:xfrm>
          <a:prstGeom prst="rect">
            <a:avLst/>
          </a:prstGeom>
          <a:noFill/>
          <a:ln w="9525">
            <a:solidFill>
              <a:schemeClr val="tx1"/>
            </a:solidFill>
            <a:miter lim="800000"/>
            <a:headEnd/>
            <a:tailEnd/>
          </a:ln>
          <a:effectLst/>
        </p:spPr>
        <p:txBody>
          <a:bodyPr wrap="none" anchor="ctr"/>
          <a:lstStyle/>
          <a:p>
            <a:endParaRPr lang="en-US"/>
          </a:p>
        </p:txBody>
      </p:sp>
      <p:sp>
        <p:nvSpPr>
          <p:cNvPr id="306191" name="Rectangle 15"/>
          <p:cNvSpPr>
            <a:spLocks noChangeArrowheads="1"/>
          </p:cNvSpPr>
          <p:nvPr/>
        </p:nvSpPr>
        <p:spPr bwMode="auto">
          <a:xfrm>
            <a:off x="1107096" y="3325906"/>
            <a:ext cx="5021263" cy="1020027"/>
          </a:xfrm>
          <a:prstGeom prst="rect">
            <a:avLst/>
          </a:prstGeom>
          <a:noFill/>
          <a:ln w="9525">
            <a:solidFill>
              <a:schemeClr val="tx1"/>
            </a:solidFill>
            <a:miter lim="800000"/>
            <a:headEnd/>
            <a:tailEnd/>
          </a:ln>
          <a:effectLst/>
        </p:spPr>
        <p:txBody>
          <a:bodyPr wrap="none" anchor="ctr"/>
          <a:lstStyle/>
          <a:p>
            <a:endParaRPr lang="en-US"/>
          </a:p>
        </p:txBody>
      </p:sp>
      <p:sp>
        <p:nvSpPr>
          <p:cNvPr id="306192" name="Rectangle 16"/>
          <p:cNvSpPr>
            <a:spLocks noChangeArrowheads="1"/>
          </p:cNvSpPr>
          <p:nvPr/>
        </p:nvSpPr>
        <p:spPr bwMode="auto">
          <a:xfrm>
            <a:off x="1107096" y="4345933"/>
            <a:ext cx="5021263" cy="366712"/>
          </a:xfrm>
          <a:prstGeom prst="rect">
            <a:avLst/>
          </a:prstGeom>
          <a:noFill/>
          <a:ln w="9525">
            <a:solidFill>
              <a:schemeClr val="tx1"/>
            </a:solidFill>
            <a:miter lim="800000"/>
            <a:headEnd/>
            <a:tailEnd/>
          </a:ln>
          <a:effectLst/>
        </p:spPr>
        <p:txBody>
          <a:bodyPr wrap="none" anchor="ctr"/>
          <a:lstStyle/>
          <a:p>
            <a:endParaRPr lang="en-US"/>
          </a:p>
        </p:txBody>
      </p:sp>
      <p:sp>
        <p:nvSpPr>
          <p:cNvPr id="306196" name="Rectangle 20"/>
          <p:cNvSpPr>
            <a:spLocks noChangeArrowheads="1"/>
          </p:cNvSpPr>
          <p:nvPr/>
        </p:nvSpPr>
        <p:spPr bwMode="auto">
          <a:xfrm>
            <a:off x="1107096" y="4712645"/>
            <a:ext cx="5021263" cy="675144"/>
          </a:xfrm>
          <a:prstGeom prst="rect">
            <a:avLst/>
          </a:prstGeom>
          <a:noFill/>
          <a:ln w="9525">
            <a:solidFill>
              <a:schemeClr val="tx1"/>
            </a:solidFill>
            <a:miter lim="800000"/>
            <a:headEnd/>
            <a:tailEnd/>
          </a:ln>
          <a:effectLst/>
        </p:spPr>
        <p:txBody>
          <a:bodyPr wrap="none" anchor="ctr"/>
          <a:lstStyle/>
          <a:p>
            <a:endParaRPr lang="en-US"/>
          </a:p>
        </p:txBody>
      </p:sp>
      <p:sp>
        <p:nvSpPr>
          <p:cNvPr id="306197" name="Rectangle 21"/>
          <p:cNvSpPr>
            <a:spLocks noChangeArrowheads="1"/>
          </p:cNvSpPr>
          <p:nvPr/>
        </p:nvSpPr>
        <p:spPr bwMode="auto">
          <a:xfrm>
            <a:off x="1113754" y="5391706"/>
            <a:ext cx="5021263" cy="395287"/>
          </a:xfrm>
          <a:prstGeom prst="rect">
            <a:avLst/>
          </a:prstGeom>
          <a:noFill/>
          <a:ln w="9525">
            <a:solidFill>
              <a:schemeClr val="tx1"/>
            </a:solidFill>
            <a:miter lim="800000"/>
            <a:headEnd/>
            <a:tailEnd/>
          </a:ln>
          <a:effectLst/>
        </p:spPr>
        <p:txBody>
          <a:bodyPr wrap="none" anchor="ctr"/>
          <a:lstStyle/>
          <a:p>
            <a:endParaRPr lang="en-US"/>
          </a:p>
        </p:txBody>
      </p:sp>
      <p:sp>
        <p:nvSpPr>
          <p:cNvPr id="306178" name="Rectangle 2"/>
          <p:cNvSpPr>
            <a:spLocks noGrp="1" noChangeArrowheads="1"/>
          </p:cNvSpPr>
          <p:nvPr>
            <p:ph type="title"/>
          </p:nvPr>
        </p:nvSpPr>
        <p:spPr/>
        <p:txBody>
          <a:bodyPr/>
          <a:lstStyle/>
          <a:p>
            <a:r>
              <a:rPr lang="en-US" altLang="en-US" dirty="0"/>
              <a:t>Leaf Procedure Example</a:t>
            </a:r>
            <a:endParaRPr lang="en-AU" altLang="en-US" dirty="0"/>
          </a:p>
        </p:txBody>
      </p:sp>
      <p:sp>
        <p:nvSpPr>
          <p:cNvPr id="306179" name="Rectangle 3"/>
          <p:cNvSpPr>
            <a:spLocks noGrp="1" noChangeArrowheads="1"/>
          </p:cNvSpPr>
          <p:nvPr>
            <p:ph type="body" idx="1"/>
          </p:nvPr>
        </p:nvSpPr>
        <p:spPr/>
        <p:txBody>
          <a:bodyPr>
            <a:normAutofit lnSpcReduction="10000"/>
          </a:bodyPr>
          <a:lstStyle/>
          <a:p>
            <a:pPr>
              <a:lnSpc>
                <a:spcPct val="90000"/>
              </a:lnSpc>
            </a:pPr>
            <a:r>
              <a:rPr lang="en-US" altLang="en-US" dirty="0"/>
              <a:t>MIPS code:</a:t>
            </a:r>
          </a:p>
          <a:p>
            <a:pPr>
              <a:lnSpc>
                <a:spcPct val="90000"/>
              </a:lnSpc>
              <a:buFont typeface="Wingdings" pitchFamily="2" charset="2"/>
              <a:buNone/>
            </a:pPr>
            <a:r>
              <a:rPr lang="en-US" altLang="en-US" dirty="0">
                <a:latin typeface="Lucida Console" pitchFamily="49" charset="0"/>
              </a:rPr>
              <a:t>	</a:t>
            </a:r>
            <a:r>
              <a:rPr lang="en-US" altLang="en-US" dirty="0" err="1">
                <a:latin typeface="Lucida Console" pitchFamily="49" charset="0"/>
              </a:rPr>
              <a:t>leaf_example</a:t>
            </a:r>
            <a:r>
              <a:rPr lang="en-US" altLang="en-US" dirty="0">
                <a:latin typeface="Lucida Console" pitchFamily="49" charset="0"/>
              </a:rPr>
              <a:t>:</a:t>
            </a:r>
            <a:br>
              <a:rPr lang="en-US" altLang="en-US" dirty="0">
                <a:latin typeface="Lucida Console" pitchFamily="49" charset="0"/>
              </a:rPr>
            </a:br>
            <a:r>
              <a:rPr lang="en-US" altLang="en-US" dirty="0">
                <a:latin typeface="Lucida Console" pitchFamily="49" charset="0"/>
              </a:rPr>
              <a:t>  </a:t>
            </a:r>
            <a:r>
              <a:rPr lang="en-US" altLang="en-US" dirty="0" err="1">
                <a:latin typeface="Lucida Console" pitchFamily="49" charset="0"/>
              </a:rPr>
              <a:t>addi</a:t>
            </a:r>
            <a:r>
              <a:rPr lang="en-US" altLang="en-US" dirty="0">
                <a:latin typeface="Lucida Console" pitchFamily="49" charset="0"/>
              </a:rPr>
              <a:t> $</a:t>
            </a:r>
            <a:r>
              <a:rPr lang="en-US" altLang="en-US" dirty="0" err="1">
                <a:latin typeface="Lucida Console" pitchFamily="49" charset="0"/>
              </a:rPr>
              <a:t>sp</a:t>
            </a:r>
            <a:r>
              <a:rPr lang="en-US" altLang="en-US" dirty="0">
                <a:latin typeface="Lucida Console" pitchFamily="49" charset="0"/>
              </a:rPr>
              <a:t>, $</a:t>
            </a:r>
            <a:r>
              <a:rPr lang="en-US" altLang="en-US" dirty="0" err="1">
                <a:latin typeface="Lucida Console" pitchFamily="49" charset="0"/>
              </a:rPr>
              <a:t>sp</a:t>
            </a:r>
            <a:r>
              <a:rPr lang="en-US" altLang="en-US" dirty="0">
                <a:latin typeface="Lucida Console" pitchFamily="49" charset="0"/>
              </a:rPr>
              <a:t>, -4</a:t>
            </a:r>
            <a:br>
              <a:rPr lang="en-US" altLang="en-US" dirty="0">
                <a:latin typeface="Lucida Console" pitchFamily="49" charset="0"/>
              </a:rPr>
            </a:br>
            <a:r>
              <a:rPr lang="en-US" altLang="en-US" dirty="0">
                <a:latin typeface="Lucida Console" pitchFamily="49" charset="0"/>
              </a:rPr>
              <a:t>  </a:t>
            </a:r>
            <a:r>
              <a:rPr lang="en-US" altLang="en-US" dirty="0" err="1">
                <a:latin typeface="Lucida Console" pitchFamily="49" charset="0"/>
              </a:rPr>
              <a:t>sw</a:t>
            </a:r>
            <a:r>
              <a:rPr lang="en-US" altLang="en-US" dirty="0">
                <a:latin typeface="Lucida Console" pitchFamily="49" charset="0"/>
              </a:rPr>
              <a:t>   $s0, 0($</a:t>
            </a:r>
            <a:r>
              <a:rPr lang="en-US" altLang="en-US" dirty="0" err="1">
                <a:latin typeface="Lucida Console" pitchFamily="49" charset="0"/>
              </a:rPr>
              <a:t>sp</a:t>
            </a:r>
            <a:r>
              <a:rPr lang="en-US" altLang="en-US" dirty="0">
                <a:latin typeface="Lucida Console" pitchFamily="49" charset="0"/>
              </a:rPr>
              <a:t>)</a:t>
            </a:r>
            <a:br>
              <a:rPr lang="en-US" altLang="en-US" dirty="0">
                <a:latin typeface="Lucida Console" pitchFamily="49" charset="0"/>
              </a:rPr>
            </a:br>
            <a:r>
              <a:rPr lang="en-US" altLang="en-US" dirty="0">
                <a:latin typeface="Lucida Console" pitchFamily="49" charset="0"/>
              </a:rPr>
              <a:t>  add  $t0, $a0, $a1</a:t>
            </a:r>
            <a:br>
              <a:rPr lang="en-US" altLang="en-US" dirty="0">
                <a:latin typeface="Lucida Console" pitchFamily="49" charset="0"/>
              </a:rPr>
            </a:br>
            <a:r>
              <a:rPr lang="en-US" altLang="en-US" dirty="0">
                <a:latin typeface="Lucida Console" pitchFamily="49" charset="0"/>
              </a:rPr>
              <a:t>  add  $t1, $a2, $a3</a:t>
            </a:r>
            <a:br>
              <a:rPr lang="en-US" altLang="en-US" dirty="0">
                <a:latin typeface="Lucida Console" pitchFamily="49" charset="0"/>
              </a:rPr>
            </a:br>
            <a:r>
              <a:rPr lang="en-US" altLang="en-US" dirty="0">
                <a:latin typeface="Lucida Console" pitchFamily="49" charset="0"/>
              </a:rPr>
              <a:t>  sub  $s0, $t0, $t1</a:t>
            </a:r>
            <a:br>
              <a:rPr lang="en-US" altLang="en-US" dirty="0">
                <a:latin typeface="Lucida Console" pitchFamily="49" charset="0"/>
              </a:rPr>
            </a:br>
            <a:r>
              <a:rPr lang="en-US" altLang="en-US" dirty="0">
                <a:latin typeface="Lucida Console" pitchFamily="49" charset="0"/>
              </a:rPr>
              <a:t>  add  $v0, $s0, $zero</a:t>
            </a:r>
            <a:br>
              <a:rPr lang="en-US" altLang="en-US" dirty="0">
                <a:latin typeface="Lucida Console" pitchFamily="49" charset="0"/>
              </a:rPr>
            </a:br>
            <a:r>
              <a:rPr lang="en-US" altLang="en-US" dirty="0">
                <a:latin typeface="Lucida Console" pitchFamily="49" charset="0"/>
              </a:rPr>
              <a:t>  </a:t>
            </a:r>
            <a:r>
              <a:rPr lang="en-US" altLang="en-US" dirty="0" err="1">
                <a:latin typeface="Lucida Console" pitchFamily="49" charset="0"/>
              </a:rPr>
              <a:t>lw</a:t>
            </a:r>
            <a:r>
              <a:rPr lang="en-US" altLang="en-US" dirty="0">
                <a:latin typeface="Lucida Console" pitchFamily="49" charset="0"/>
              </a:rPr>
              <a:t>   $s0, 0($</a:t>
            </a:r>
            <a:r>
              <a:rPr lang="en-US" altLang="en-US" dirty="0" err="1">
                <a:latin typeface="Lucida Console" pitchFamily="49" charset="0"/>
              </a:rPr>
              <a:t>sp</a:t>
            </a:r>
            <a:r>
              <a:rPr lang="en-US" altLang="en-US" dirty="0">
                <a:latin typeface="Lucida Console" pitchFamily="49" charset="0"/>
              </a:rPr>
              <a:t>)</a:t>
            </a:r>
            <a:br>
              <a:rPr lang="en-US" altLang="en-US" dirty="0">
                <a:latin typeface="Lucida Console" pitchFamily="49" charset="0"/>
              </a:rPr>
            </a:br>
            <a:r>
              <a:rPr lang="en-US" altLang="en-US" dirty="0">
                <a:latin typeface="Lucida Console" pitchFamily="49" charset="0"/>
              </a:rPr>
              <a:t>  </a:t>
            </a:r>
            <a:r>
              <a:rPr lang="en-US" altLang="en-US" dirty="0" err="1">
                <a:latin typeface="Lucida Console" pitchFamily="49" charset="0"/>
              </a:rPr>
              <a:t>addi</a:t>
            </a:r>
            <a:r>
              <a:rPr lang="en-US" altLang="en-US" dirty="0">
                <a:latin typeface="Lucida Console" pitchFamily="49" charset="0"/>
              </a:rPr>
              <a:t> $</a:t>
            </a:r>
            <a:r>
              <a:rPr lang="en-US" altLang="en-US" dirty="0" err="1">
                <a:latin typeface="Lucida Console" pitchFamily="49" charset="0"/>
              </a:rPr>
              <a:t>sp</a:t>
            </a:r>
            <a:r>
              <a:rPr lang="en-US" altLang="en-US" dirty="0">
                <a:latin typeface="Lucida Console" pitchFamily="49" charset="0"/>
              </a:rPr>
              <a:t>, $</a:t>
            </a:r>
            <a:r>
              <a:rPr lang="en-US" altLang="en-US" dirty="0" err="1">
                <a:latin typeface="Lucida Console" pitchFamily="49" charset="0"/>
              </a:rPr>
              <a:t>sp</a:t>
            </a:r>
            <a:r>
              <a:rPr lang="en-US" altLang="en-US" dirty="0">
                <a:latin typeface="Lucida Console" pitchFamily="49" charset="0"/>
              </a:rPr>
              <a:t>, 4</a:t>
            </a:r>
            <a:br>
              <a:rPr lang="en-US" altLang="en-US" dirty="0">
                <a:latin typeface="Lucida Console" pitchFamily="49" charset="0"/>
              </a:rPr>
            </a:br>
            <a:r>
              <a:rPr lang="en-US" altLang="en-US" dirty="0">
                <a:latin typeface="Lucida Console" pitchFamily="49" charset="0"/>
              </a:rPr>
              <a:t>  </a:t>
            </a:r>
            <a:r>
              <a:rPr lang="en-US" altLang="en-US" dirty="0" err="1">
                <a:latin typeface="Lucida Console" pitchFamily="49" charset="0"/>
              </a:rPr>
              <a:t>jr</a:t>
            </a:r>
            <a:r>
              <a:rPr lang="en-US" altLang="en-US" dirty="0">
                <a:latin typeface="Lucida Console" pitchFamily="49" charset="0"/>
              </a:rPr>
              <a:t>   $</a:t>
            </a:r>
            <a:r>
              <a:rPr lang="en-US" altLang="en-US" dirty="0" err="1">
                <a:latin typeface="Lucida Console" pitchFamily="49" charset="0"/>
              </a:rPr>
              <a:t>ra</a:t>
            </a:r>
            <a:endParaRPr lang="en-US" altLang="en-US" dirty="0">
              <a:latin typeface="Lucida Console" pitchFamily="49" charset="0"/>
            </a:endParaRPr>
          </a:p>
        </p:txBody>
      </p:sp>
      <p:sp>
        <p:nvSpPr>
          <p:cNvPr id="306180" name="Text Box 4"/>
          <p:cNvSpPr txBox="1">
            <a:spLocks noChangeArrowheads="1"/>
          </p:cNvSpPr>
          <p:nvPr/>
        </p:nvSpPr>
        <p:spPr bwMode="auto">
          <a:xfrm>
            <a:off x="6332166" y="2579269"/>
            <a:ext cx="2001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itchFamily="34" charset="0"/>
              </a:rPr>
              <a:t>Save $s0 on stack</a:t>
            </a:r>
            <a:endParaRPr lang="en-AU" altLang="en-US">
              <a:latin typeface="Tahoma" pitchFamily="34" charset="0"/>
            </a:endParaRPr>
          </a:p>
        </p:txBody>
      </p:sp>
      <p:sp>
        <p:nvSpPr>
          <p:cNvPr id="306181" name="Text Box 5"/>
          <p:cNvSpPr txBox="1">
            <a:spLocks noChangeArrowheads="1"/>
          </p:cNvSpPr>
          <p:nvPr/>
        </p:nvSpPr>
        <p:spPr bwMode="auto">
          <a:xfrm>
            <a:off x="6293134" y="3540500"/>
            <a:ext cx="176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ahoma" pitchFamily="34" charset="0"/>
              </a:rPr>
              <a:t>Procedure body</a:t>
            </a:r>
            <a:endParaRPr lang="en-AU" altLang="en-US" dirty="0">
              <a:latin typeface="Tahoma" pitchFamily="34" charset="0"/>
            </a:endParaRPr>
          </a:p>
        </p:txBody>
      </p:sp>
      <p:sp>
        <p:nvSpPr>
          <p:cNvPr id="306182" name="Text Box 6"/>
          <p:cNvSpPr txBox="1">
            <a:spLocks noChangeArrowheads="1"/>
          </p:cNvSpPr>
          <p:nvPr/>
        </p:nvSpPr>
        <p:spPr bwMode="auto">
          <a:xfrm>
            <a:off x="6189471" y="4513472"/>
            <a:ext cx="1969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ahoma" pitchFamily="34" charset="0"/>
              </a:rPr>
              <a:t>Save return value</a:t>
            </a:r>
          </a:p>
          <a:p>
            <a:r>
              <a:rPr lang="en-US" altLang="en-US" dirty="0">
                <a:latin typeface="Tahoma" pitchFamily="34" charset="0"/>
              </a:rPr>
              <a:t>Restore $s0</a:t>
            </a:r>
            <a:endParaRPr lang="en-AU" altLang="en-US" dirty="0">
              <a:latin typeface="Tahoma" pitchFamily="34" charset="0"/>
            </a:endParaRPr>
          </a:p>
        </p:txBody>
      </p:sp>
      <p:sp>
        <p:nvSpPr>
          <p:cNvPr id="306187" name="Text Box 11"/>
          <p:cNvSpPr txBox="1">
            <a:spLocks noChangeArrowheads="1"/>
          </p:cNvSpPr>
          <p:nvPr/>
        </p:nvSpPr>
        <p:spPr bwMode="auto">
          <a:xfrm>
            <a:off x="6315359" y="5405993"/>
            <a:ext cx="858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ahoma" pitchFamily="34" charset="0"/>
              </a:rPr>
              <a:t>Return</a:t>
            </a:r>
            <a:endParaRPr lang="en-AU" altLang="en-US" dirty="0">
              <a:latin typeface="Tahoma" pitchFamily="34" charset="0"/>
            </a:endParaRPr>
          </a:p>
        </p:txBody>
      </p:sp>
      <p:sp>
        <p:nvSpPr>
          <p:cNvPr id="16" name="TextBox 15"/>
          <p:cNvSpPr txBox="1"/>
          <p:nvPr/>
        </p:nvSpPr>
        <p:spPr>
          <a:xfrm>
            <a:off x="10058400" y="6553200"/>
            <a:ext cx="418704" cy="369332"/>
          </a:xfrm>
          <a:prstGeom prst="rect">
            <a:avLst/>
          </a:prstGeom>
          <a:noFill/>
        </p:spPr>
        <p:txBody>
          <a:bodyPr wrap="none" rtlCol="0">
            <a:spAutoFit/>
          </a:bodyPr>
          <a:lstStyle/>
          <a:p>
            <a:r>
              <a:rPr lang="en-US" dirty="0"/>
              <a:t>99</a:t>
            </a:r>
          </a:p>
        </p:txBody>
      </p:sp>
    </p:spTree>
    <p:extLst>
      <p:ext uri="{BB962C8B-B14F-4D97-AF65-F5344CB8AC3E}">
        <p14:creationId xmlns:p14="http://schemas.microsoft.com/office/powerpoint/2010/main" val="202988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00238" y="304800"/>
            <a:ext cx="8229600" cy="1143000"/>
          </a:xfrm>
        </p:spPr>
        <p:txBody>
          <a:bodyPr/>
          <a:lstStyle/>
          <a:p>
            <a:r>
              <a:rPr lang="en-US" altLang="en-US"/>
              <a:t>Register Designations</a:t>
            </a:r>
          </a:p>
        </p:txBody>
      </p:sp>
      <p:sp>
        <p:nvSpPr>
          <p:cNvPr id="9219" name="TextBox 4"/>
          <p:cNvSpPr txBox="1">
            <a:spLocks noChangeArrowheads="1"/>
          </p:cNvSpPr>
          <p:nvPr/>
        </p:nvSpPr>
        <p:spPr bwMode="auto">
          <a:xfrm>
            <a:off x="1828800" y="2209801"/>
            <a:ext cx="1841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a:p>
            <a:pPr eaLnBrk="1" hangingPunct="1">
              <a:spcBef>
                <a:spcPct val="0"/>
              </a:spcBef>
              <a:buFontTx/>
              <a:buNone/>
            </a:pPr>
            <a:endParaRPr lang="en-US" altLang="en-US" sz="1800"/>
          </a:p>
        </p:txBody>
      </p:sp>
      <p:graphicFrame>
        <p:nvGraphicFramePr>
          <p:cNvPr id="6" name="Table 5"/>
          <p:cNvGraphicFramePr>
            <a:graphicFrameLocks noGrp="1"/>
          </p:cNvGraphicFramePr>
          <p:nvPr/>
        </p:nvGraphicFramePr>
        <p:xfrm>
          <a:off x="2743200" y="1368425"/>
          <a:ext cx="6477000" cy="4821232"/>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64">
                <a:tc>
                  <a:txBody>
                    <a:bodyPr/>
                    <a:lstStyle/>
                    <a:p>
                      <a:r>
                        <a:rPr lang="en-US" sz="1800" dirty="0"/>
                        <a:t>register </a:t>
                      </a:r>
                    </a:p>
                  </a:txBody>
                  <a:tcPr marT="45723" marB="45723"/>
                </a:tc>
                <a:tc>
                  <a:txBody>
                    <a:bodyPr/>
                    <a:lstStyle/>
                    <a:p>
                      <a:r>
                        <a:rPr lang="en-US" sz="1800" dirty="0"/>
                        <a:t>Assembly name</a:t>
                      </a:r>
                    </a:p>
                  </a:txBody>
                  <a:tcPr marT="45723" marB="45723"/>
                </a:tc>
                <a:tc>
                  <a:txBody>
                    <a:bodyPr/>
                    <a:lstStyle/>
                    <a:p>
                      <a:r>
                        <a:rPr lang="en-US" sz="1800" dirty="0"/>
                        <a:t>comment</a:t>
                      </a:r>
                    </a:p>
                  </a:txBody>
                  <a:tcPr marT="45723" marB="45723"/>
                </a:tc>
                <a:extLst>
                  <a:ext uri="{0D108BD9-81ED-4DB2-BD59-A6C34878D82A}">
                    <a16:rowId xmlns:a16="http://schemas.microsoft.com/office/drawing/2014/main" val="10000"/>
                  </a:ext>
                </a:extLst>
              </a:tr>
              <a:tr h="370864">
                <a:tc>
                  <a:txBody>
                    <a:bodyPr/>
                    <a:lstStyle/>
                    <a:p>
                      <a:r>
                        <a:rPr lang="en-US" sz="1800" dirty="0"/>
                        <a:t>R0</a:t>
                      </a:r>
                    </a:p>
                  </a:txBody>
                  <a:tcPr marT="45723" marB="45723"/>
                </a:tc>
                <a:tc>
                  <a:txBody>
                    <a:bodyPr/>
                    <a:lstStyle/>
                    <a:p>
                      <a:r>
                        <a:rPr lang="en-US" sz="1800" dirty="0"/>
                        <a:t>$zero</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Always 0</a:t>
                      </a:r>
                    </a:p>
                  </a:txBody>
                  <a:tcPr marT="45723" marB="45723"/>
                </a:tc>
                <a:extLst>
                  <a:ext uri="{0D108BD9-81ED-4DB2-BD59-A6C34878D82A}">
                    <a16:rowId xmlns:a16="http://schemas.microsoft.com/office/drawing/2014/main" val="10001"/>
                  </a:ext>
                </a:extLst>
              </a:tr>
              <a:tr h="370864">
                <a:tc>
                  <a:txBody>
                    <a:bodyPr/>
                    <a:lstStyle/>
                    <a:p>
                      <a:r>
                        <a:rPr lang="en-US" sz="1800" dirty="0"/>
                        <a:t>R1</a:t>
                      </a:r>
                    </a:p>
                  </a:txBody>
                  <a:tcPr marT="45723" marB="45723"/>
                </a:tc>
                <a:tc>
                  <a:txBody>
                    <a:bodyPr/>
                    <a:lstStyle/>
                    <a:p>
                      <a:r>
                        <a:rPr lang="en-US" sz="1800" dirty="0"/>
                        <a:t>$at</a:t>
                      </a:r>
                    </a:p>
                  </a:txBody>
                  <a:tcPr marT="45723" marB="45723"/>
                </a:tc>
                <a:tc>
                  <a:txBody>
                    <a:bodyPr/>
                    <a:lstStyle/>
                    <a:p>
                      <a:r>
                        <a:rPr lang="en-US" sz="1800" dirty="0"/>
                        <a:t>Reserved for assembler</a:t>
                      </a:r>
                    </a:p>
                  </a:txBody>
                  <a:tcPr marT="45723" marB="45723"/>
                </a:tc>
                <a:extLst>
                  <a:ext uri="{0D108BD9-81ED-4DB2-BD59-A6C34878D82A}">
                    <a16:rowId xmlns:a16="http://schemas.microsoft.com/office/drawing/2014/main" val="10002"/>
                  </a:ext>
                </a:extLst>
              </a:tr>
              <a:tr h="370864">
                <a:tc>
                  <a:txBody>
                    <a:bodyPr/>
                    <a:lstStyle/>
                    <a:p>
                      <a:r>
                        <a:rPr lang="en-US" sz="1800" dirty="0"/>
                        <a:t>R2-r3</a:t>
                      </a:r>
                    </a:p>
                  </a:txBody>
                  <a:tcPr marT="45723" marB="45723"/>
                </a:tc>
                <a:tc>
                  <a:txBody>
                    <a:bodyPr/>
                    <a:lstStyle/>
                    <a:p>
                      <a:r>
                        <a:rPr lang="en-US" sz="1800" dirty="0"/>
                        <a:t>$v0-$v1</a:t>
                      </a:r>
                    </a:p>
                  </a:txBody>
                  <a:tcPr marT="45723" marB="45723"/>
                </a:tc>
                <a:tc>
                  <a:txBody>
                    <a:bodyPr/>
                    <a:lstStyle/>
                    <a:p>
                      <a:r>
                        <a:rPr lang="en-US" sz="1800" dirty="0"/>
                        <a:t>Stores results</a:t>
                      </a:r>
                    </a:p>
                  </a:txBody>
                  <a:tcPr marT="45723" marB="45723"/>
                </a:tc>
                <a:extLst>
                  <a:ext uri="{0D108BD9-81ED-4DB2-BD59-A6C34878D82A}">
                    <a16:rowId xmlns:a16="http://schemas.microsoft.com/office/drawing/2014/main" val="10003"/>
                  </a:ext>
                </a:extLst>
              </a:tr>
              <a:tr h="370864">
                <a:tc>
                  <a:txBody>
                    <a:bodyPr/>
                    <a:lstStyle/>
                    <a:p>
                      <a:r>
                        <a:rPr lang="en-US" sz="1800" dirty="0"/>
                        <a:t>R4-r7</a:t>
                      </a:r>
                    </a:p>
                  </a:txBody>
                  <a:tcPr marT="45723" marB="45723"/>
                </a:tc>
                <a:tc>
                  <a:txBody>
                    <a:bodyPr/>
                    <a:lstStyle/>
                    <a:p>
                      <a:r>
                        <a:rPr lang="en-US" sz="1800" dirty="0"/>
                        <a:t>$a0-$a3</a:t>
                      </a:r>
                    </a:p>
                  </a:txBody>
                  <a:tcPr marT="45723" marB="45723"/>
                </a:tc>
                <a:tc>
                  <a:txBody>
                    <a:bodyPr/>
                    <a:lstStyle/>
                    <a:p>
                      <a:r>
                        <a:rPr lang="en-US" sz="1800" dirty="0"/>
                        <a:t>Stores arguments</a:t>
                      </a:r>
                    </a:p>
                  </a:txBody>
                  <a:tcPr marT="45723" marB="45723"/>
                </a:tc>
                <a:extLst>
                  <a:ext uri="{0D108BD9-81ED-4DB2-BD59-A6C34878D82A}">
                    <a16:rowId xmlns:a16="http://schemas.microsoft.com/office/drawing/2014/main" val="10004"/>
                  </a:ext>
                </a:extLst>
              </a:tr>
              <a:tr h="370864">
                <a:tc>
                  <a:txBody>
                    <a:bodyPr/>
                    <a:lstStyle/>
                    <a:p>
                      <a:r>
                        <a:rPr lang="en-US" sz="1800" dirty="0"/>
                        <a:t>R8-r15</a:t>
                      </a:r>
                    </a:p>
                  </a:txBody>
                  <a:tcPr marT="45723" marB="45723"/>
                </a:tc>
                <a:tc>
                  <a:txBody>
                    <a:bodyPr/>
                    <a:lstStyle/>
                    <a:p>
                      <a:r>
                        <a:rPr lang="en-US" sz="1800" dirty="0"/>
                        <a:t>$t0-$t7</a:t>
                      </a:r>
                    </a:p>
                  </a:txBody>
                  <a:tcPr marT="45723" marB="45723"/>
                </a:tc>
                <a:tc>
                  <a:txBody>
                    <a:bodyPr/>
                    <a:lstStyle/>
                    <a:p>
                      <a:r>
                        <a:rPr lang="en-US" sz="1800" dirty="0"/>
                        <a:t>Temporaries, not saved</a:t>
                      </a:r>
                    </a:p>
                  </a:txBody>
                  <a:tcPr marT="45723" marB="45723"/>
                </a:tc>
                <a:extLst>
                  <a:ext uri="{0D108BD9-81ED-4DB2-BD59-A6C34878D82A}">
                    <a16:rowId xmlns:a16="http://schemas.microsoft.com/office/drawing/2014/main" val="10005"/>
                  </a:ext>
                </a:extLst>
              </a:tr>
              <a:tr h="370864">
                <a:tc>
                  <a:txBody>
                    <a:bodyPr/>
                    <a:lstStyle/>
                    <a:p>
                      <a:r>
                        <a:rPr lang="en-US" sz="1800" dirty="0"/>
                        <a:t>R16-r23</a:t>
                      </a:r>
                    </a:p>
                  </a:txBody>
                  <a:tcPr marT="45723" marB="45723"/>
                </a:tc>
                <a:tc>
                  <a:txBody>
                    <a:bodyPr/>
                    <a:lstStyle/>
                    <a:p>
                      <a:r>
                        <a:rPr lang="en-US" sz="1800" dirty="0"/>
                        <a:t>$s0-$s7</a:t>
                      </a:r>
                    </a:p>
                  </a:txBody>
                  <a:tcPr marT="45723" marB="45723"/>
                </a:tc>
                <a:tc>
                  <a:txBody>
                    <a:bodyPr/>
                    <a:lstStyle/>
                    <a:p>
                      <a:r>
                        <a:rPr lang="en-US" sz="1800" dirty="0"/>
                        <a:t>Contents saved for use later</a:t>
                      </a:r>
                    </a:p>
                  </a:txBody>
                  <a:tcPr marT="45723" marB="45723"/>
                </a:tc>
                <a:extLst>
                  <a:ext uri="{0D108BD9-81ED-4DB2-BD59-A6C34878D82A}">
                    <a16:rowId xmlns:a16="http://schemas.microsoft.com/office/drawing/2014/main" val="10006"/>
                  </a:ext>
                </a:extLst>
              </a:tr>
              <a:tr h="370864">
                <a:tc>
                  <a:txBody>
                    <a:bodyPr/>
                    <a:lstStyle/>
                    <a:p>
                      <a:r>
                        <a:rPr lang="en-US" sz="1800" dirty="0"/>
                        <a:t>R24-r25</a:t>
                      </a:r>
                    </a:p>
                  </a:txBody>
                  <a:tcPr marT="45723" marB="45723"/>
                </a:tc>
                <a:tc>
                  <a:txBody>
                    <a:bodyPr/>
                    <a:lstStyle/>
                    <a:p>
                      <a:r>
                        <a:rPr lang="en-US" sz="1800" dirty="0"/>
                        <a:t>$t8-$t9</a:t>
                      </a:r>
                    </a:p>
                  </a:txBody>
                  <a:tcPr marT="45723" marB="45723"/>
                </a:tc>
                <a:tc>
                  <a:txBody>
                    <a:bodyPr/>
                    <a:lstStyle/>
                    <a:p>
                      <a:r>
                        <a:rPr lang="en-US" sz="1800" dirty="0"/>
                        <a:t>More temporaries, not saved</a:t>
                      </a:r>
                    </a:p>
                  </a:txBody>
                  <a:tcPr marT="45723" marB="45723"/>
                </a:tc>
                <a:extLst>
                  <a:ext uri="{0D108BD9-81ED-4DB2-BD59-A6C34878D82A}">
                    <a16:rowId xmlns:a16="http://schemas.microsoft.com/office/drawing/2014/main" val="10007"/>
                  </a:ext>
                </a:extLst>
              </a:tr>
              <a:tr h="370864">
                <a:tc>
                  <a:txBody>
                    <a:bodyPr/>
                    <a:lstStyle/>
                    <a:p>
                      <a:r>
                        <a:rPr lang="en-US" sz="1800" dirty="0"/>
                        <a:t>R26-r27</a:t>
                      </a:r>
                    </a:p>
                  </a:txBody>
                  <a:tcPr marT="45723" marB="45723"/>
                </a:tc>
                <a:tc>
                  <a:txBody>
                    <a:bodyPr/>
                    <a:lstStyle/>
                    <a:p>
                      <a:r>
                        <a:rPr lang="en-US" sz="1800" dirty="0"/>
                        <a:t>$k0-$k1</a:t>
                      </a:r>
                    </a:p>
                  </a:txBody>
                  <a:tcPr marT="45723" marB="45723"/>
                </a:tc>
                <a:tc>
                  <a:txBody>
                    <a:bodyPr/>
                    <a:lstStyle/>
                    <a:p>
                      <a:r>
                        <a:rPr lang="en-US" sz="1800" dirty="0"/>
                        <a:t>Reserved by operating system</a:t>
                      </a:r>
                    </a:p>
                  </a:txBody>
                  <a:tcPr marT="45723" marB="45723"/>
                </a:tc>
                <a:extLst>
                  <a:ext uri="{0D108BD9-81ED-4DB2-BD59-A6C34878D82A}">
                    <a16:rowId xmlns:a16="http://schemas.microsoft.com/office/drawing/2014/main" val="10008"/>
                  </a:ext>
                </a:extLst>
              </a:tr>
              <a:tr h="370864">
                <a:tc>
                  <a:txBody>
                    <a:bodyPr/>
                    <a:lstStyle/>
                    <a:p>
                      <a:r>
                        <a:rPr lang="en-US" sz="1800" dirty="0"/>
                        <a:t>R28</a:t>
                      </a:r>
                    </a:p>
                  </a:txBody>
                  <a:tcPr marT="45723" marB="45723"/>
                </a:tc>
                <a:tc>
                  <a:txBody>
                    <a:bodyPr/>
                    <a:lstStyle/>
                    <a:p>
                      <a:r>
                        <a:rPr lang="en-US" sz="1800" dirty="0"/>
                        <a:t>$</a:t>
                      </a:r>
                      <a:r>
                        <a:rPr lang="en-US" sz="1800" dirty="0" err="1"/>
                        <a:t>gp</a:t>
                      </a:r>
                      <a:endParaRPr lang="en-US" sz="1800" dirty="0"/>
                    </a:p>
                  </a:txBody>
                  <a:tcPr marT="45723" marB="45723"/>
                </a:tc>
                <a:tc>
                  <a:txBody>
                    <a:bodyPr/>
                    <a:lstStyle/>
                    <a:p>
                      <a:r>
                        <a:rPr lang="en-US" sz="1800" dirty="0"/>
                        <a:t>Global pointer</a:t>
                      </a:r>
                    </a:p>
                  </a:txBody>
                  <a:tcPr marT="45723" marB="45723"/>
                </a:tc>
                <a:extLst>
                  <a:ext uri="{0D108BD9-81ED-4DB2-BD59-A6C34878D82A}">
                    <a16:rowId xmlns:a16="http://schemas.microsoft.com/office/drawing/2014/main" val="10009"/>
                  </a:ext>
                </a:extLst>
              </a:tr>
              <a:tr h="370864">
                <a:tc>
                  <a:txBody>
                    <a:bodyPr/>
                    <a:lstStyle/>
                    <a:p>
                      <a:r>
                        <a:rPr lang="en-US" sz="1800" dirty="0"/>
                        <a:t>R29</a:t>
                      </a:r>
                    </a:p>
                  </a:txBody>
                  <a:tcPr marT="45723" marB="45723"/>
                </a:tc>
                <a:tc>
                  <a:txBody>
                    <a:bodyPr/>
                    <a:lstStyle/>
                    <a:p>
                      <a:r>
                        <a:rPr lang="en-US" sz="1800" dirty="0"/>
                        <a:t>$</a:t>
                      </a:r>
                      <a:r>
                        <a:rPr lang="en-US" sz="1800" dirty="0" err="1"/>
                        <a:t>sp</a:t>
                      </a:r>
                      <a:endParaRPr lang="en-US" sz="1800" dirty="0"/>
                    </a:p>
                  </a:txBody>
                  <a:tcPr marT="45723" marB="45723"/>
                </a:tc>
                <a:tc>
                  <a:txBody>
                    <a:bodyPr/>
                    <a:lstStyle/>
                    <a:p>
                      <a:r>
                        <a:rPr lang="en-US" sz="1800" dirty="0"/>
                        <a:t>Stack pointer</a:t>
                      </a:r>
                    </a:p>
                  </a:txBody>
                  <a:tcPr marT="45723" marB="45723"/>
                </a:tc>
                <a:extLst>
                  <a:ext uri="{0D108BD9-81ED-4DB2-BD59-A6C34878D82A}">
                    <a16:rowId xmlns:a16="http://schemas.microsoft.com/office/drawing/2014/main" val="10010"/>
                  </a:ext>
                </a:extLst>
              </a:tr>
              <a:tr h="370864">
                <a:tc>
                  <a:txBody>
                    <a:bodyPr/>
                    <a:lstStyle/>
                    <a:p>
                      <a:r>
                        <a:rPr lang="en-US" sz="1800" dirty="0"/>
                        <a:t>R30</a:t>
                      </a:r>
                    </a:p>
                  </a:txBody>
                  <a:tcPr marT="45723" marB="45723"/>
                </a:tc>
                <a:tc>
                  <a:txBody>
                    <a:bodyPr/>
                    <a:lstStyle/>
                    <a:p>
                      <a:r>
                        <a:rPr lang="en-US" sz="1800" dirty="0"/>
                        <a:t>$</a:t>
                      </a:r>
                      <a:r>
                        <a:rPr lang="en-US" sz="1800" dirty="0" err="1"/>
                        <a:t>fp</a:t>
                      </a:r>
                      <a:endParaRPr lang="en-US" sz="1800" dirty="0"/>
                    </a:p>
                  </a:txBody>
                  <a:tcPr marT="45723" marB="45723"/>
                </a:tc>
                <a:tc>
                  <a:txBody>
                    <a:bodyPr/>
                    <a:lstStyle/>
                    <a:p>
                      <a:r>
                        <a:rPr lang="en-US" sz="1800" dirty="0"/>
                        <a:t>Frame pointer</a:t>
                      </a:r>
                    </a:p>
                  </a:txBody>
                  <a:tcPr marT="45723" marB="45723"/>
                </a:tc>
                <a:extLst>
                  <a:ext uri="{0D108BD9-81ED-4DB2-BD59-A6C34878D82A}">
                    <a16:rowId xmlns:a16="http://schemas.microsoft.com/office/drawing/2014/main" val="10011"/>
                  </a:ext>
                </a:extLst>
              </a:tr>
              <a:tr h="370864">
                <a:tc>
                  <a:txBody>
                    <a:bodyPr/>
                    <a:lstStyle/>
                    <a:p>
                      <a:r>
                        <a:rPr lang="en-US" sz="1800" dirty="0"/>
                        <a:t>r31</a:t>
                      </a:r>
                    </a:p>
                  </a:txBody>
                  <a:tcPr marT="45723" marB="45723"/>
                </a:tc>
                <a:tc>
                  <a:txBody>
                    <a:bodyPr/>
                    <a:lstStyle/>
                    <a:p>
                      <a:r>
                        <a:rPr lang="en-US" sz="1800" dirty="0"/>
                        <a:t>$</a:t>
                      </a:r>
                      <a:r>
                        <a:rPr lang="en-US" sz="1800" dirty="0" err="1"/>
                        <a:t>ra</a:t>
                      </a:r>
                      <a:endParaRPr lang="en-US" sz="1800" dirty="0"/>
                    </a:p>
                  </a:txBody>
                  <a:tcPr marT="45723" marB="45723"/>
                </a:tc>
                <a:tc>
                  <a:txBody>
                    <a:bodyPr/>
                    <a:lstStyle/>
                    <a:p>
                      <a:r>
                        <a:rPr lang="en-US" sz="1800" dirty="0"/>
                        <a:t>Return address</a:t>
                      </a:r>
                    </a:p>
                  </a:txBody>
                  <a:tcPr marT="45723" marB="45723"/>
                </a:tc>
                <a:extLst>
                  <a:ext uri="{0D108BD9-81ED-4DB2-BD59-A6C34878D82A}">
                    <a16:rowId xmlns:a16="http://schemas.microsoft.com/office/drawing/2014/main" val="10012"/>
                  </a:ext>
                </a:extLst>
              </a:tr>
            </a:tbl>
          </a:graphicData>
        </a:graphic>
      </p:graphicFrame>
      <p:sp>
        <p:nvSpPr>
          <p:cNvPr id="9278"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64</a:t>
            </a:r>
          </a:p>
        </p:txBody>
      </p:sp>
    </p:spTree>
    <p:extLst>
      <p:ext uri="{BB962C8B-B14F-4D97-AF65-F5344CB8AC3E}">
        <p14:creationId xmlns:p14="http://schemas.microsoft.com/office/powerpoint/2010/main" val="530348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47F5F255-D111-4E6C-89EA-60101298C2B1}" type="slidenum">
              <a:rPr lang="en-AU" altLang="en-US"/>
              <a:pPr/>
              <a:t>50</a:t>
            </a:fld>
            <a:endParaRPr lang="en-AU" altLang="en-US"/>
          </a:p>
        </p:txBody>
      </p:sp>
      <p:sp>
        <p:nvSpPr>
          <p:cNvPr id="308226" name="Rectangle 2"/>
          <p:cNvSpPr>
            <a:spLocks noGrp="1" noChangeArrowheads="1"/>
          </p:cNvSpPr>
          <p:nvPr>
            <p:ph type="title"/>
          </p:nvPr>
        </p:nvSpPr>
        <p:spPr/>
        <p:txBody>
          <a:bodyPr/>
          <a:lstStyle/>
          <a:p>
            <a:r>
              <a:rPr lang="en-US" altLang="en-US"/>
              <a:t>Non-Leaf Procedures</a:t>
            </a:r>
            <a:endParaRPr lang="en-AU" altLang="en-US"/>
          </a:p>
        </p:txBody>
      </p:sp>
      <p:sp>
        <p:nvSpPr>
          <p:cNvPr id="308227" name="Rectangle 3"/>
          <p:cNvSpPr>
            <a:spLocks noGrp="1" noChangeArrowheads="1"/>
          </p:cNvSpPr>
          <p:nvPr>
            <p:ph type="body" idx="1"/>
          </p:nvPr>
        </p:nvSpPr>
        <p:spPr/>
        <p:txBody>
          <a:bodyPr/>
          <a:lstStyle/>
          <a:p>
            <a:r>
              <a:rPr lang="en-US" altLang="en-US" dirty="0"/>
              <a:t>Procedures that may call other procedures</a:t>
            </a:r>
          </a:p>
          <a:p>
            <a:r>
              <a:rPr lang="en-US" altLang="en-US" dirty="0"/>
              <a:t>For nested call, caller needs to save on the stack:</a:t>
            </a:r>
          </a:p>
          <a:p>
            <a:pPr lvl="1"/>
            <a:r>
              <a:rPr lang="en-US" altLang="en-US" dirty="0"/>
              <a:t>Its return address (will be changed by </a:t>
            </a:r>
            <a:r>
              <a:rPr lang="en-US" altLang="en-US" dirty="0" err="1"/>
              <a:t>jal</a:t>
            </a:r>
            <a:r>
              <a:rPr lang="en-US" altLang="en-US" dirty="0"/>
              <a:t>)</a:t>
            </a:r>
          </a:p>
          <a:p>
            <a:pPr lvl="1"/>
            <a:r>
              <a:rPr lang="en-US" altLang="en-US" dirty="0"/>
              <a:t>Any arguments and temporaries needed after the call</a:t>
            </a:r>
          </a:p>
          <a:p>
            <a:r>
              <a:rPr lang="en-US" altLang="en-US" dirty="0"/>
              <a:t>Restore from the stack after the call</a:t>
            </a:r>
            <a:endParaRPr lang="en-AU" altLang="en-US" dirty="0"/>
          </a:p>
        </p:txBody>
      </p:sp>
    </p:spTree>
    <p:extLst>
      <p:ext uri="{BB962C8B-B14F-4D97-AF65-F5344CB8AC3E}">
        <p14:creationId xmlns:p14="http://schemas.microsoft.com/office/powerpoint/2010/main" val="1960216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2C67465F-619C-44F2-9173-52B002763737}" type="slidenum">
              <a:rPr lang="en-AU" altLang="en-US"/>
              <a:pPr/>
              <a:t>51</a:t>
            </a:fld>
            <a:endParaRPr lang="en-AU" altLang="en-US"/>
          </a:p>
        </p:txBody>
      </p:sp>
      <p:sp>
        <p:nvSpPr>
          <p:cNvPr id="310274" name="Rectangle 2"/>
          <p:cNvSpPr>
            <a:spLocks noGrp="1" noChangeArrowheads="1"/>
          </p:cNvSpPr>
          <p:nvPr>
            <p:ph type="title"/>
          </p:nvPr>
        </p:nvSpPr>
        <p:spPr/>
        <p:txBody>
          <a:bodyPr/>
          <a:lstStyle/>
          <a:p>
            <a:r>
              <a:rPr lang="en-US" altLang="en-US"/>
              <a:t>Non-Leaf Procedure Example</a:t>
            </a:r>
            <a:endParaRPr lang="en-AU" altLang="en-US"/>
          </a:p>
        </p:txBody>
      </p:sp>
      <p:sp>
        <p:nvSpPr>
          <p:cNvPr id="310275" name="Rectangle 3"/>
          <p:cNvSpPr>
            <a:spLocks noGrp="1" noChangeArrowheads="1"/>
          </p:cNvSpPr>
          <p:nvPr>
            <p:ph type="body" idx="1"/>
          </p:nvPr>
        </p:nvSpPr>
        <p:spPr/>
        <p:txBody>
          <a:bodyPr/>
          <a:lstStyle/>
          <a:p>
            <a:r>
              <a:rPr lang="en-US" altLang="en-US"/>
              <a:t>C code:</a:t>
            </a:r>
          </a:p>
          <a:p>
            <a:pPr>
              <a:buFont typeface="Wingdings" pitchFamily="2" charset="2"/>
              <a:buNone/>
            </a:pPr>
            <a:r>
              <a:rPr lang="en-US" altLang="en-US">
                <a:latin typeface="Lucida Console" pitchFamily="49" charset="0"/>
              </a:rPr>
              <a:t>	int fact (int n)</a:t>
            </a:r>
            <a:br>
              <a:rPr lang="en-US" altLang="en-US">
                <a:latin typeface="Lucida Console" pitchFamily="49" charset="0"/>
              </a:rPr>
            </a:br>
            <a:r>
              <a:rPr lang="en-US" altLang="en-US">
                <a:latin typeface="Lucida Console" pitchFamily="49" charset="0"/>
              </a:rPr>
              <a:t>{ </a:t>
            </a:r>
            <a:br>
              <a:rPr lang="en-US" altLang="en-US">
                <a:latin typeface="Lucida Console" pitchFamily="49" charset="0"/>
              </a:rPr>
            </a:br>
            <a:r>
              <a:rPr lang="en-US" altLang="en-US">
                <a:latin typeface="Lucida Console" pitchFamily="49" charset="0"/>
              </a:rPr>
              <a:t>  if (n &lt; 1) return f;</a:t>
            </a:r>
            <a:br>
              <a:rPr lang="en-US" altLang="en-US">
                <a:latin typeface="Lucida Console" pitchFamily="49" charset="0"/>
              </a:rPr>
            </a:br>
            <a:r>
              <a:rPr lang="en-US" altLang="en-US">
                <a:latin typeface="Lucida Console" pitchFamily="49" charset="0"/>
              </a:rPr>
              <a:t>  else return n * fact(n - 1);</a:t>
            </a:r>
            <a:br>
              <a:rPr lang="en-US" altLang="en-US">
                <a:latin typeface="Lucida Console" pitchFamily="49" charset="0"/>
              </a:rPr>
            </a:br>
            <a:r>
              <a:rPr lang="en-US" altLang="en-US">
                <a:latin typeface="Lucida Console" pitchFamily="49" charset="0"/>
              </a:rPr>
              <a:t>}</a:t>
            </a:r>
          </a:p>
          <a:p>
            <a:pPr lvl="1"/>
            <a:r>
              <a:rPr lang="en-US" altLang="en-US"/>
              <a:t>Argument n in $a0</a:t>
            </a:r>
          </a:p>
          <a:p>
            <a:pPr lvl="1"/>
            <a:r>
              <a:rPr lang="en-US" altLang="en-US"/>
              <a:t>Result in $v0</a:t>
            </a:r>
            <a:endParaRPr lang="en-AU" altLang="en-US"/>
          </a:p>
        </p:txBody>
      </p:sp>
    </p:spTree>
    <p:extLst>
      <p:ext uri="{BB962C8B-B14F-4D97-AF65-F5344CB8AC3E}">
        <p14:creationId xmlns:p14="http://schemas.microsoft.com/office/powerpoint/2010/main" val="3868033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AU" altLang="en-US"/>
              <a:t>Chapter 2 — Instructions: Language of the Computer — </a:t>
            </a:r>
            <a:fld id="{43777823-EC9C-45AA-BDE5-17D257D65A80}" type="slidenum">
              <a:rPr lang="en-AU" altLang="en-US"/>
              <a:pPr/>
              <a:t>52</a:t>
            </a:fld>
            <a:endParaRPr lang="en-AU" altLang="en-US"/>
          </a:p>
        </p:txBody>
      </p:sp>
      <p:sp>
        <p:nvSpPr>
          <p:cNvPr id="312322" name="Rectangle 2"/>
          <p:cNvSpPr>
            <a:spLocks noGrp="1" noChangeArrowheads="1"/>
          </p:cNvSpPr>
          <p:nvPr>
            <p:ph type="title"/>
          </p:nvPr>
        </p:nvSpPr>
        <p:spPr/>
        <p:txBody>
          <a:bodyPr/>
          <a:lstStyle/>
          <a:p>
            <a:r>
              <a:rPr lang="en-US" altLang="en-US"/>
              <a:t>Non-Leaf Procedure Example</a:t>
            </a:r>
            <a:endParaRPr lang="en-AU" altLang="en-US"/>
          </a:p>
        </p:txBody>
      </p:sp>
      <p:sp>
        <p:nvSpPr>
          <p:cNvPr id="312323" name="Rectangle 3"/>
          <p:cNvSpPr>
            <a:spLocks noGrp="1" noChangeArrowheads="1"/>
          </p:cNvSpPr>
          <p:nvPr>
            <p:ph type="body" idx="1"/>
          </p:nvPr>
        </p:nvSpPr>
        <p:spPr>
          <a:noFill/>
        </p:spPr>
        <p:txBody>
          <a:bodyPr>
            <a:normAutofit lnSpcReduction="10000"/>
          </a:bodyPr>
          <a:lstStyle/>
          <a:p>
            <a:r>
              <a:rPr lang="en-US" altLang="en-US" dirty="0"/>
              <a:t>MIPS code:</a:t>
            </a:r>
          </a:p>
          <a:p>
            <a:pPr>
              <a:buFont typeface="Wingdings" pitchFamily="2" charset="2"/>
              <a:buNone/>
            </a:pPr>
            <a:r>
              <a:rPr lang="en-US" altLang="en-US" sz="1800" dirty="0">
                <a:latin typeface="Lucida Console" pitchFamily="49" charset="0"/>
              </a:rPr>
              <a:t>	fact:</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addi</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-8     # adjust stack for 2 items</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sw</a:t>
            </a:r>
            <a:r>
              <a:rPr lang="en-US" altLang="en-US" sz="1800" dirty="0">
                <a:latin typeface="Lucida Console" pitchFamily="49" charset="0"/>
              </a:rPr>
              <a:t>   $</a:t>
            </a:r>
            <a:r>
              <a:rPr lang="en-US" altLang="en-US" sz="1800" dirty="0" err="1">
                <a:latin typeface="Lucida Console" pitchFamily="49" charset="0"/>
              </a:rPr>
              <a:t>ra</a:t>
            </a:r>
            <a:r>
              <a:rPr lang="en-US" altLang="en-US" sz="1800" dirty="0">
                <a:latin typeface="Lucida Console" pitchFamily="49" charset="0"/>
              </a:rPr>
              <a:t>, 4($</a:t>
            </a:r>
            <a:r>
              <a:rPr lang="en-US" altLang="en-US" sz="1800" dirty="0" err="1">
                <a:latin typeface="Lucida Console" pitchFamily="49" charset="0"/>
              </a:rPr>
              <a:t>sp</a:t>
            </a:r>
            <a:r>
              <a:rPr lang="en-US" altLang="en-US" sz="1800" dirty="0">
                <a:latin typeface="Lucida Console" pitchFamily="49" charset="0"/>
              </a:rPr>
              <a:t>)      # save return address</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sw</a:t>
            </a:r>
            <a:r>
              <a:rPr lang="en-US" altLang="en-US" sz="1800" dirty="0">
                <a:latin typeface="Lucida Console" pitchFamily="49" charset="0"/>
              </a:rPr>
              <a:t>   $a0, 0($</a:t>
            </a:r>
            <a:r>
              <a:rPr lang="en-US" altLang="en-US" sz="1800" dirty="0" err="1">
                <a:latin typeface="Lucida Console" pitchFamily="49" charset="0"/>
              </a:rPr>
              <a:t>sp</a:t>
            </a:r>
            <a:r>
              <a:rPr lang="en-US" altLang="en-US" sz="1800" dirty="0">
                <a:latin typeface="Lucida Console" pitchFamily="49" charset="0"/>
              </a:rPr>
              <a:t>)      # save argument</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slti</a:t>
            </a:r>
            <a:r>
              <a:rPr lang="en-US" altLang="en-US" sz="1800" dirty="0">
                <a:latin typeface="Lucida Console" pitchFamily="49" charset="0"/>
              </a:rPr>
              <a:t> $t0, $a0, 1      # test for n &lt; 1</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beq</a:t>
            </a:r>
            <a:r>
              <a:rPr lang="en-US" altLang="en-US" sz="1800" dirty="0">
                <a:latin typeface="Lucida Console" pitchFamily="49" charset="0"/>
              </a:rPr>
              <a:t>  $t0, $zero, L1</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addi</a:t>
            </a:r>
            <a:r>
              <a:rPr lang="en-US" altLang="en-US" sz="1800" dirty="0">
                <a:latin typeface="Lucida Console" pitchFamily="49" charset="0"/>
              </a:rPr>
              <a:t> $v0, $zero, 1    # if so, result is 1</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addi</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8      #   pop 2 items from stack</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jr</a:t>
            </a:r>
            <a:r>
              <a:rPr lang="en-US" altLang="en-US" sz="1800" dirty="0">
                <a:latin typeface="Lucida Console" pitchFamily="49" charset="0"/>
              </a:rPr>
              <a:t>   $</a:t>
            </a:r>
            <a:r>
              <a:rPr lang="en-US" altLang="en-US" sz="1800" dirty="0" err="1">
                <a:latin typeface="Lucida Console" pitchFamily="49" charset="0"/>
              </a:rPr>
              <a:t>ra</a:t>
            </a:r>
            <a:r>
              <a:rPr lang="en-US" altLang="en-US" sz="1800" dirty="0">
                <a:latin typeface="Lucida Console" pitchFamily="49" charset="0"/>
              </a:rPr>
              <a:t>              #   and return</a:t>
            </a:r>
            <a:br>
              <a:rPr lang="en-US" altLang="en-US" sz="1800" dirty="0">
                <a:latin typeface="Lucida Console" pitchFamily="49" charset="0"/>
              </a:rPr>
            </a:br>
            <a:r>
              <a:rPr lang="en-US" altLang="en-US" sz="1800" dirty="0">
                <a:latin typeface="Lucida Console" pitchFamily="49" charset="0"/>
              </a:rPr>
              <a:t>L1: </a:t>
            </a:r>
            <a:r>
              <a:rPr lang="en-US" altLang="en-US" sz="1800" dirty="0" err="1">
                <a:latin typeface="Lucida Console" pitchFamily="49" charset="0"/>
              </a:rPr>
              <a:t>addi</a:t>
            </a:r>
            <a:r>
              <a:rPr lang="en-US" altLang="en-US" sz="1800" dirty="0">
                <a:latin typeface="Lucida Console" pitchFamily="49" charset="0"/>
              </a:rPr>
              <a:t> $a0, $a0, -1     # else decrement n  </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jal</a:t>
            </a:r>
            <a:r>
              <a:rPr lang="en-US" altLang="en-US" sz="1800" dirty="0">
                <a:latin typeface="Lucida Console" pitchFamily="49" charset="0"/>
              </a:rPr>
              <a:t>  fact             # recursive call</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lw</a:t>
            </a:r>
            <a:r>
              <a:rPr lang="en-US" altLang="en-US" sz="1800" dirty="0">
                <a:latin typeface="Lucida Console" pitchFamily="49" charset="0"/>
              </a:rPr>
              <a:t>   $a0, 0($</a:t>
            </a:r>
            <a:r>
              <a:rPr lang="en-US" altLang="en-US" sz="1800" dirty="0" err="1">
                <a:latin typeface="Lucida Console" pitchFamily="49" charset="0"/>
              </a:rPr>
              <a:t>sp</a:t>
            </a:r>
            <a:r>
              <a:rPr lang="en-US" altLang="en-US" sz="1800" dirty="0">
                <a:latin typeface="Lucida Console" pitchFamily="49" charset="0"/>
              </a:rPr>
              <a:t>)      # restore original n</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lw</a:t>
            </a:r>
            <a:r>
              <a:rPr lang="en-US" altLang="en-US" sz="1800" dirty="0">
                <a:latin typeface="Lucida Console" pitchFamily="49" charset="0"/>
              </a:rPr>
              <a:t>   $</a:t>
            </a:r>
            <a:r>
              <a:rPr lang="en-US" altLang="en-US" sz="1800" dirty="0" err="1">
                <a:latin typeface="Lucida Console" pitchFamily="49" charset="0"/>
              </a:rPr>
              <a:t>ra</a:t>
            </a:r>
            <a:r>
              <a:rPr lang="en-US" altLang="en-US" sz="1800" dirty="0">
                <a:latin typeface="Lucida Console" pitchFamily="49" charset="0"/>
              </a:rPr>
              <a:t>, 4($</a:t>
            </a:r>
            <a:r>
              <a:rPr lang="en-US" altLang="en-US" sz="1800" dirty="0" err="1">
                <a:latin typeface="Lucida Console" pitchFamily="49" charset="0"/>
              </a:rPr>
              <a:t>sp</a:t>
            </a:r>
            <a:r>
              <a:rPr lang="en-US" altLang="en-US" sz="1800" dirty="0">
                <a:latin typeface="Lucida Console" pitchFamily="49" charset="0"/>
              </a:rPr>
              <a:t>)      #   and return address</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addi</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8      # pop 2 items from stack</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mul</a:t>
            </a:r>
            <a:r>
              <a:rPr lang="en-US" altLang="en-US" sz="1800" dirty="0">
                <a:latin typeface="Lucida Console" pitchFamily="49" charset="0"/>
              </a:rPr>
              <a:t>  $v0, $a0, $v0    # multiply to get result</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jr</a:t>
            </a:r>
            <a:r>
              <a:rPr lang="en-US" altLang="en-US" sz="1800" dirty="0">
                <a:latin typeface="Lucida Console" pitchFamily="49" charset="0"/>
              </a:rPr>
              <a:t>   $</a:t>
            </a:r>
            <a:r>
              <a:rPr lang="en-US" altLang="en-US" sz="1800" dirty="0" err="1">
                <a:latin typeface="Lucida Console" pitchFamily="49" charset="0"/>
              </a:rPr>
              <a:t>ra</a:t>
            </a:r>
            <a:r>
              <a:rPr lang="en-US" altLang="en-US" sz="1800" dirty="0">
                <a:latin typeface="Lucida Console" pitchFamily="49" charset="0"/>
              </a:rPr>
              <a:t>              # and return</a:t>
            </a:r>
          </a:p>
        </p:txBody>
      </p:sp>
      <p:sp>
        <p:nvSpPr>
          <p:cNvPr id="13" name="TextBox 12"/>
          <p:cNvSpPr txBox="1"/>
          <p:nvPr/>
        </p:nvSpPr>
        <p:spPr>
          <a:xfrm>
            <a:off x="10058400" y="6553200"/>
            <a:ext cx="535724" cy="369332"/>
          </a:xfrm>
          <a:prstGeom prst="rect">
            <a:avLst/>
          </a:prstGeom>
          <a:noFill/>
        </p:spPr>
        <p:txBody>
          <a:bodyPr wrap="none" rtlCol="0">
            <a:spAutoFit/>
          </a:bodyPr>
          <a:lstStyle/>
          <a:p>
            <a:r>
              <a:rPr lang="en-US" dirty="0"/>
              <a:t>101</a:t>
            </a:r>
          </a:p>
        </p:txBody>
      </p:sp>
    </p:spTree>
    <p:extLst>
      <p:ext uri="{BB962C8B-B14F-4D97-AF65-F5344CB8AC3E}">
        <p14:creationId xmlns:p14="http://schemas.microsoft.com/office/powerpoint/2010/main" val="328982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2 — Instructions: Language of the Computer — </a:t>
            </a:r>
            <a:fld id="{D2ACDB63-3093-4DCE-ABC1-C564F8F8E457}" type="slidenum">
              <a:rPr lang="en-AU" altLang="en-US"/>
              <a:pPr/>
              <a:t>53</a:t>
            </a:fld>
            <a:endParaRPr lang="en-AU" altLang="en-US"/>
          </a:p>
        </p:txBody>
      </p:sp>
      <p:sp>
        <p:nvSpPr>
          <p:cNvPr id="314374" name="Rectangle 6"/>
          <p:cNvSpPr>
            <a:spLocks noGrp="1" noChangeArrowheads="1"/>
          </p:cNvSpPr>
          <p:nvPr>
            <p:ph type="title"/>
          </p:nvPr>
        </p:nvSpPr>
        <p:spPr/>
        <p:txBody>
          <a:bodyPr/>
          <a:lstStyle/>
          <a:p>
            <a:r>
              <a:rPr lang="en-US" altLang="en-US"/>
              <a:t>Local Data on the Stack</a:t>
            </a:r>
            <a:endParaRPr lang="en-AU" altLang="en-US"/>
          </a:p>
        </p:txBody>
      </p:sp>
      <p:sp>
        <p:nvSpPr>
          <p:cNvPr id="314375" name="Rectangle 7"/>
          <p:cNvSpPr>
            <a:spLocks noGrp="1" noChangeArrowheads="1"/>
          </p:cNvSpPr>
          <p:nvPr>
            <p:ph type="body" idx="1"/>
          </p:nvPr>
        </p:nvSpPr>
        <p:spPr>
          <a:xfrm>
            <a:off x="2208214" y="4581526"/>
            <a:ext cx="8270875" cy="1655763"/>
          </a:xfrm>
        </p:spPr>
        <p:txBody>
          <a:bodyPr/>
          <a:lstStyle/>
          <a:p>
            <a:pPr>
              <a:lnSpc>
                <a:spcPct val="80000"/>
              </a:lnSpc>
            </a:pPr>
            <a:r>
              <a:rPr lang="en-US" altLang="en-US" dirty="0"/>
              <a:t>Local data allocated by </a:t>
            </a:r>
            <a:r>
              <a:rPr lang="en-US" altLang="en-US" dirty="0" err="1"/>
              <a:t>callee</a:t>
            </a:r>
            <a:endParaRPr lang="en-US" altLang="en-US" dirty="0"/>
          </a:p>
          <a:p>
            <a:pPr lvl="1">
              <a:lnSpc>
                <a:spcPct val="80000"/>
              </a:lnSpc>
            </a:pPr>
            <a:r>
              <a:rPr lang="en-US" altLang="en-US" dirty="0"/>
              <a:t>e.g., C automatic variables</a:t>
            </a:r>
          </a:p>
          <a:p>
            <a:pPr>
              <a:lnSpc>
                <a:spcPct val="80000"/>
              </a:lnSpc>
            </a:pPr>
            <a:r>
              <a:rPr lang="en-US" altLang="en-US" dirty="0"/>
              <a:t>Procedure frame (activation record)</a:t>
            </a:r>
          </a:p>
          <a:p>
            <a:pPr lvl="1">
              <a:lnSpc>
                <a:spcPct val="80000"/>
              </a:lnSpc>
            </a:pPr>
            <a:r>
              <a:rPr lang="en-US" altLang="en-US" dirty="0"/>
              <a:t>Used by some compilers to manage stack storage</a:t>
            </a:r>
            <a:endParaRPr lang="en-AU" altLang="en-US" dirty="0"/>
          </a:p>
        </p:txBody>
      </p:sp>
      <p:pic>
        <p:nvPicPr>
          <p:cNvPr id="314377" name="Picture 9" descr="f02-1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164" y="1268414"/>
            <a:ext cx="6567487" cy="3184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058400" y="6553200"/>
            <a:ext cx="535724" cy="369332"/>
          </a:xfrm>
          <a:prstGeom prst="rect">
            <a:avLst/>
          </a:prstGeom>
          <a:noFill/>
        </p:spPr>
        <p:txBody>
          <a:bodyPr wrap="none" rtlCol="0">
            <a:spAutoFit/>
          </a:bodyPr>
          <a:lstStyle/>
          <a:p>
            <a:r>
              <a:rPr lang="en-US" dirty="0"/>
              <a:t>103</a:t>
            </a:r>
          </a:p>
        </p:txBody>
      </p:sp>
      <p:sp>
        <p:nvSpPr>
          <p:cNvPr id="2" name="TextBox 1"/>
          <p:cNvSpPr txBox="1"/>
          <p:nvPr/>
        </p:nvSpPr>
        <p:spPr>
          <a:xfrm>
            <a:off x="3708532" y="4184912"/>
            <a:ext cx="1168269" cy="369332"/>
          </a:xfrm>
          <a:prstGeom prst="rect">
            <a:avLst/>
          </a:prstGeom>
          <a:noFill/>
        </p:spPr>
        <p:txBody>
          <a:bodyPr wrap="none" rtlCol="0">
            <a:spAutoFit/>
          </a:bodyPr>
          <a:lstStyle/>
          <a:p>
            <a:r>
              <a:rPr lang="en-US" dirty="0"/>
              <a:t>Before call</a:t>
            </a:r>
          </a:p>
        </p:txBody>
      </p:sp>
      <p:sp>
        <p:nvSpPr>
          <p:cNvPr id="8" name="TextBox 7"/>
          <p:cNvSpPr txBox="1"/>
          <p:nvPr/>
        </p:nvSpPr>
        <p:spPr>
          <a:xfrm>
            <a:off x="5721541" y="4173244"/>
            <a:ext cx="1178208" cy="369332"/>
          </a:xfrm>
          <a:prstGeom prst="rect">
            <a:avLst/>
          </a:prstGeom>
          <a:noFill/>
        </p:spPr>
        <p:txBody>
          <a:bodyPr wrap="none" rtlCol="0">
            <a:spAutoFit/>
          </a:bodyPr>
          <a:lstStyle/>
          <a:p>
            <a:r>
              <a:rPr lang="en-US" dirty="0"/>
              <a:t>During call</a:t>
            </a:r>
          </a:p>
        </p:txBody>
      </p:sp>
      <p:sp>
        <p:nvSpPr>
          <p:cNvPr id="9" name="TextBox 8"/>
          <p:cNvSpPr txBox="1"/>
          <p:nvPr/>
        </p:nvSpPr>
        <p:spPr>
          <a:xfrm>
            <a:off x="7924800" y="4167156"/>
            <a:ext cx="1023422" cy="369332"/>
          </a:xfrm>
          <a:prstGeom prst="rect">
            <a:avLst/>
          </a:prstGeom>
          <a:noFill/>
        </p:spPr>
        <p:txBody>
          <a:bodyPr wrap="none" rtlCol="0">
            <a:spAutoFit/>
          </a:bodyPr>
          <a:lstStyle/>
          <a:p>
            <a:r>
              <a:rPr lang="en-US" dirty="0"/>
              <a:t>After call</a:t>
            </a:r>
          </a:p>
        </p:txBody>
      </p:sp>
    </p:spTree>
    <p:extLst>
      <p:ext uri="{BB962C8B-B14F-4D97-AF65-F5344CB8AC3E}">
        <p14:creationId xmlns:p14="http://schemas.microsoft.com/office/powerpoint/2010/main" val="3665543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2 — Instructions: Language of the Computer — </a:t>
            </a:r>
            <a:fld id="{B412F9CE-3E96-4276-B8A5-201CEE2AF724}" type="slidenum">
              <a:rPr lang="en-AU" altLang="en-US"/>
              <a:pPr/>
              <a:t>54</a:t>
            </a:fld>
            <a:endParaRPr lang="en-AU" altLang="en-US"/>
          </a:p>
        </p:txBody>
      </p:sp>
      <p:pic>
        <p:nvPicPr>
          <p:cNvPr id="316424" name="Picture 8" descr="f02-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063" y="1989139"/>
            <a:ext cx="3198812" cy="2536825"/>
          </a:xfrm>
          <a:prstGeom prst="rect">
            <a:avLst/>
          </a:prstGeom>
          <a:noFill/>
          <a:extLst>
            <a:ext uri="{909E8E84-426E-40DD-AFC4-6F175D3DCCD1}">
              <a14:hiddenFill xmlns:a14="http://schemas.microsoft.com/office/drawing/2010/main">
                <a:solidFill>
                  <a:srgbClr val="FFFFFF"/>
                </a:solidFill>
              </a14:hiddenFill>
            </a:ext>
          </a:extLst>
        </p:spPr>
      </p:pic>
      <p:sp>
        <p:nvSpPr>
          <p:cNvPr id="316422" name="Rectangle 6"/>
          <p:cNvSpPr>
            <a:spLocks noGrp="1" noChangeArrowheads="1"/>
          </p:cNvSpPr>
          <p:nvPr>
            <p:ph type="title"/>
          </p:nvPr>
        </p:nvSpPr>
        <p:spPr/>
        <p:txBody>
          <a:bodyPr/>
          <a:lstStyle/>
          <a:p>
            <a:r>
              <a:rPr lang="en-US" altLang="en-US"/>
              <a:t>Memory Layout</a:t>
            </a:r>
            <a:endParaRPr lang="en-AU" altLang="en-US"/>
          </a:p>
        </p:txBody>
      </p:sp>
      <p:sp>
        <p:nvSpPr>
          <p:cNvPr id="316423" name="Rectangle 7"/>
          <p:cNvSpPr>
            <a:spLocks noGrp="1" noChangeArrowheads="1"/>
          </p:cNvSpPr>
          <p:nvPr>
            <p:ph type="body" idx="1"/>
          </p:nvPr>
        </p:nvSpPr>
        <p:spPr>
          <a:xfrm>
            <a:off x="2208213" y="1125538"/>
            <a:ext cx="4608512" cy="5111750"/>
          </a:xfrm>
        </p:spPr>
        <p:txBody>
          <a:bodyPr/>
          <a:lstStyle/>
          <a:p>
            <a:pPr>
              <a:lnSpc>
                <a:spcPct val="90000"/>
              </a:lnSpc>
            </a:pPr>
            <a:r>
              <a:rPr lang="en-US" altLang="en-US"/>
              <a:t>Text: program code</a:t>
            </a:r>
          </a:p>
          <a:p>
            <a:pPr>
              <a:lnSpc>
                <a:spcPct val="90000"/>
              </a:lnSpc>
            </a:pPr>
            <a:r>
              <a:rPr lang="en-US" altLang="en-US"/>
              <a:t>Static data: global variables</a:t>
            </a:r>
          </a:p>
          <a:p>
            <a:pPr lvl="1">
              <a:lnSpc>
                <a:spcPct val="90000"/>
              </a:lnSpc>
            </a:pPr>
            <a:r>
              <a:rPr lang="en-US" altLang="en-US"/>
              <a:t>e.g., static variables in C, constant arrays and strings</a:t>
            </a:r>
          </a:p>
          <a:p>
            <a:pPr lvl="1">
              <a:lnSpc>
                <a:spcPct val="90000"/>
              </a:lnSpc>
            </a:pPr>
            <a:r>
              <a:rPr lang="en-US" altLang="en-US"/>
              <a:t>$gp initialized to address allowing ±offsets into this segment</a:t>
            </a:r>
          </a:p>
          <a:p>
            <a:pPr>
              <a:lnSpc>
                <a:spcPct val="90000"/>
              </a:lnSpc>
            </a:pPr>
            <a:r>
              <a:rPr lang="en-US" altLang="en-US"/>
              <a:t>Dynamic data: heap</a:t>
            </a:r>
          </a:p>
          <a:p>
            <a:pPr lvl="1">
              <a:lnSpc>
                <a:spcPct val="90000"/>
              </a:lnSpc>
            </a:pPr>
            <a:r>
              <a:rPr lang="en-US" altLang="en-US"/>
              <a:t>E.g., malloc in C, new in Java</a:t>
            </a:r>
          </a:p>
          <a:p>
            <a:pPr>
              <a:lnSpc>
                <a:spcPct val="90000"/>
              </a:lnSpc>
            </a:pPr>
            <a:r>
              <a:rPr lang="en-US" altLang="en-US"/>
              <a:t>Stack: automatic storage</a:t>
            </a:r>
            <a:endParaRPr lang="en-AU" altLang="en-US"/>
          </a:p>
        </p:txBody>
      </p:sp>
      <p:sp>
        <p:nvSpPr>
          <p:cNvPr id="6" name="TextBox 5"/>
          <p:cNvSpPr txBox="1"/>
          <p:nvPr/>
        </p:nvSpPr>
        <p:spPr>
          <a:xfrm>
            <a:off x="10058400" y="6553200"/>
            <a:ext cx="535724" cy="369332"/>
          </a:xfrm>
          <a:prstGeom prst="rect">
            <a:avLst/>
          </a:prstGeom>
          <a:noFill/>
        </p:spPr>
        <p:txBody>
          <a:bodyPr wrap="none" rtlCol="0">
            <a:spAutoFit/>
          </a:bodyPr>
          <a:lstStyle/>
          <a:p>
            <a:r>
              <a:rPr lang="en-US" dirty="0"/>
              <a:t>104</a:t>
            </a:r>
          </a:p>
        </p:txBody>
      </p:sp>
    </p:spTree>
    <p:extLst>
      <p:ext uri="{BB962C8B-B14F-4D97-AF65-F5344CB8AC3E}">
        <p14:creationId xmlns:p14="http://schemas.microsoft.com/office/powerpoint/2010/main" val="3288493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2 — Instructions: Language of the Computer — </a:t>
            </a:r>
            <a:fld id="{84BD060A-03B1-4383-9AB2-930DE28665C0}" type="slidenum">
              <a:rPr lang="en-AU" altLang="en-US"/>
              <a:pPr/>
              <a:t>55</a:t>
            </a:fld>
            <a:endParaRPr lang="en-AU" altLang="en-US"/>
          </a:p>
        </p:txBody>
      </p:sp>
      <p:sp>
        <p:nvSpPr>
          <p:cNvPr id="318466" name="Rectangle 2"/>
          <p:cNvSpPr>
            <a:spLocks noGrp="1" noChangeArrowheads="1"/>
          </p:cNvSpPr>
          <p:nvPr>
            <p:ph type="title"/>
          </p:nvPr>
        </p:nvSpPr>
        <p:spPr/>
        <p:txBody>
          <a:bodyPr/>
          <a:lstStyle/>
          <a:p>
            <a:r>
              <a:rPr lang="en-US" altLang="en-US"/>
              <a:t>Character Data</a:t>
            </a:r>
            <a:endParaRPr lang="en-AU" altLang="en-US"/>
          </a:p>
        </p:txBody>
      </p:sp>
      <p:sp>
        <p:nvSpPr>
          <p:cNvPr id="318467" name="Rectangle 3"/>
          <p:cNvSpPr>
            <a:spLocks noGrp="1" noChangeArrowheads="1"/>
          </p:cNvSpPr>
          <p:nvPr>
            <p:ph type="body" idx="1"/>
          </p:nvPr>
        </p:nvSpPr>
        <p:spPr/>
        <p:txBody>
          <a:bodyPr>
            <a:normAutofit/>
          </a:bodyPr>
          <a:lstStyle/>
          <a:p>
            <a:r>
              <a:rPr lang="en-US" altLang="en-US" dirty="0"/>
              <a:t>Byte-encoded character sets</a:t>
            </a:r>
          </a:p>
          <a:p>
            <a:pPr lvl="1"/>
            <a:r>
              <a:rPr lang="en-US" altLang="en-US" dirty="0"/>
              <a:t>ASCII: 128 characters</a:t>
            </a:r>
          </a:p>
          <a:p>
            <a:pPr lvl="2"/>
            <a:r>
              <a:rPr lang="en-US" altLang="en-US" dirty="0"/>
              <a:t>95 graphic, 33 control</a:t>
            </a:r>
          </a:p>
          <a:p>
            <a:pPr lvl="1"/>
            <a:r>
              <a:rPr lang="en-US" altLang="en-US" dirty="0"/>
              <a:t>Latin-1: 256 characters</a:t>
            </a:r>
          </a:p>
          <a:p>
            <a:pPr lvl="2"/>
            <a:r>
              <a:rPr lang="en-US" altLang="en-US" dirty="0"/>
              <a:t>ASCII, +96 more graphic characters</a:t>
            </a:r>
          </a:p>
          <a:p>
            <a:r>
              <a:rPr lang="en-US" altLang="en-US" dirty="0"/>
              <a:t>Unicode: 32-bit character set</a:t>
            </a:r>
          </a:p>
          <a:p>
            <a:pPr lvl="1"/>
            <a:r>
              <a:rPr lang="en-US" altLang="en-US" dirty="0"/>
              <a:t>Used in Java, C++ wide characters, …</a:t>
            </a:r>
          </a:p>
          <a:p>
            <a:pPr lvl="1"/>
            <a:r>
              <a:rPr lang="en-US" altLang="en-US" dirty="0"/>
              <a:t>Most of the world’s alphabets, plus symbols</a:t>
            </a:r>
          </a:p>
          <a:p>
            <a:pPr lvl="1"/>
            <a:r>
              <a:rPr lang="en-US" altLang="en-US" dirty="0"/>
              <a:t>UTF-8, UTF-16: variable-length encodings</a:t>
            </a:r>
            <a:endParaRPr lang="en-AU" altLang="en-US" dirty="0"/>
          </a:p>
        </p:txBody>
      </p:sp>
      <p:sp>
        <p:nvSpPr>
          <p:cNvPr id="318468" name="Text Box 4"/>
          <p:cNvSpPr txBox="1">
            <a:spLocks noChangeArrowheads="1"/>
          </p:cNvSpPr>
          <p:nvPr/>
        </p:nvSpPr>
        <p:spPr bwMode="auto">
          <a:xfrm rot="5400000">
            <a:off x="8842528" y="1577459"/>
            <a:ext cx="3284232"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folHlink"/>
                </a:solidFill>
              </a:rPr>
              <a:t>§2.9 Communicating with People</a:t>
            </a:r>
          </a:p>
        </p:txBody>
      </p:sp>
      <p:sp>
        <p:nvSpPr>
          <p:cNvPr id="6" name="TextBox 5"/>
          <p:cNvSpPr txBox="1"/>
          <p:nvPr/>
        </p:nvSpPr>
        <p:spPr>
          <a:xfrm>
            <a:off x="10058400" y="6553200"/>
            <a:ext cx="535724" cy="369332"/>
          </a:xfrm>
          <a:prstGeom prst="rect">
            <a:avLst/>
          </a:prstGeom>
          <a:noFill/>
        </p:spPr>
        <p:txBody>
          <a:bodyPr wrap="none" rtlCol="0">
            <a:spAutoFit/>
          </a:bodyPr>
          <a:lstStyle/>
          <a:p>
            <a:r>
              <a:rPr lang="en-US" dirty="0"/>
              <a:t>110</a:t>
            </a:r>
          </a:p>
        </p:txBody>
      </p:sp>
    </p:spTree>
    <p:extLst>
      <p:ext uri="{BB962C8B-B14F-4D97-AF65-F5344CB8AC3E}">
        <p14:creationId xmlns:p14="http://schemas.microsoft.com/office/powerpoint/2010/main" val="2130915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1E8829CF-AD81-4905-BAAA-15E9A748C762}" type="slidenum">
              <a:rPr lang="en-AU" altLang="en-US"/>
              <a:pPr/>
              <a:t>56</a:t>
            </a:fld>
            <a:endParaRPr lang="en-AU" altLang="en-US"/>
          </a:p>
        </p:txBody>
      </p:sp>
      <p:sp>
        <p:nvSpPr>
          <p:cNvPr id="322562" name="Rectangle 2"/>
          <p:cNvSpPr>
            <a:spLocks noGrp="1" noChangeArrowheads="1"/>
          </p:cNvSpPr>
          <p:nvPr>
            <p:ph type="title"/>
          </p:nvPr>
        </p:nvSpPr>
        <p:spPr/>
        <p:txBody>
          <a:bodyPr/>
          <a:lstStyle/>
          <a:p>
            <a:r>
              <a:rPr lang="en-US" altLang="en-US"/>
              <a:t>String Copy Example</a:t>
            </a:r>
            <a:endParaRPr lang="en-AU" altLang="en-US"/>
          </a:p>
        </p:txBody>
      </p:sp>
      <p:sp>
        <p:nvSpPr>
          <p:cNvPr id="322563" name="Rectangle 3"/>
          <p:cNvSpPr>
            <a:spLocks noGrp="1" noChangeArrowheads="1"/>
          </p:cNvSpPr>
          <p:nvPr>
            <p:ph type="body" idx="1"/>
          </p:nvPr>
        </p:nvSpPr>
        <p:spPr/>
        <p:txBody>
          <a:bodyPr>
            <a:normAutofit/>
          </a:bodyPr>
          <a:lstStyle/>
          <a:p>
            <a:r>
              <a:rPr lang="en-US" altLang="en-US"/>
              <a:t>C code (naïve):</a:t>
            </a:r>
          </a:p>
          <a:p>
            <a:pPr lvl="1"/>
            <a:r>
              <a:rPr lang="en-US" altLang="en-US"/>
              <a:t>Null-terminated string</a:t>
            </a:r>
          </a:p>
          <a:p>
            <a:pPr>
              <a:buFont typeface="Wingdings" pitchFamily="2" charset="2"/>
              <a:buNone/>
            </a:pPr>
            <a:r>
              <a:rPr lang="en-US" altLang="en-US">
                <a:latin typeface="Lucida Console" pitchFamily="49" charset="0"/>
              </a:rPr>
              <a:t>	void strcpy (char x[], char y[])</a:t>
            </a:r>
            <a:br>
              <a:rPr lang="en-US" altLang="en-US">
                <a:latin typeface="Lucida Console" pitchFamily="49" charset="0"/>
              </a:rPr>
            </a:br>
            <a:r>
              <a:rPr lang="en-US" altLang="en-US">
                <a:latin typeface="Lucida Console" pitchFamily="49" charset="0"/>
              </a:rPr>
              <a:t>{ int i;</a:t>
            </a:r>
            <a:br>
              <a:rPr lang="en-US" altLang="en-US">
                <a:latin typeface="Lucida Console" pitchFamily="49" charset="0"/>
              </a:rPr>
            </a:br>
            <a:r>
              <a:rPr lang="en-US" altLang="en-US">
                <a:latin typeface="Lucida Console" pitchFamily="49" charset="0"/>
              </a:rPr>
              <a:t>  i = 0;</a:t>
            </a:r>
            <a:br>
              <a:rPr lang="en-US" altLang="en-US">
                <a:latin typeface="Lucida Console" pitchFamily="49" charset="0"/>
              </a:rPr>
            </a:br>
            <a:r>
              <a:rPr lang="en-US" altLang="en-US">
                <a:latin typeface="Lucida Console" pitchFamily="49" charset="0"/>
              </a:rPr>
              <a:t>  while ((x[i]=y[i])!='\0')</a:t>
            </a:r>
            <a:br>
              <a:rPr lang="en-US" altLang="en-US">
                <a:latin typeface="Lucida Console" pitchFamily="49" charset="0"/>
              </a:rPr>
            </a:br>
            <a:r>
              <a:rPr lang="en-US" altLang="en-US">
                <a:latin typeface="Lucida Console" pitchFamily="49" charset="0"/>
              </a:rPr>
              <a:t>    i += 1;</a:t>
            </a:r>
            <a:br>
              <a:rPr lang="en-US" altLang="en-US">
                <a:latin typeface="Lucida Console" pitchFamily="49" charset="0"/>
              </a:rPr>
            </a:br>
            <a:r>
              <a:rPr lang="en-US" altLang="en-US">
                <a:latin typeface="Lucida Console" pitchFamily="49" charset="0"/>
              </a:rPr>
              <a:t>}</a:t>
            </a:r>
          </a:p>
          <a:p>
            <a:pPr lvl="1"/>
            <a:r>
              <a:rPr lang="en-US" altLang="en-US"/>
              <a:t>Addresses of x, y in $a0, $a1</a:t>
            </a:r>
          </a:p>
          <a:p>
            <a:pPr lvl="1"/>
            <a:r>
              <a:rPr lang="en-US" altLang="en-US"/>
              <a:t>i in $s0</a:t>
            </a:r>
          </a:p>
        </p:txBody>
      </p:sp>
      <p:sp>
        <p:nvSpPr>
          <p:cNvPr id="6" name="TextBox 5"/>
          <p:cNvSpPr txBox="1"/>
          <p:nvPr/>
        </p:nvSpPr>
        <p:spPr>
          <a:xfrm>
            <a:off x="10058400" y="6553200"/>
            <a:ext cx="535724" cy="369332"/>
          </a:xfrm>
          <a:prstGeom prst="rect">
            <a:avLst/>
          </a:prstGeom>
          <a:noFill/>
        </p:spPr>
        <p:txBody>
          <a:bodyPr wrap="none" rtlCol="0">
            <a:spAutoFit/>
          </a:bodyPr>
          <a:lstStyle/>
          <a:p>
            <a:r>
              <a:rPr lang="en-US" dirty="0"/>
              <a:t>108</a:t>
            </a:r>
          </a:p>
        </p:txBody>
      </p:sp>
    </p:spTree>
    <p:extLst>
      <p:ext uri="{BB962C8B-B14F-4D97-AF65-F5344CB8AC3E}">
        <p14:creationId xmlns:p14="http://schemas.microsoft.com/office/powerpoint/2010/main" val="17659490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46A78A36-FA06-4FC3-A231-C9BBBF3FDD65}" type="slidenum">
              <a:rPr lang="en-AU" altLang="en-US"/>
              <a:pPr/>
              <a:t>57</a:t>
            </a:fld>
            <a:endParaRPr lang="en-AU" altLang="en-US"/>
          </a:p>
        </p:txBody>
      </p:sp>
      <p:sp>
        <p:nvSpPr>
          <p:cNvPr id="320514" name="Rectangle 2"/>
          <p:cNvSpPr>
            <a:spLocks noGrp="1" noChangeArrowheads="1"/>
          </p:cNvSpPr>
          <p:nvPr>
            <p:ph type="title"/>
          </p:nvPr>
        </p:nvSpPr>
        <p:spPr/>
        <p:txBody>
          <a:bodyPr/>
          <a:lstStyle/>
          <a:p>
            <a:r>
              <a:rPr lang="en-US" altLang="en-US"/>
              <a:t>Byte/Halfword Operations</a:t>
            </a:r>
            <a:endParaRPr lang="en-AU" altLang="en-US"/>
          </a:p>
        </p:txBody>
      </p:sp>
      <p:sp>
        <p:nvSpPr>
          <p:cNvPr id="320515" name="Rectangle 3"/>
          <p:cNvSpPr>
            <a:spLocks noGrp="1" noChangeArrowheads="1"/>
          </p:cNvSpPr>
          <p:nvPr>
            <p:ph type="body" idx="1"/>
          </p:nvPr>
        </p:nvSpPr>
        <p:spPr/>
        <p:txBody>
          <a:bodyPr>
            <a:normAutofit/>
          </a:bodyPr>
          <a:lstStyle/>
          <a:p>
            <a:r>
              <a:rPr lang="en-US" altLang="en-US"/>
              <a:t>Could use bitwise operations</a:t>
            </a:r>
          </a:p>
          <a:p>
            <a:r>
              <a:rPr lang="en-US" altLang="en-US"/>
              <a:t>MIPS byte/halfword load/store</a:t>
            </a:r>
          </a:p>
          <a:p>
            <a:pPr lvl="1"/>
            <a:r>
              <a:rPr lang="en-US" altLang="en-US"/>
              <a:t>String processing is a common case</a:t>
            </a:r>
          </a:p>
          <a:p>
            <a:pPr>
              <a:buFont typeface="Wingdings" pitchFamily="2" charset="2"/>
              <a:buNone/>
            </a:pPr>
            <a:r>
              <a:rPr lang="en-US" altLang="en-US" sz="2600">
                <a:latin typeface="Lucida Console" pitchFamily="49" charset="0"/>
              </a:rPr>
              <a:t>lb rt, offset(rs)     lh rt, offset(rs)</a:t>
            </a:r>
          </a:p>
          <a:p>
            <a:pPr lvl="1"/>
            <a:r>
              <a:rPr lang="en-US" altLang="en-US"/>
              <a:t>Sign extend to 32 bits in rt</a:t>
            </a:r>
          </a:p>
          <a:p>
            <a:pPr>
              <a:buFont typeface="Wingdings" pitchFamily="2" charset="2"/>
              <a:buNone/>
            </a:pPr>
            <a:r>
              <a:rPr lang="en-US" altLang="en-US" sz="2600">
                <a:latin typeface="Lucida Console" pitchFamily="49" charset="0"/>
              </a:rPr>
              <a:t>lbu rt, offset(rs)    lhu rt, offset(rs)</a:t>
            </a:r>
          </a:p>
          <a:p>
            <a:pPr lvl="1"/>
            <a:r>
              <a:rPr lang="en-US" altLang="en-US"/>
              <a:t>Zero extend to 32 bits in rt</a:t>
            </a:r>
          </a:p>
          <a:p>
            <a:pPr>
              <a:buFont typeface="Wingdings" pitchFamily="2" charset="2"/>
              <a:buNone/>
            </a:pPr>
            <a:r>
              <a:rPr lang="en-US" altLang="en-US" sz="2600">
                <a:latin typeface="Lucida Console" pitchFamily="49" charset="0"/>
              </a:rPr>
              <a:t>sb rt, offset(rs)     sh rt, offset(rs)</a:t>
            </a:r>
          </a:p>
          <a:p>
            <a:pPr lvl="1"/>
            <a:r>
              <a:rPr lang="en-US" altLang="en-US"/>
              <a:t>Store just rightmost byte/halfword</a:t>
            </a:r>
            <a:endParaRPr lang="en-AU" altLang="en-US"/>
          </a:p>
        </p:txBody>
      </p:sp>
      <p:sp>
        <p:nvSpPr>
          <p:cNvPr id="5" name="TextBox 4"/>
          <p:cNvSpPr txBox="1"/>
          <p:nvPr/>
        </p:nvSpPr>
        <p:spPr>
          <a:xfrm>
            <a:off x="10058400" y="6553200"/>
            <a:ext cx="535724" cy="369332"/>
          </a:xfrm>
          <a:prstGeom prst="rect">
            <a:avLst/>
          </a:prstGeom>
          <a:noFill/>
        </p:spPr>
        <p:txBody>
          <a:bodyPr wrap="none" rtlCol="0">
            <a:spAutoFit/>
          </a:bodyPr>
          <a:lstStyle/>
          <a:p>
            <a:r>
              <a:rPr lang="en-US" dirty="0"/>
              <a:t>110</a:t>
            </a:r>
          </a:p>
        </p:txBody>
      </p:sp>
    </p:spTree>
    <p:extLst>
      <p:ext uri="{BB962C8B-B14F-4D97-AF65-F5344CB8AC3E}">
        <p14:creationId xmlns:p14="http://schemas.microsoft.com/office/powerpoint/2010/main" val="3602499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AU" altLang="en-US"/>
              <a:t>Chapter 2 — Instructions: Language of the Computer — </a:t>
            </a:r>
            <a:fld id="{17BAEFE9-7206-4D1E-8765-B1289C9447DD}" type="slidenum">
              <a:rPr lang="en-AU" altLang="en-US"/>
              <a:pPr/>
              <a:t>58</a:t>
            </a:fld>
            <a:endParaRPr lang="en-AU" altLang="en-US"/>
          </a:p>
        </p:txBody>
      </p:sp>
      <p:sp>
        <p:nvSpPr>
          <p:cNvPr id="324610" name="Rectangle 2"/>
          <p:cNvSpPr>
            <a:spLocks noGrp="1" noChangeArrowheads="1"/>
          </p:cNvSpPr>
          <p:nvPr>
            <p:ph type="title"/>
          </p:nvPr>
        </p:nvSpPr>
        <p:spPr/>
        <p:txBody>
          <a:bodyPr/>
          <a:lstStyle/>
          <a:p>
            <a:r>
              <a:rPr lang="en-US" altLang="en-US" dirty="0"/>
              <a:t>String Copy MIPS Code</a:t>
            </a:r>
            <a:endParaRPr lang="en-AU" altLang="en-US" dirty="0"/>
          </a:p>
        </p:txBody>
      </p:sp>
      <p:sp>
        <p:nvSpPr>
          <p:cNvPr id="324611" name="Rectangle 3"/>
          <p:cNvSpPr>
            <a:spLocks noGrp="1" noChangeArrowheads="1"/>
          </p:cNvSpPr>
          <p:nvPr>
            <p:ph type="body" idx="1"/>
          </p:nvPr>
        </p:nvSpPr>
        <p:spPr/>
        <p:txBody>
          <a:bodyPr/>
          <a:lstStyle/>
          <a:p>
            <a:r>
              <a:rPr lang="en-US" altLang="en-US" dirty="0"/>
              <a:t>MIPS code:</a:t>
            </a:r>
          </a:p>
          <a:p>
            <a:pPr>
              <a:buFont typeface="Wingdings" pitchFamily="2" charset="2"/>
              <a:buNone/>
            </a:pPr>
            <a:r>
              <a:rPr lang="en-US" altLang="en-US" sz="1800" dirty="0">
                <a:latin typeface="Lucida Console" pitchFamily="49" charset="0"/>
              </a:rPr>
              <a:t>	</a:t>
            </a:r>
            <a:r>
              <a:rPr lang="en-US" altLang="en-US" sz="1800" dirty="0" err="1">
                <a:latin typeface="Lucida Console" pitchFamily="49" charset="0"/>
              </a:rPr>
              <a:t>strcpy</a:t>
            </a:r>
            <a:r>
              <a:rPr lang="en-US" altLang="en-US" sz="1800" dirty="0">
                <a:latin typeface="Lucida Console" pitchFamily="49" charset="0"/>
              </a:rPr>
              <a:t>:</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addi</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-4      # adjust stack for 1 item</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sw</a:t>
            </a:r>
            <a:r>
              <a:rPr lang="en-US" altLang="en-US" sz="1800" dirty="0">
                <a:latin typeface="Lucida Console" pitchFamily="49" charset="0"/>
              </a:rPr>
              <a:t>   $s0, 0($</a:t>
            </a:r>
            <a:r>
              <a:rPr lang="en-US" altLang="en-US" sz="1800" dirty="0" err="1">
                <a:latin typeface="Lucida Console" pitchFamily="49" charset="0"/>
              </a:rPr>
              <a:t>sp</a:t>
            </a:r>
            <a:r>
              <a:rPr lang="en-US" altLang="en-US" sz="1800" dirty="0">
                <a:latin typeface="Lucida Console" pitchFamily="49" charset="0"/>
              </a:rPr>
              <a:t>)       # save $s0</a:t>
            </a:r>
            <a:br>
              <a:rPr lang="en-US" altLang="en-US" sz="1800" dirty="0">
                <a:latin typeface="Lucida Console" pitchFamily="49" charset="0"/>
              </a:rPr>
            </a:br>
            <a:r>
              <a:rPr lang="en-US" altLang="en-US" sz="1800" dirty="0">
                <a:latin typeface="Lucida Console" pitchFamily="49" charset="0"/>
              </a:rPr>
              <a:t>    add  $s0, $zero, $zero # </a:t>
            </a:r>
            <a:r>
              <a:rPr lang="en-US" altLang="en-US" sz="1800" dirty="0" err="1">
                <a:latin typeface="Lucida Console" pitchFamily="49" charset="0"/>
              </a:rPr>
              <a:t>i</a:t>
            </a:r>
            <a:r>
              <a:rPr lang="en-US" altLang="en-US" sz="1800" dirty="0">
                <a:latin typeface="Lucida Console" pitchFamily="49" charset="0"/>
              </a:rPr>
              <a:t> = 0</a:t>
            </a:r>
            <a:br>
              <a:rPr lang="en-US" altLang="en-US" sz="1800" dirty="0">
                <a:latin typeface="Lucida Console" pitchFamily="49" charset="0"/>
              </a:rPr>
            </a:br>
            <a:r>
              <a:rPr lang="en-US" altLang="en-US" sz="1800" dirty="0">
                <a:latin typeface="Lucida Console" pitchFamily="49" charset="0"/>
              </a:rPr>
              <a:t>L1: add  $t1, $s0, $a1     # </a:t>
            </a:r>
            <a:r>
              <a:rPr lang="en-US" altLang="en-US" sz="1800" dirty="0" err="1">
                <a:latin typeface="Lucida Console" pitchFamily="49" charset="0"/>
              </a:rPr>
              <a:t>addr</a:t>
            </a:r>
            <a:r>
              <a:rPr lang="en-US" altLang="en-US" sz="1800" dirty="0">
                <a:latin typeface="Lucida Console" pitchFamily="49" charset="0"/>
              </a:rPr>
              <a:t> of y[</a:t>
            </a:r>
            <a:r>
              <a:rPr lang="en-US" altLang="en-US" sz="1800" dirty="0" err="1">
                <a:latin typeface="Lucida Console" pitchFamily="49" charset="0"/>
              </a:rPr>
              <a:t>i</a:t>
            </a:r>
            <a:r>
              <a:rPr lang="en-US" altLang="en-US" sz="1800" dirty="0">
                <a:latin typeface="Lucida Console" pitchFamily="49" charset="0"/>
              </a:rPr>
              <a:t>] in $t1</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lbu</a:t>
            </a:r>
            <a:r>
              <a:rPr lang="en-US" altLang="en-US" sz="1800" dirty="0">
                <a:latin typeface="Lucida Console" pitchFamily="49" charset="0"/>
              </a:rPr>
              <a:t>  $t2, 0($t1)       # $t2 = y[</a:t>
            </a:r>
            <a:r>
              <a:rPr lang="en-US" altLang="en-US" sz="1800" dirty="0" err="1">
                <a:latin typeface="Lucida Console" pitchFamily="49" charset="0"/>
              </a:rPr>
              <a:t>i</a:t>
            </a:r>
            <a:r>
              <a:rPr lang="en-US" altLang="en-US" sz="1800" dirty="0">
                <a:latin typeface="Lucida Console" pitchFamily="49" charset="0"/>
              </a:rPr>
              <a:t>]</a:t>
            </a:r>
            <a:br>
              <a:rPr lang="en-US" altLang="en-US" sz="1800" dirty="0">
                <a:latin typeface="Lucida Console" pitchFamily="49" charset="0"/>
              </a:rPr>
            </a:br>
            <a:r>
              <a:rPr lang="en-US" altLang="en-US" sz="1800" dirty="0">
                <a:latin typeface="Lucida Console" pitchFamily="49" charset="0"/>
              </a:rPr>
              <a:t>    add  $t3, $s0, $a0     # </a:t>
            </a:r>
            <a:r>
              <a:rPr lang="en-US" altLang="en-US" sz="1800" dirty="0" err="1">
                <a:latin typeface="Lucida Console" pitchFamily="49" charset="0"/>
              </a:rPr>
              <a:t>addr</a:t>
            </a:r>
            <a:r>
              <a:rPr lang="en-US" altLang="en-US" sz="1800" dirty="0">
                <a:latin typeface="Lucida Console" pitchFamily="49" charset="0"/>
              </a:rPr>
              <a:t> of x[</a:t>
            </a:r>
            <a:r>
              <a:rPr lang="en-US" altLang="en-US" sz="1800" dirty="0" err="1">
                <a:latin typeface="Lucida Console" pitchFamily="49" charset="0"/>
              </a:rPr>
              <a:t>i</a:t>
            </a:r>
            <a:r>
              <a:rPr lang="en-US" altLang="en-US" sz="1800" dirty="0">
                <a:latin typeface="Lucida Console" pitchFamily="49" charset="0"/>
              </a:rPr>
              <a:t>] in $t3</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sb</a:t>
            </a:r>
            <a:r>
              <a:rPr lang="en-US" altLang="en-US" sz="1800" dirty="0">
                <a:latin typeface="Lucida Console" pitchFamily="49" charset="0"/>
              </a:rPr>
              <a:t>   $t2, 0($t3)       # x[</a:t>
            </a:r>
            <a:r>
              <a:rPr lang="en-US" altLang="en-US" sz="1800" dirty="0" err="1">
                <a:latin typeface="Lucida Console" pitchFamily="49" charset="0"/>
              </a:rPr>
              <a:t>i</a:t>
            </a:r>
            <a:r>
              <a:rPr lang="en-US" altLang="en-US" sz="1800" dirty="0">
                <a:latin typeface="Lucida Console" pitchFamily="49" charset="0"/>
              </a:rPr>
              <a:t>] = y[</a:t>
            </a:r>
            <a:r>
              <a:rPr lang="en-US" altLang="en-US" sz="1800" dirty="0" err="1">
                <a:latin typeface="Lucida Console" pitchFamily="49" charset="0"/>
              </a:rPr>
              <a:t>i</a:t>
            </a:r>
            <a:r>
              <a:rPr lang="en-US" altLang="en-US" sz="1800" dirty="0">
                <a:latin typeface="Lucida Console" pitchFamily="49" charset="0"/>
              </a:rPr>
              <a:t>]</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beq</a:t>
            </a:r>
            <a:r>
              <a:rPr lang="en-US" altLang="en-US" sz="1800" dirty="0">
                <a:latin typeface="Lucida Console" pitchFamily="49" charset="0"/>
              </a:rPr>
              <a:t>  $t2, $zero, L2    # exit loop if y[</a:t>
            </a:r>
            <a:r>
              <a:rPr lang="en-US" altLang="en-US" sz="1800" dirty="0" err="1">
                <a:latin typeface="Lucida Console" pitchFamily="49" charset="0"/>
              </a:rPr>
              <a:t>i</a:t>
            </a:r>
            <a:r>
              <a:rPr lang="en-US" altLang="en-US" sz="1800" dirty="0">
                <a:latin typeface="Lucida Console" pitchFamily="49" charset="0"/>
              </a:rPr>
              <a:t>] == 0  </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addi</a:t>
            </a:r>
            <a:r>
              <a:rPr lang="en-US" altLang="en-US" sz="1800" dirty="0">
                <a:latin typeface="Lucida Console" pitchFamily="49" charset="0"/>
              </a:rPr>
              <a:t> $s0, $s0, 1       # </a:t>
            </a:r>
            <a:r>
              <a:rPr lang="en-US" altLang="en-US" sz="1800" dirty="0" err="1">
                <a:latin typeface="Lucida Console" pitchFamily="49" charset="0"/>
              </a:rPr>
              <a:t>i</a:t>
            </a:r>
            <a:r>
              <a:rPr lang="en-US" altLang="en-US" sz="1800" dirty="0">
                <a:latin typeface="Lucida Console" pitchFamily="49" charset="0"/>
              </a:rPr>
              <a:t> = </a:t>
            </a:r>
            <a:r>
              <a:rPr lang="en-US" altLang="en-US" sz="1800" dirty="0" err="1">
                <a:latin typeface="Lucida Console" pitchFamily="49" charset="0"/>
              </a:rPr>
              <a:t>i</a:t>
            </a:r>
            <a:r>
              <a:rPr lang="en-US" altLang="en-US" sz="1800" dirty="0">
                <a:latin typeface="Lucida Console" pitchFamily="49" charset="0"/>
              </a:rPr>
              <a:t> + 1</a:t>
            </a:r>
            <a:br>
              <a:rPr lang="en-US" altLang="en-US" sz="1800" dirty="0">
                <a:latin typeface="Lucida Console" pitchFamily="49" charset="0"/>
              </a:rPr>
            </a:br>
            <a:r>
              <a:rPr lang="en-US" altLang="en-US" sz="1800" dirty="0">
                <a:latin typeface="Lucida Console" pitchFamily="49" charset="0"/>
              </a:rPr>
              <a:t>    j    L1                # next iteration of loop</a:t>
            </a:r>
            <a:br>
              <a:rPr lang="en-US" altLang="en-US" sz="1800" dirty="0">
                <a:latin typeface="Lucida Console" pitchFamily="49" charset="0"/>
              </a:rPr>
            </a:br>
            <a:r>
              <a:rPr lang="en-US" altLang="en-US" sz="1800" dirty="0">
                <a:latin typeface="Lucida Console" pitchFamily="49" charset="0"/>
              </a:rPr>
              <a:t>L2: </a:t>
            </a:r>
            <a:r>
              <a:rPr lang="en-US" altLang="en-US" sz="1800" dirty="0" err="1">
                <a:latin typeface="Lucida Console" pitchFamily="49" charset="0"/>
              </a:rPr>
              <a:t>lw</a:t>
            </a:r>
            <a:r>
              <a:rPr lang="en-US" altLang="en-US" sz="1800" dirty="0">
                <a:latin typeface="Lucida Console" pitchFamily="49" charset="0"/>
              </a:rPr>
              <a:t>   $s0, 0($</a:t>
            </a:r>
            <a:r>
              <a:rPr lang="en-US" altLang="en-US" sz="1800" dirty="0" err="1">
                <a:latin typeface="Lucida Console" pitchFamily="49" charset="0"/>
              </a:rPr>
              <a:t>sp</a:t>
            </a:r>
            <a:r>
              <a:rPr lang="en-US" altLang="en-US" sz="1800" dirty="0">
                <a:latin typeface="Lucida Console" pitchFamily="49" charset="0"/>
              </a:rPr>
              <a:t>)       # restore saved $s0</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addi</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a:t>
            </a:r>
            <a:r>
              <a:rPr lang="en-US" altLang="en-US" sz="1800" dirty="0" err="1">
                <a:latin typeface="Lucida Console" pitchFamily="49" charset="0"/>
              </a:rPr>
              <a:t>sp</a:t>
            </a:r>
            <a:r>
              <a:rPr lang="en-US" altLang="en-US" sz="1800" dirty="0">
                <a:latin typeface="Lucida Console" pitchFamily="49" charset="0"/>
              </a:rPr>
              <a:t>, 4       # pop 1 item from stack</a:t>
            </a:r>
            <a:br>
              <a:rPr lang="en-US" altLang="en-US" sz="1800" dirty="0">
                <a:latin typeface="Lucida Console" pitchFamily="49" charset="0"/>
              </a:rPr>
            </a:br>
            <a:r>
              <a:rPr lang="en-US" altLang="en-US" sz="1800" dirty="0">
                <a:latin typeface="Lucida Console" pitchFamily="49" charset="0"/>
              </a:rPr>
              <a:t>    </a:t>
            </a:r>
            <a:r>
              <a:rPr lang="en-US" altLang="en-US" sz="1800" dirty="0" err="1">
                <a:latin typeface="Lucida Console" pitchFamily="49" charset="0"/>
              </a:rPr>
              <a:t>jr</a:t>
            </a:r>
            <a:r>
              <a:rPr lang="en-US" altLang="en-US" sz="1800" dirty="0">
                <a:latin typeface="Lucida Console" pitchFamily="49" charset="0"/>
              </a:rPr>
              <a:t>   $</a:t>
            </a:r>
            <a:r>
              <a:rPr lang="en-US" altLang="en-US" sz="1800" dirty="0" err="1">
                <a:latin typeface="Lucida Console" pitchFamily="49" charset="0"/>
              </a:rPr>
              <a:t>ra</a:t>
            </a:r>
            <a:r>
              <a:rPr lang="en-US" altLang="en-US" sz="1800" dirty="0">
                <a:latin typeface="Lucida Console" pitchFamily="49" charset="0"/>
              </a:rPr>
              <a:t>               # and return</a:t>
            </a:r>
          </a:p>
        </p:txBody>
      </p:sp>
      <p:sp>
        <p:nvSpPr>
          <p:cNvPr id="5" name="TextBox 4"/>
          <p:cNvSpPr txBox="1"/>
          <p:nvPr/>
        </p:nvSpPr>
        <p:spPr>
          <a:xfrm>
            <a:off x="10058400" y="6553200"/>
            <a:ext cx="535724" cy="369332"/>
          </a:xfrm>
          <a:prstGeom prst="rect">
            <a:avLst/>
          </a:prstGeom>
          <a:noFill/>
        </p:spPr>
        <p:txBody>
          <a:bodyPr wrap="none" rtlCol="0">
            <a:spAutoFit/>
          </a:bodyPr>
          <a:lstStyle/>
          <a:p>
            <a:r>
              <a:rPr lang="en-US" dirty="0"/>
              <a:t>108</a:t>
            </a:r>
          </a:p>
        </p:txBody>
      </p:sp>
    </p:spTree>
    <p:extLst>
      <p:ext uri="{BB962C8B-B14F-4D97-AF65-F5344CB8AC3E}">
        <p14:creationId xmlns:p14="http://schemas.microsoft.com/office/powerpoint/2010/main" val="1842845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2 — Instructions: Language of the Computer — </a:t>
            </a:r>
            <a:fld id="{10A1E0B0-628C-44F2-A30E-07A5DFF85574}" type="slidenum">
              <a:rPr lang="en-AU" altLang="en-US"/>
              <a:pPr/>
              <a:t>59</a:t>
            </a:fld>
            <a:endParaRPr lang="en-AU" altLang="en-US"/>
          </a:p>
        </p:txBody>
      </p:sp>
      <p:sp>
        <p:nvSpPr>
          <p:cNvPr id="394242" name="Rectangle 2"/>
          <p:cNvSpPr>
            <a:spLocks noGrp="1" noChangeArrowheads="1"/>
          </p:cNvSpPr>
          <p:nvPr>
            <p:ph type="title"/>
          </p:nvPr>
        </p:nvSpPr>
        <p:spPr/>
        <p:txBody>
          <a:bodyPr/>
          <a:lstStyle/>
          <a:p>
            <a:r>
              <a:rPr lang="en-US" altLang="en-US"/>
              <a:t>Arrays vs. Pointers</a:t>
            </a:r>
            <a:endParaRPr lang="en-AU" altLang="en-US"/>
          </a:p>
        </p:txBody>
      </p:sp>
      <p:sp>
        <p:nvSpPr>
          <p:cNvPr id="394243" name="Rectangle 3"/>
          <p:cNvSpPr>
            <a:spLocks noGrp="1" noChangeArrowheads="1"/>
          </p:cNvSpPr>
          <p:nvPr>
            <p:ph type="body" idx="1"/>
          </p:nvPr>
        </p:nvSpPr>
        <p:spPr>
          <a:xfrm>
            <a:off x="2208213" y="1125538"/>
            <a:ext cx="7897812" cy="5111750"/>
          </a:xfrm>
        </p:spPr>
        <p:txBody>
          <a:bodyPr/>
          <a:lstStyle/>
          <a:p>
            <a:r>
              <a:rPr lang="en-US" altLang="en-US"/>
              <a:t>Array indexing involves</a:t>
            </a:r>
          </a:p>
          <a:p>
            <a:pPr lvl="1"/>
            <a:r>
              <a:rPr lang="en-US" altLang="en-US"/>
              <a:t>Multiplying index by element size</a:t>
            </a:r>
          </a:p>
          <a:p>
            <a:pPr lvl="1"/>
            <a:r>
              <a:rPr lang="en-US" altLang="en-US"/>
              <a:t>Adding to array base address</a:t>
            </a:r>
            <a:endParaRPr lang="en-AU" altLang="en-US"/>
          </a:p>
          <a:p>
            <a:r>
              <a:rPr lang="en-US" altLang="en-US"/>
              <a:t>Pointers correspond directly to memory addresses</a:t>
            </a:r>
          </a:p>
          <a:p>
            <a:pPr lvl="1"/>
            <a:r>
              <a:rPr lang="en-US" altLang="en-US"/>
              <a:t>Can avoid indexing complexity</a:t>
            </a:r>
          </a:p>
        </p:txBody>
      </p:sp>
      <p:sp>
        <p:nvSpPr>
          <p:cNvPr id="394244" name="Text Box 4"/>
          <p:cNvSpPr txBox="1">
            <a:spLocks noChangeArrowheads="1"/>
          </p:cNvSpPr>
          <p:nvPr/>
        </p:nvSpPr>
        <p:spPr bwMode="auto">
          <a:xfrm rot="5400000">
            <a:off x="9077913" y="1374259"/>
            <a:ext cx="2813463"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folHlink"/>
                </a:solidFill>
              </a:rPr>
              <a:t>§2.14 Arrays versus Pointers</a:t>
            </a:r>
          </a:p>
        </p:txBody>
      </p:sp>
      <p:sp>
        <p:nvSpPr>
          <p:cNvPr id="2" name="TextBox 1"/>
          <p:cNvSpPr txBox="1"/>
          <p:nvPr/>
        </p:nvSpPr>
        <p:spPr>
          <a:xfrm>
            <a:off x="10106025" y="6488668"/>
            <a:ext cx="535724" cy="369332"/>
          </a:xfrm>
          <a:prstGeom prst="rect">
            <a:avLst/>
          </a:prstGeom>
          <a:noFill/>
        </p:spPr>
        <p:txBody>
          <a:bodyPr wrap="none" rtlCol="0">
            <a:spAutoFit/>
          </a:bodyPr>
          <a:lstStyle/>
          <a:p>
            <a:r>
              <a:rPr lang="en-US" dirty="0"/>
              <a:t>141</a:t>
            </a:r>
          </a:p>
        </p:txBody>
      </p:sp>
    </p:spTree>
    <p:extLst>
      <p:ext uri="{BB962C8B-B14F-4D97-AF65-F5344CB8AC3E}">
        <p14:creationId xmlns:p14="http://schemas.microsoft.com/office/powerpoint/2010/main" val="352147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6B386F11-9E9A-4933-95E9-24FD46435905}" type="slidenum">
              <a:rPr lang="en-AU" altLang="en-US" sz="1200">
                <a:solidFill>
                  <a:srgbClr val="898989"/>
                </a:solidFill>
                <a:cs typeface="Arial" panose="020B0604020202020204" pitchFamily="34" charset="0"/>
              </a:rPr>
              <a:pPr algn="l" fontAlgn="base">
                <a:spcBef>
                  <a:spcPct val="0"/>
                </a:spcBef>
                <a:spcAft>
                  <a:spcPct val="0"/>
                </a:spcAft>
                <a:buFontTx/>
                <a:buNone/>
              </a:pPr>
              <a:t>6</a:t>
            </a:fld>
            <a:endParaRPr lang="en-AU" altLang="en-US" sz="1200">
              <a:solidFill>
                <a:srgbClr val="898989"/>
              </a:solidFill>
              <a:cs typeface="Arial" panose="020B0604020202020204" pitchFamily="34" charset="0"/>
            </a:endParaRPr>
          </a:p>
        </p:txBody>
      </p:sp>
      <p:sp>
        <p:nvSpPr>
          <p:cNvPr id="10243" name="Rectangle 2"/>
          <p:cNvSpPr>
            <a:spLocks noGrp="1" noChangeArrowheads="1"/>
          </p:cNvSpPr>
          <p:nvPr>
            <p:ph type="title"/>
          </p:nvPr>
        </p:nvSpPr>
        <p:spPr/>
        <p:txBody>
          <a:bodyPr/>
          <a:lstStyle/>
          <a:p>
            <a:pPr eaLnBrk="1" hangingPunct="1"/>
            <a:r>
              <a:rPr lang="en-US" altLang="en-US" dirty="0"/>
              <a:t>Arithmetic Example</a:t>
            </a:r>
            <a:endParaRPr lang="en-AU" altLang="en-US" dirty="0"/>
          </a:p>
        </p:txBody>
      </p:sp>
      <p:sp>
        <p:nvSpPr>
          <p:cNvPr id="10244" name="Rectangle 3"/>
          <p:cNvSpPr>
            <a:spLocks noGrp="1" noChangeArrowheads="1"/>
          </p:cNvSpPr>
          <p:nvPr>
            <p:ph type="body" idx="1"/>
          </p:nvPr>
        </p:nvSpPr>
        <p:spPr/>
        <p:txBody>
          <a:bodyPr/>
          <a:lstStyle/>
          <a:p>
            <a:pPr eaLnBrk="1" hangingPunct="1"/>
            <a:r>
              <a:rPr lang="en-US" altLang="en-US" dirty="0"/>
              <a:t>C code:</a:t>
            </a:r>
          </a:p>
          <a:p>
            <a:pPr eaLnBrk="1" hangingPunct="1">
              <a:spcBef>
                <a:spcPct val="50000"/>
              </a:spcBef>
              <a:spcAft>
                <a:spcPct val="30000"/>
              </a:spcAft>
              <a:buFont typeface="Wingdings" panose="05000000000000000000" pitchFamily="2" charset="2"/>
              <a:buNone/>
            </a:pPr>
            <a:r>
              <a:rPr lang="en-US" altLang="en-US" dirty="0">
                <a:latin typeface="Lucida Console" panose="020B0609040504020204" pitchFamily="49" charset="0"/>
              </a:rPr>
              <a:t>	f = (g + h) - (</a:t>
            </a:r>
            <a:r>
              <a:rPr lang="en-US" altLang="en-US" dirty="0" err="1">
                <a:latin typeface="Lucida Console" panose="020B0609040504020204" pitchFamily="49" charset="0"/>
              </a:rPr>
              <a:t>i</a:t>
            </a:r>
            <a:r>
              <a:rPr lang="en-US" altLang="en-US" dirty="0">
                <a:latin typeface="Lucida Console" panose="020B0609040504020204" pitchFamily="49" charset="0"/>
              </a:rPr>
              <a:t> + j);</a:t>
            </a:r>
          </a:p>
          <a:p>
            <a:pPr eaLnBrk="1" hangingPunct="1"/>
            <a:r>
              <a:rPr lang="en-US" altLang="en-US" dirty="0"/>
              <a:t>MIPS assembly code:</a:t>
            </a:r>
          </a:p>
          <a:p>
            <a:pPr eaLnBrk="1" hangingPunct="1">
              <a:spcBef>
                <a:spcPct val="50000"/>
              </a:spcBef>
              <a:spcAft>
                <a:spcPct val="30000"/>
              </a:spcAft>
              <a:buFont typeface="Wingdings" panose="05000000000000000000" pitchFamily="2" charset="2"/>
              <a:buNone/>
            </a:pPr>
            <a:r>
              <a:rPr lang="en-US" altLang="en-US" dirty="0">
                <a:latin typeface="Lucida Console" panose="020B0609040504020204" pitchFamily="49" charset="0"/>
              </a:rPr>
              <a:t>	add t0, g, h   # temp t0 = g + h</a:t>
            </a:r>
            <a:br>
              <a:rPr lang="en-US" altLang="en-US" dirty="0">
                <a:latin typeface="Lucida Console" panose="020B0609040504020204" pitchFamily="49" charset="0"/>
              </a:rPr>
            </a:br>
            <a:r>
              <a:rPr lang="en-US" altLang="en-US" dirty="0">
                <a:latin typeface="Lucida Console" panose="020B0609040504020204" pitchFamily="49" charset="0"/>
              </a:rPr>
              <a:t>add t1, </a:t>
            </a:r>
            <a:r>
              <a:rPr lang="en-US" altLang="en-US" dirty="0" err="1">
                <a:latin typeface="Lucida Console" panose="020B0609040504020204" pitchFamily="49" charset="0"/>
              </a:rPr>
              <a:t>i</a:t>
            </a:r>
            <a:r>
              <a:rPr lang="en-US" altLang="en-US" dirty="0">
                <a:latin typeface="Lucida Console" panose="020B0609040504020204" pitchFamily="49" charset="0"/>
              </a:rPr>
              <a:t>, j   # temp t1 = </a:t>
            </a:r>
            <a:r>
              <a:rPr lang="en-US" altLang="en-US" dirty="0" err="1">
                <a:latin typeface="Lucida Console" panose="020B0609040504020204" pitchFamily="49" charset="0"/>
              </a:rPr>
              <a:t>i</a:t>
            </a:r>
            <a:r>
              <a:rPr lang="en-US" altLang="en-US" dirty="0">
                <a:latin typeface="Lucida Console" panose="020B0609040504020204" pitchFamily="49" charset="0"/>
              </a:rPr>
              <a:t> + j</a:t>
            </a:r>
            <a:br>
              <a:rPr lang="en-US" altLang="en-US" dirty="0">
                <a:latin typeface="Lucida Console" panose="020B0609040504020204" pitchFamily="49" charset="0"/>
              </a:rPr>
            </a:br>
            <a:r>
              <a:rPr lang="en-US" altLang="en-US" dirty="0">
                <a:latin typeface="Lucida Console" panose="020B0609040504020204" pitchFamily="49" charset="0"/>
              </a:rPr>
              <a:t>sub f, t0, t1  # f = t0 - t1</a:t>
            </a:r>
          </a:p>
        </p:txBody>
      </p:sp>
      <p:sp>
        <p:nvSpPr>
          <p:cNvPr id="10245" name="TextBox 4"/>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65</a:t>
            </a:r>
          </a:p>
        </p:txBody>
      </p:sp>
      <p:sp>
        <p:nvSpPr>
          <p:cNvPr id="2" name="Rectangle 1"/>
          <p:cNvSpPr/>
          <p:nvPr/>
        </p:nvSpPr>
        <p:spPr>
          <a:xfrm>
            <a:off x="2808514" y="3631474"/>
            <a:ext cx="1018903" cy="862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531429" y="2612571"/>
            <a:ext cx="5086842" cy="584775"/>
          </a:xfrm>
          <a:prstGeom prst="rect">
            <a:avLst/>
          </a:prstGeom>
          <a:noFill/>
        </p:spPr>
        <p:txBody>
          <a:bodyPr wrap="none" rtlCol="0">
            <a:spAutoFit/>
          </a:bodyPr>
          <a:lstStyle/>
          <a:p>
            <a:r>
              <a:rPr lang="en-US" sz="3200" dirty="0"/>
              <a:t>Not MIPS (fixed 3 slides later)</a:t>
            </a:r>
          </a:p>
        </p:txBody>
      </p:sp>
      <p:cxnSp>
        <p:nvCxnSpPr>
          <p:cNvPr id="5" name="Straight Arrow Connector 4"/>
          <p:cNvCxnSpPr>
            <a:stCxn id="3" idx="1"/>
          </p:cNvCxnSpPr>
          <p:nvPr/>
        </p:nvCxnSpPr>
        <p:spPr>
          <a:xfrm flipH="1">
            <a:off x="3827417" y="2904959"/>
            <a:ext cx="2704012" cy="8179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155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AU" altLang="en-US"/>
              <a:t>Chapter 2 — Instructions: Language of the Computer — </a:t>
            </a:r>
            <a:fld id="{58674795-88AD-4751-A11E-129586A7480B}" type="slidenum">
              <a:rPr lang="en-AU" altLang="en-US"/>
              <a:pPr/>
              <a:t>60</a:t>
            </a:fld>
            <a:endParaRPr lang="en-AU" altLang="en-US"/>
          </a:p>
        </p:txBody>
      </p:sp>
      <p:sp>
        <p:nvSpPr>
          <p:cNvPr id="396290" name="Rectangle 2"/>
          <p:cNvSpPr>
            <a:spLocks noGrp="1" noChangeArrowheads="1"/>
          </p:cNvSpPr>
          <p:nvPr>
            <p:ph type="title"/>
          </p:nvPr>
        </p:nvSpPr>
        <p:spPr/>
        <p:txBody>
          <a:bodyPr/>
          <a:lstStyle/>
          <a:p>
            <a:r>
              <a:rPr lang="en-US" altLang="en-US" dirty="0"/>
              <a:t>Example: Clearing </a:t>
            </a:r>
            <a:r>
              <a:rPr lang="en-US" altLang="en-US" dirty="0" smtClean="0"/>
              <a:t>an </a:t>
            </a:r>
            <a:r>
              <a:rPr lang="en-US" altLang="en-US" dirty="0"/>
              <a:t>Array</a:t>
            </a:r>
            <a:endParaRPr lang="en-AU" altLang="en-US" dirty="0"/>
          </a:p>
        </p:txBody>
      </p:sp>
      <p:graphicFrame>
        <p:nvGraphicFramePr>
          <p:cNvPr id="396291" name="Group 3"/>
          <p:cNvGraphicFramePr>
            <a:graphicFrameLocks noGrp="1"/>
          </p:cNvGraphicFramePr>
          <p:nvPr/>
        </p:nvGraphicFramePr>
        <p:xfrm>
          <a:off x="1631950" y="1457325"/>
          <a:ext cx="8928100" cy="4064826"/>
        </p:xfrm>
        <a:graphic>
          <a:graphicData uri="http://schemas.openxmlformats.org/drawingml/2006/table">
            <a:tbl>
              <a:tblPr/>
              <a:tblGrid>
                <a:gridCol w="4392613">
                  <a:extLst>
                    <a:ext uri="{9D8B030D-6E8A-4147-A177-3AD203B41FA5}">
                      <a16:colId xmlns:a16="http://schemas.microsoft.com/office/drawing/2014/main" val="20000"/>
                    </a:ext>
                  </a:extLst>
                </a:gridCol>
                <a:gridCol w="4535487">
                  <a:extLst>
                    <a:ext uri="{9D8B030D-6E8A-4147-A177-3AD203B41FA5}">
                      <a16:colId xmlns:a16="http://schemas.microsoft.com/office/drawing/2014/main" val="20001"/>
                    </a:ext>
                  </a:extLst>
                </a:gridCol>
              </a:tblGrid>
              <a:tr h="1455738">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clear1(int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  int i;</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  for (i = 0; i &lt; size; i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    array[i]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clear2(int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  int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a:ln>
                            <a:noFill/>
                          </a:ln>
                          <a:solidFill>
                            <a:schemeClr val="tx1"/>
                          </a:solidFill>
                          <a:effectLst/>
                          <a:latin typeface="Lucida Console"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032000">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move $t0,$zero   # 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loop1: sll $t1,$t0,2    # $t1 = i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   &amp;array[i]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sw $zero, 0($t2) # array[i]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addi $t0,$t0,1   # i = i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slt $t3,$t0,$a1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   (i &lt; 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bne $t3,$zero,loop1 # if (…)</a:t>
                      </a:r>
                      <a:br>
                        <a:rPr kumimoji="0" lang="en-AU" altLang="en-US" sz="1400" b="0" i="0" u="none" strike="noStrike" cap="none" normalizeH="0" baseline="0">
                          <a:ln>
                            <a:noFill/>
                          </a:ln>
                          <a:solidFill>
                            <a:schemeClr val="tx1"/>
                          </a:solidFill>
                          <a:effectLst/>
                          <a:latin typeface="Lucida Console" pitchFamily="49" charset="0"/>
                        </a:rPr>
                      </a:br>
                      <a:r>
                        <a:rPr kumimoji="0" lang="en-AU" altLang="en-US" sz="1400" b="0" i="0" u="none" strike="noStrike" cap="none" normalizeH="0" baseline="0">
                          <a:ln>
                            <a:noFill/>
                          </a:ln>
                          <a:solidFill>
                            <a:schemeClr val="tx1"/>
                          </a:solidFill>
                          <a:effectLst/>
                          <a:latin typeface="Lucida Console" pitchFamily="49" charset="0"/>
                        </a:rPr>
                        <a:t>                           # goto loop1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move $t0,</a:t>
                      </a:r>
                      <a:r>
                        <a:rPr kumimoji="0" lang="en-AU" altLang="en-US" sz="1400" b="0" i="0" u="none" strike="noStrike" cap="none" normalizeH="0" baseline="0">
                          <a:ln>
                            <a:noFill/>
                          </a:ln>
                          <a:solidFill>
                            <a:schemeClr val="hlink"/>
                          </a:solidFill>
                          <a:effectLst/>
                          <a:latin typeface="Lucida Console" pitchFamily="49" charset="0"/>
                        </a:rPr>
                        <a:t>$a0</a:t>
                      </a:r>
                      <a:r>
                        <a:rPr kumimoji="0" lang="en-AU" altLang="en-US" sz="1400" b="0" i="0" u="none" strike="noStrike" cap="none" normalizeH="0" baseline="0">
                          <a:ln>
                            <a:noFill/>
                          </a:ln>
                          <a:solidFill>
                            <a:schemeClr val="folHlink"/>
                          </a:solidFill>
                          <a:effectLst/>
                          <a:latin typeface="Lucida Console" pitchFamily="49" charset="0"/>
                        </a:rPr>
                        <a:t>    </a:t>
                      </a:r>
                      <a:r>
                        <a:rPr kumimoji="0" lang="en-AU" altLang="en-US" sz="1400" b="0" i="0" u="none" strike="noStrike" cap="none" normalizeH="0" baseline="0">
                          <a:ln>
                            <a:noFill/>
                          </a:ln>
                          <a:solidFill>
                            <a:schemeClr val="hlink"/>
                          </a:solidFill>
                          <a:effectLst/>
                          <a:latin typeface="Lucida Console" pitchFamily="49" charset="0"/>
                        </a:rPr>
                        <a:t># p = &amp;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sll $t1,</a:t>
                      </a:r>
                      <a:r>
                        <a:rPr kumimoji="0" lang="en-AU" altLang="en-US" sz="1400" b="0" i="0" u="none" strike="noStrike" cap="none" normalizeH="0" baseline="0">
                          <a:ln>
                            <a:noFill/>
                          </a:ln>
                          <a:solidFill>
                            <a:schemeClr val="hlink"/>
                          </a:solidFill>
                          <a:effectLst/>
                          <a:latin typeface="Lucida Console" pitchFamily="49" charset="0"/>
                        </a:rPr>
                        <a:t>$a1</a:t>
                      </a:r>
                      <a:r>
                        <a:rPr kumimoji="0" lang="en-AU" altLang="en-US" sz="1400" b="0" i="0" u="none" strike="noStrike" cap="none" normalizeH="0" baseline="0">
                          <a:ln>
                            <a:noFill/>
                          </a:ln>
                          <a:solidFill>
                            <a:schemeClr val="tx1"/>
                          </a:solidFill>
                          <a:effectLst/>
                          <a:latin typeface="Lucida Console" pitchFamily="49" charset="0"/>
                        </a:rPr>
                        <a:t>,2   # $t1 = </a:t>
                      </a:r>
                      <a:r>
                        <a:rPr kumimoji="0" lang="en-AU" altLang="en-US" sz="1400" b="0" i="0" u="none" strike="noStrike" cap="none" normalizeH="0" baseline="0">
                          <a:ln>
                            <a:noFill/>
                          </a:ln>
                          <a:solidFill>
                            <a:schemeClr val="hlink"/>
                          </a:solidFill>
                          <a:effectLst/>
                          <a:latin typeface="Lucida Console" pitchFamily="49" charset="0"/>
                        </a:rPr>
                        <a:t>size</a:t>
                      </a:r>
                      <a:r>
                        <a:rPr kumimoji="0" lang="en-AU" altLang="en-US" sz="1400" b="0" i="0" u="none" strike="noStrike" cap="none" normalizeH="0" baseline="0">
                          <a:ln>
                            <a:noFill/>
                          </a:ln>
                          <a:solidFill>
                            <a:schemeClr val="tx1"/>
                          </a:solidFill>
                          <a:effectLst/>
                          <a:latin typeface="Lucida Console" pitchFamily="49" charset="0"/>
                        </a:rPr>
                        <a:t>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   &amp;array[</a:t>
                      </a:r>
                      <a:r>
                        <a:rPr kumimoji="0" lang="en-AU" altLang="en-US" sz="1400" b="0" i="0" u="none" strike="noStrike" cap="none" normalizeH="0" baseline="0">
                          <a:ln>
                            <a:noFill/>
                          </a:ln>
                          <a:solidFill>
                            <a:schemeClr val="hlink"/>
                          </a:solidFill>
                          <a:effectLst/>
                          <a:latin typeface="Lucida Console" pitchFamily="49" charset="0"/>
                        </a:rPr>
                        <a:t>size</a:t>
                      </a:r>
                      <a:r>
                        <a:rPr kumimoji="0" lang="en-AU" altLang="en-US" sz="1400" b="0" i="0" u="none" strike="noStrike" cap="none" normalizeH="0" baseline="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hlink"/>
                          </a:solidFill>
                          <a:effectLst/>
                          <a:latin typeface="Lucida Console" pitchFamily="49" charset="0"/>
                        </a:rPr>
                        <a:t>loop2:</a:t>
                      </a:r>
                      <a:r>
                        <a:rPr kumimoji="0" lang="en-AU" altLang="en-US" sz="1400" b="0" i="0" u="none" strike="noStrike" cap="none" normalizeH="0" baseline="0">
                          <a:ln>
                            <a:noFill/>
                          </a:ln>
                          <a:solidFill>
                            <a:schemeClr val="tx1"/>
                          </a:solidFill>
                          <a:effectLst/>
                          <a:latin typeface="Lucida Console" pitchFamily="49" charset="0"/>
                        </a:rPr>
                        <a:t> sw $zero,0(</a:t>
                      </a:r>
                      <a:r>
                        <a:rPr kumimoji="0" lang="en-AU" altLang="en-US" sz="1400" b="0" i="0" u="none" strike="noStrike" cap="none" normalizeH="0" baseline="0">
                          <a:ln>
                            <a:noFill/>
                          </a:ln>
                          <a:solidFill>
                            <a:schemeClr val="hlink"/>
                          </a:solidFill>
                          <a:effectLst/>
                          <a:latin typeface="Lucida Console" pitchFamily="49" charset="0"/>
                        </a:rPr>
                        <a:t>$t0</a:t>
                      </a:r>
                      <a:r>
                        <a:rPr kumimoji="0" lang="en-AU" altLang="en-US" sz="1400" b="0" i="0" u="none" strike="noStrike" cap="none" normalizeH="0" baseline="0">
                          <a:ln>
                            <a:noFill/>
                          </a:ln>
                          <a:solidFill>
                            <a:schemeClr val="tx1"/>
                          </a:solidFill>
                          <a:effectLst/>
                          <a:latin typeface="Lucida Console" pitchFamily="49" charset="0"/>
                        </a:rPr>
                        <a:t>) # </a:t>
                      </a:r>
                      <a:r>
                        <a:rPr kumimoji="0" lang="en-AU" altLang="en-US" sz="1400" b="0" i="0" u="none" strike="noStrike" cap="none" normalizeH="0" baseline="0">
                          <a:ln>
                            <a:noFill/>
                          </a:ln>
                          <a:solidFill>
                            <a:schemeClr val="hlink"/>
                          </a:solidFill>
                          <a:effectLst/>
                          <a:latin typeface="Lucida Console" pitchFamily="49" charset="0"/>
                        </a:rPr>
                        <a:t>Memory[p]</a:t>
                      </a:r>
                      <a:r>
                        <a:rPr kumimoji="0" lang="en-AU" altLang="en-US" sz="1400" b="0" i="0" u="none" strike="noStrike" cap="none" normalizeH="0" baseline="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addi $t0,$t0,</a:t>
                      </a:r>
                      <a:r>
                        <a:rPr kumimoji="0" lang="en-AU" altLang="en-US" sz="1400" b="0" i="0" u="none" strike="noStrike" cap="none" normalizeH="0" baseline="0">
                          <a:ln>
                            <a:noFill/>
                          </a:ln>
                          <a:solidFill>
                            <a:schemeClr val="hlink"/>
                          </a:solidFill>
                          <a:effectLst/>
                          <a:latin typeface="Lucida Console" pitchFamily="49" charset="0"/>
                        </a:rPr>
                        <a:t>4</a:t>
                      </a:r>
                      <a:r>
                        <a:rPr kumimoji="0" lang="en-AU" altLang="en-US" sz="1400" b="0" i="0" u="none" strike="noStrike" cap="none" normalizeH="0" baseline="0">
                          <a:ln>
                            <a:noFill/>
                          </a:ln>
                          <a:solidFill>
                            <a:schemeClr val="tx1"/>
                          </a:solidFill>
                          <a:effectLst/>
                          <a:latin typeface="Lucida Console" pitchFamily="49" charset="0"/>
                        </a:rPr>
                        <a:t>  # </a:t>
                      </a:r>
                      <a:r>
                        <a:rPr kumimoji="0" lang="en-AU" altLang="en-US" sz="1400" b="0" i="0" u="none" strike="noStrike" cap="none" normalizeH="0" baseline="0">
                          <a:ln>
                            <a:noFill/>
                          </a:ln>
                          <a:solidFill>
                            <a:schemeClr val="hlink"/>
                          </a:solidFill>
                          <a:effectLst/>
                          <a:latin typeface="Lucida Console" pitchFamily="49" charset="0"/>
                        </a:rPr>
                        <a:t>p = p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slt $t3,$t0,</a:t>
                      </a:r>
                      <a:r>
                        <a:rPr kumimoji="0" lang="en-AU" altLang="en-US" sz="1400" b="0" i="0" u="none" strike="noStrike" cap="none" normalizeH="0" baseline="0">
                          <a:ln>
                            <a:noFill/>
                          </a:ln>
                          <a:solidFill>
                            <a:schemeClr val="hlink"/>
                          </a:solidFill>
                          <a:effectLst/>
                          <a:latin typeface="Lucida Console" pitchFamily="49" charset="0"/>
                        </a:rPr>
                        <a:t>$t2</a:t>
                      </a:r>
                      <a:r>
                        <a:rPr kumimoji="0" lang="en-AU" altLang="en-US" sz="1400" b="0" i="0" u="none" strike="noStrike" cap="none" normalizeH="0" baseline="0">
                          <a:ln>
                            <a:noFill/>
                          </a:ln>
                          <a:solidFill>
                            <a:schemeClr val="tx1"/>
                          </a:solidFill>
                          <a:effectLst/>
                          <a:latin typeface="Lucida Console" pitchFamily="49" charset="0"/>
                        </a:rPr>
                        <a:t>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a:t>
                      </a:r>
                      <a:r>
                        <a:rPr kumimoji="0" lang="en-AU" altLang="en-US" sz="1400" b="0" i="0" u="none" strike="noStrike" cap="none" normalizeH="0" baseline="0">
                          <a:ln>
                            <a:noFill/>
                          </a:ln>
                          <a:solidFill>
                            <a:schemeClr val="hlink"/>
                          </a:solidFill>
                          <a:effectLst/>
                          <a:latin typeface="Lucida Console" pitchFamily="49" charset="0"/>
                        </a:rPr>
                        <a:t>p&lt;&amp;array[size]</a:t>
                      </a:r>
                      <a:r>
                        <a:rPr kumimoji="0" lang="en-AU" altLang="en-US" sz="1400" b="0" i="0" u="none" strike="noStrike" cap="none" normalizeH="0" baseline="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bne $t3,$zero,loop2 # if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400" b="0" i="0" u="none" strike="noStrike" cap="none" normalizeH="0" baseline="0">
                          <a:ln>
                            <a:noFill/>
                          </a:ln>
                          <a:solidFill>
                            <a:schemeClr val="tx1"/>
                          </a:solidFill>
                          <a:effectLst/>
                          <a:latin typeface="Lucida Console" pitchFamily="49" charset="0"/>
                        </a:rPr>
                        <a:t>                           # goto loop2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10106025" y="6488668"/>
            <a:ext cx="535724" cy="369332"/>
          </a:xfrm>
          <a:prstGeom prst="rect">
            <a:avLst/>
          </a:prstGeom>
          <a:noFill/>
        </p:spPr>
        <p:txBody>
          <a:bodyPr wrap="none" rtlCol="0">
            <a:spAutoFit/>
          </a:bodyPr>
          <a:lstStyle/>
          <a:p>
            <a:r>
              <a:rPr lang="en-US" dirty="0"/>
              <a:t>142</a:t>
            </a:r>
          </a:p>
        </p:txBody>
      </p:sp>
    </p:spTree>
    <p:extLst>
      <p:ext uri="{BB962C8B-B14F-4D97-AF65-F5344CB8AC3E}">
        <p14:creationId xmlns:p14="http://schemas.microsoft.com/office/powerpoint/2010/main" val="15191930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1EDBC496-9E1F-4A92-B54E-9CEF9ED014A5}" type="slidenum">
              <a:rPr lang="en-AU" altLang="en-US"/>
              <a:pPr/>
              <a:t>61</a:t>
            </a:fld>
            <a:endParaRPr lang="en-AU" altLang="en-US"/>
          </a:p>
        </p:txBody>
      </p:sp>
      <p:sp>
        <p:nvSpPr>
          <p:cNvPr id="398338" name="Rectangle 2"/>
          <p:cNvSpPr>
            <a:spLocks noGrp="1" noChangeArrowheads="1"/>
          </p:cNvSpPr>
          <p:nvPr>
            <p:ph type="title"/>
          </p:nvPr>
        </p:nvSpPr>
        <p:spPr/>
        <p:txBody>
          <a:bodyPr/>
          <a:lstStyle/>
          <a:p>
            <a:r>
              <a:rPr lang="en-US" altLang="en-US"/>
              <a:t>Comparison of Array vs. Ptr</a:t>
            </a:r>
            <a:endParaRPr lang="en-AU" altLang="en-US"/>
          </a:p>
        </p:txBody>
      </p:sp>
      <p:sp>
        <p:nvSpPr>
          <p:cNvPr id="398339" name="Rectangle 3"/>
          <p:cNvSpPr>
            <a:spLocks noGrp="1" noChangeArrowheads="1"/>
          </p:cNvSpPr>
          <p:nvPr>
            <p:ph type="body" idx="1"/>
          </p:nvPr>
        </p:nvSpPr>
        <p:spPr/>
        <p:txBody>
          <a:bodyPr/>
          <a:lstStyle/>
          <a:p>
            <a:r>
              <a:rPr lang="en-US" altLang="en-US" dirty="0"/>
              <a:t>Multiply “strength reduced” to shift</a:t>
            </a:r>
          </a:p>
          <a:p>
            <a:r>
              <a:rPr lang="en-US" altLang="en-US" dirty="0"/>
              <a:t>Array version requires shift to be inside loop</a:t>
            </a:r>
          </a:p>
          <a:p>
            <a:pPr lvl="1"/>
            <a:r>
              <a:rPr lang="en-US" altLang="en-US" dirty="0"/>
              <a:t>Part of index calculation for incremented </a:t>
            </a:r>
            <a:r>
              <a:rPr lang="en-US" altLang="en-US" dirty="0" err="1"/>
              <a:t>i</a:t>
            </a:r>
            <a:endParaRPr lang="en-US" altLang="en-US" dirty="0"/>
          </a:p>
          <a:p>
            <a:pPr lvl="1"/>
            <a:r>
              <a:rPr lang="en-US" altLang="en-US" dirty="0"/>
              <a:t>c.f. incrementing pointer</a:t>
            </a:r>
          </a:p>
          <a:p>
            <a:r>
              <a:rPr lang="en-US" altLang="en-US" dirty="0"/>
              <a:t>Compiler can achieve same effect as manual use of pointers</a:t>
            </a:r>
          </a:p>
          <a:p>
            <a:pPr lvl="1"/>
            <a:r>
              <a:rPr lang="en-US" altLang="en-US" dirty="0"/>
              <a:t>Induction variable elimination</a:t>
            </a:r>
          </a:p>
          <a:p>
            <a:pPr lvl="1"/>
            <a:r>
              <a:rPr lang="en-US" altLang="en-US" dirty="0"/>
              <a:t>Better to make program clearer and safer</a:t>
            </a:r>
            <a:endParaRPr lang="en-AU" altLang="en-US" dirty="0"/>
          </a:p>
        </p:txBody>
      </p:sp>
      <p:sp>
        <p:nvSpPr>
          <p:cNvPr id="5" name="TextBox 4"/>
          <p:cNvSpPr txBox="1"/>
          <p:nvPr/>
        </p:nvSpPr>
        <p:spPr>
          <a:xfrm>
            <a:off x="10106025" y="6488668"/>
            <a:ext cx="535724" cy="369332"/>
          </a:xfrm>
          <a:prstGeom prst="rect">
            <a:avLst/>
          </a:prstGeom>
          <a:noFill/>
        </p:spPr>
        <p:txBody>
          <a:bodyPr wrap="none" rtlCol="0">
            <a:spAutoFit/>
          </a:bodyPr>
          <a:lstStyle/>
          <a:p>
            <a:r>
              <a:rPr lang="en-US" dirty="0"/>
              <a:t>144</a:t>
            </a:r>
          </a:p>
        </p:txBody>
      </p:sp>
    </p:spTree>
    <p:extLst>
      <p:ext uri="{BB962C8B-B14F-4D97-AF65-F5344CB8AC3E}">
        <p14:creationId xmlns:p14="http://schemas.microsoft.com/office/powerpoint/2010/main" val="4036743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and C</a:t>
            </a:r>
          </a:p>
        </p:txBody>
      </p:sp>
      <p:sp>
        <p:nvSpPr>
          <p:cNvPr id="3" name="Content Placeholder 2"/>
          <p:cNvSpPr>
            <a:spLocks noGrp="1"/>
          </p:cNvSpPr>
          <p:nvPr>
            <p:ph idx="1"/>
          </p:nvPr>
        </p:nvSpPr>
        <p:spPr/>
        <p:txBody>
          <a:bodyPr/>
          <a:lstStyle/>
          <a:p>
            <a:r>
              <a:rPr lang="en-US" dirty="0"/>
              <a:t>Very different languages and philosophies</a:t>
            </a:r>
          </a:p>
          <a:p>
            <a:r>
              <a:rPr lang="en-US" dirty="0"/>
              <a:t>Java is object-oriented and interpreted</a:t>
            </a:r>
          </a:p>
          <a:p>
            <a:r>
              <a:rPr lang="en-US" dirty="0"/>
              <a:t>C is a lower-level language, 30 years older than Java, and extremely fast</a:t>
            </a:r>
          </a:p>
          <a:p>
            <a:r>
              <a:rPr lang="en-US" dirty="0"/>
              <a:t>There is a great demand for both in the current marketplace</a:t>
            </a:r>
          </a:p>
          <a:p>
            <a:r>
              <a:rPr lang="en-US" dirty="0"/>
              <a:t>Java tends to be web front-end oriented</a:t>
            </a:r>
          </a:p>
          <a:p>
            <a:r>
              <a:rPr lang="en-US" dirty="0"/>
              <a:t>C is back-end</a:t>
            </a:r>
          </a:p>
        </p:txBody>
      </p:sp>
    </p:spTree>
    <p:extLst>
      <p:ext uri="{BB962C8B-B14F-4D97-AF65-F5344CB8AC3E}">
        <p14:creationId xmlns:p14="http://schemas.microsoft.com/office/powerpoint/2010/main" val="8477949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p:cNvSpPr>
            <a:spLocks noGrp="1"/>
          </p:cNvSpPr>
          <p:nvPr>
            <p:ph type="ftr" sz="quarter" idx="10"/>
          </p:nvPr>
        </p:nvSpPr>
        <p:spPr/>
        <p:txBody>
          <a:bodyPr/>
          <a:lstStyle/>
          <a:p>
            <a:r>
              <a:rPr lang="en-AU" altLang="en-US"/>
              <a:t>Chapter 2 — Instructions: Language of the Computer — </a:t>
            </a:r>
            <a:fld id="{40B110FF-7FAA-451C-8BDC-C97DB2879886}" type="slidenum">
              <a:rPr lang="en-AU" altLang="en-US"/>
              <a:pPr/>
              <a:t>63</a:t>
            </a:fld>
            <a:endParaRPr lang="en-AU" altLang="en-US"/>
          </a:p>
        </p:txBody>
      </p:sp>
      <p:sp>
        <p:nvSpPr>
          <p:cNvPr id="420866" name="Rectangle 2"/>
          <p:cNvSpPr>
            <a:spLocks noGrp="1" noChangeArrowheads="1"/>
          </p:cNvSpPr>
          <p:nvPr>
            <p:ph type="title"/>
          </p:nvPr>
        </p:nvSpPr>
        <p:spPr/>
        <p:txBody>
          <a:bodyPr/>
          <a:lstStyle/>
          <a:p>
            <a:r>
              <a:rPr lang="en-AU" altLang="en-US"/>
              <a:t>ARM &amp; MIPS Similarities</a:t>
            </a:r>
          </a:p>
        </p:txBody>
      </p:sp>
      <p:sp>
        <p:nvSpPr>
          <p:cNvPr id="420867" name="Rectangle 3"/>
          <p:cNvSpPr>
            <a:spLocks noGrp="1" noChangeArrowheads="1"/>
          </p:cNvSpPr>
          <p:nvPr>
            <p:ph type="body" idx="1"/>
          </p:nvPr>
        </p:nvSpPr>
        <p:spPr>
          <a:xfrm>
            <a:off x="2208214" y="1125539"/>
            <a:ext cx="8270875" cy="935037"/>
          </a:xfrm>
        </p:spPr>
        <p:txBody>
          <a:bodyPr/>
          <a:lstStyle/>
          <a:p>
            <a:pPr>
              <a:lnSpc>
                <a:spcPct val="80000"/>
              </a:lnSpc>
            </a:pPr>
            <a:r>
              <a:rPr lang="en-AU" altLang="en-US"/>
              <a:t>ARM: the most popular embedded core</a:t>
            </a:r>
          </a:p>
          <a:p>
            <a:pPr>
              <a:lnSpc>
                <a:spcPct val="80000"/>
              </a:lnSpc>
            </a:pPr>
            <a:r>
              <a:rPr lang="en-AU" altLang="en-US"/>
              <a:t>Similar basic set of instructions to MIPS</a:t>
            </a:r>
          </a:p>
        </p:txBody>
      </p:sp>
      <p:sp>
        <p:nvSpPr>
          <p:cNvPr id="420868" name="Text Box 4"/>
          <p:cNvSpPr txBox="1">
            <a:spLocks noChangeArrowheads="1"/>
          </p:cNvSpPr>
          <p:nvPr/>
        </p:nvSpPr>
        <p:spPr bwMode="auto">
          <a:xfrm rot="5400000">
            <a:off x="8790527" y="1660009"/>
            <a:ext cx="3388235"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chemeClr val="folHlink"/>
                </a:solidFill>
              </a:rPr>
              <a:t>§2.16 Real Stuff: ARM Instructions</a:t>
            </a:r>
          </a:p>
        </p:txBody>
      </p:sp>
      <p:graphicFrame>
        <p:nvGraphicFramePr>
          <p:cNvPr id="420939" name="Group 75"/>
          <p:cNvGraphicFramePr>
            <a:graphicFrameLocks noGrp="1"/>
          </p:cNvGraphicFramePr>
          <p:nvPr>
            <p:extLst/>
          </p:nvPr>
        </p:nvGraphicFramePr>
        <p:xfrm>
          <a:off x="2279650" y="2133600"/>
          <a:ext cx="7632700" cy="3976688"/>
        </p:xfrm>
        <a:graphic>
          <a:graphicData uri="http://schemas.openxmlformats.org/drawingml/2006/table">
            <a:tbl>
              <a:tblPr/>
              <a:tblGrid>
                <a:gridCol w="3482975">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3275">
                  <a:extLst>
                    <a:ext uri="{9D8B030D-6E8A-4147-A177-3AD203B41FA5}">
                      <a16:colId xmlns:a16="http://schemas.microsoft.com/office/drawing/2014/main" val="20002"/>
                    </a:ext>
                  </a:extLst>
                </a:gridCol>
              </a:tblGrid>
              <a:tr h="46037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en-US" sz="22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ARM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MIPS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Date announced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1985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Instruction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32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32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Address 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32-bit flat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32-bit flat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Data alignment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Aligned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Aligned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Data addressing modes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200" b="0" i="0" u="none" strike="noStrike" cap="none" normalizeH="0" baseline="0" dirty="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037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Registers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dirty="0">
                          <a:ln>
                            <a:noFill/>
                          </a:ln>
                          <a:solidFill>
                            <a:schemeClr val="tx1"/>
                          </a:solidFill>
                          <a:effectLst/>
                          <a:latin typeface="Arial" charset="0"/>
                        </a:rPr>
                        <a:t>15 </a:t>
                      </a:r>
                      <a:r>
                        <a:rPr kumimoji="0" lang="en-US" altLang="en-US" sz="2200" b="0" i="0" u="none" strike="noStrike" cap="none" normalizeH="0" baseline="0" dirty="0">
                          <a:ln>
                            <a:noFill/>
                          </a:ln>
                          <a:solidFill>
                            <a:schemeClr val="tx1"/>
                          </a:solidFill>
                          <a:effectLst/>
                          <a:latin typeface="Arial" charset="0"/>
                          <a:cs typeface="Arial" charset="0"/>
                        </a:rPr>
                        <a:t>× 32-bit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dirty="0">
                          <a:ln>
                            <a:noFill/>
                          </a:ln>
                          <a:solidFill>
                            <a:schemeClr val="tx1"/>
                          </a:solidFill>
                          <a:effectLst/>
                          <a:latin typeface="Arial" charset="0"/>
                        </a:rPr>
                        <a:t>31 </a:t>
                      </a:r>
                      <a:r>
                        <a:rPr kumimoji="0" lang="en-US" altLang="en-US" sz="2200" b="0" i="0" u="none" strike="noStrike" cap="none" normalizeH="0" baseline="0" dirty="0">
                          <a:ln>
                            <a:noFill/>
                          </a:ln>
                          <a:solidFill>
                            <a:schemeClr val="tx1"/>
                          </a:solidFill>
                          <a:effectLst/>
                          <a:latin typeface="Arial" charset="0"/>
                          <a:cs typeface="Arial" charset="0"/>
                        </a:rPr>
                        <a:t>× 32-bit</a:t>
                      </a:r>
                      <a:endParaRPr kumimoji="0" lang="en-AU" altLang="en-US" sz="22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102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Input/output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Memory mapped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2200" b="0" i="0" u="none" strike="noStrike" cap="none" normalizeH="0" baseline="0">
                          <a:ln>
                            <a:noFill/>
                          </a:ln>
                          <a:solidFill>
                            <a:schemeClr val="tx1"/>
                          </a:solidFill>
                          <a:effectLst/>
                          <a:latin typeface="Arial" charset="0"/>
                        </a:rPr>
                        <a:t>Memory mapped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TextBox 6"/>
          <p:cNvSpPr txBox="1"/>
          <p:nvPr/>
        </p:nvSpPr>
        <p:spPr>
          <a:xfrm>
            <a:off x="10106025" y="6488668"/>
            <a:ext cx="535724" cy="369332"/>
          </a:xfrm>
          <a:prstGeom prst="rect">
            <a:avLst/>
          </a:prstGeom>
          <a:noFill/>
        </p:spPr>
        <p:txBody>
          <a:bodyPr wrap="none" rtlCol="0">
            <a:spAutoFit/>
          </a:bodyPr>
          <a:lstStyle/>
          <a:p>
            <a:r>
              <a:rPr lang="en-US" dirty="0"/>
              <a:t>145</a:t>
            </a:r>
          </a:p>
        </p:txBody>
      </p:sp>
    </p:spTree>
    <p:extLst>
      <p:ext uri="{BB962C8B-B14F-4D97-AF65-F5344CB8AC3E}">
        <p14:creationId xmlns:p14="http://schemas.microsoft.com/office/powerpoint/2010/main" val="13741823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ARM/MIPS instructions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662" y="1600201"/>
            <a:ext cx="5669539" cy="511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546275" y="2881745"/>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39345" y="36576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132276" y="6488668"/>
            <a:ext cx="535724" cy="369332"/>
          </a:xfrm>
          <a:prstGeom prst="rect">
            <a:avLst/>
          </a:prstGeom>
          <a:noFill/>
        </p:spPr>
        <p:txBody>
          <a:bodyPr wrap="none" rtlCol="0">
            <a:spAutoFit/>
          </a:bodyPr>
          <a:lstStyle/>
          <a:p>
            <a:r>
              <a:rPr lang="en-US" dirty="0"/>
              <a:t>146</a:t>
            </a:r>
          </a:p>
        </p:txBody>
      </p:sp>
    </p:spTree>
    <p:extLst>
      <p:ext uri="{BB962C8B-B14F-4D97-AF65-F5344CB8AC3E}">
        <p14:creationId xmlns:p14="http://schemas.microsoft.com/office/powerpoint/2010/main" val="26248845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ARM/MIPS Addressing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8758052"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106025" y="6488668"/>
            <a:ext cx="535724" cy="369332"/>
          </a:xfrm>
          <a:prstGeom prst="rect">
            <a:avLst/>
          </a:prstGeom>
          <a:noFill/>
        </p:spPr>
        <p:txBody>
          <a:bodyPr wrap="none" rtlCol="0">
            <a:spAutoFit/>
          </a:bodyPr>
          <a:lstStyle/>
          <a:p>
            <a:r>
              <a:rPr lang="en-US" dirty="0"/>
              <a:t>147</a:t>
            </a:r>
          </a:p>
        </p:txBody>
      </p:sp>
    </p:spTree>
    <p:extLst>
      <p:ext uri="{BB962C8B-B14F-4D97-AF65-F5344CB8AC3E}">
        <p14:creationId xmlns:p14="http://schemas.microsoft.com/office/powerpoint/2010/main" val="172066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41DA3B93-F88E-4ED3-A8BA-B440D5B6A44F}" type="slidenum">
              <a:rPr lang="en-AU" altLang="en-US"/>
              <a:pPr/>
              <a:t>66</a:t>
            </a:fld>
            <a:endParaRPr lang="en-AU" altLang="en-US"/>
          </a:p>
        </p:txBody>
      </p:sp>
      <p:sp>
        <p:nvSpPr>
          <p:cNvPr id="462850" name="Rectangle 2"/>
          <p:cNvSpPr>
            <a:spLocks noGrp="1" noChangeArrowheads="1"/>
          </p:cNvSpPr>
          <p:nvPr>
            <p:ph type="title"/>
          </p:nvPr>
        </p:nvSpPr>
        <p:spPr/>
        <p:txBody>
          <a:bodyPr/>
          <a:lstStyle/>
          <a:p>
            <a:r>
              <a:rPr lang="en-AU" altLang="en-US"/>
              <a:t>Compare and Branch in ARM</a:t>
            </a:r>
          </a:p>
        </p:txBody>
      </p:sp>
      <p:sp>
        <p:nvSpPr>
          <p:cNvPr id="462851" name="Rectangle 3"/>
          <p:cNvSpPr>
            <a:spLocks noGrp="1" noChangeArrowheads="1"/>
          </p:cNvSpPr>
          <p:nvPr>
            <p:ph type="body" idx="1"/>
          </p:nvPr>
        </p:nvSpPr>
        <p:spPr/>
        <p:txBody>
          <a:bodyPr/>
          <a:lstStyle/>
          <a:p>
            <a:r>
              <a:rPr lang="en-AU" altLang="en-US"/>
              <a:t>Uses condition codes for result of an arithmetic/logical instruction</a:t>
            </a:r>
          </a:p>
          <a:p>
            <a:pPr lvl="1"/>
            <a:r>
              <a:rPr lang="en-AU" altLang="en-US"/>
              <a:t>Negative, zero, carry, overflow</a:t>
            </a:r>
          </a:p>
          <a:p>
            <a:pPr lvl="1"/>
            <a:r>
              <a:rPr lang="en-AU" altLang="en-US"/>
              <a:t>Compare instructions to set condition codes without keeping the result</a:t>
            </a:r>
          </a:p>
          <a:p>
            <a:r>
              <a:rPr lang="en-AU" altLang="en-US"/>
              <a:t>Each instruction can be conditional</a:t>
            </a:r>
          </a:p>
          <a:p>
            <a:pPr lvl="1"/>
            <a:r>
              <a:rPr lang="en-AU" altLang="en-US"/>
              <a:t>Top 4 bits of instruction word: condition value</a:t>
            </a:r>
          </a:p>
          <a:p>
            <a:pPr lvl="1"/>
            <a:r>
              <a:rPr lang="en-AU" altLang="en-US"/>
              <a:t>Can avoid branches over single instructions</a:t>
            </a:r>
          </a:p>
        </p:txBody>
      </p:sp>
      <p:sp>
        <p:nvSpPr>
          <p:cNvPr id="5" name="TextBox 4"/>
          <p:cNvSpPr txBox="1"/>
          <p:nvPr/>
        </p:nvSpPr>
        <p:spPr>
          <a:xfrm>
            <a:off x="10106025" y="6488668"/>
            <a:ext cx="535724" cy="369332"/>
          </a:xfrm>
          <a:prstGeom prst="rect">
            <a:avLst/>
          </a:prstGeom>
          <a:noFill/>
        </p:spPr>
        <p:txBody>
          <a:bodyPr wrap="none" rtlCol="0">
            <a:spAutoFit/>
          </a:bodyPr>
          <a:lstStyle/>
          <a:p>
            <a:r>
              <a:rPr lang="en-US" dirty="0"/>
              <a:t>147</a:t>
            </a:r>
          </a:p>
        </p:txBody>
      </p:sp>
    </p:spTree>
    <p:extLst>
      <p:ext uri="{BB962C8B-B14F-4D97-AF65-F5344CB8AC3E}">
        <p14:creationId xmlns:p14="http://schemas.microsoft.com/office/powerpoint/2010/main" val="21414906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AU" altLang="en-US"/>
              <a:t>Chapter 2 — Instructions: Language of the Computer — </a:t>
            </a:r>
            <a:fld id="{F5FA93CF-0C34-40B4-B0C6-27AC5F09D44F}" type="slidenum">
              <a:rPr lang="en-AU" altLang="en-US"/>
              <a:pPr/>
              <a:t>67</a:t>
            </a:fld>
            <a:endParaRPr lang="en-AU" altLang="en-US"/>
          </a:p>
        </p:txBody>
      </p:sp>
      <p:sp>
        <p:nvSpPr>
          <p:cNvPr id="464898" name="Rectangle 2"/>
          <p:cNvSpPr>
            <a:spLocks noGrp="1" noChangeArrowheads="1"/>
          </p:cNvSpPr>
          <p:nvPr>
            <p:ph type="title"/>
          </p:nvPr>
        </p:nvSpPr>
        <p:spPr/>
        <p:txBody>
          <a:bodyPr/>
          <a:lstStyle/>
          <a:p>
            <a:r>
              <a:rPr lang="en-AU" altLang="en-US"/>
              <a:t>Instruction Encoding</a:t>
            </a:r>
          </a:p>
        </p:txBody>
      </p:sp>
      <p:pic>
        <p:nvPicPr>
          <p:cNvPr id="464900" name="Picture 4" descr="f02-3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451" y="1412876"/>
            <a:ext cx="5453063" cy="45831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106025" y="6488668"/>
            <a:ext cx="535724" cy="369332"/>
          </a:xfrm>
          <a:prstGeom prst="rect">
            <a:avLst/>
          </a:prstGeom>
          <a:noFill/>
        </p:spPr>
        <p:txBody>
          <a:bodyPr wrap="none" rtlCol="0">
            <a:spAutoFit/>
          </a:bodyPr>
          <a:lstStyle/>
          <a:p>
            <a:r>
              <a:rPr lang="en-US" dirty="0"/>
              <a:t>148</a:t>
            </a:r>
          </a:p>
        </p:txBody>
      </p:sp>
    </p:spTree>
    <p:extLst>
      <p:ext uri="{BB962C8B-B14F-4D97-AF65-F5344CB8AC3E}">
        <p14:creationId xmlns:p14="http://schemas.microsoft.com/office/powerpoint/2010/main" val="38613178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Immediate Field</a:t>
            </a:r>
          </a:p>
        </p:txBody>
      </p:sp>
      <p:sp>
        <p:nvSpPr>
          <p:cNvPr id="3" name="Rectangle 2"/>
          <p:cNvSpPr/>
          <p:nvPr/>
        </p:nvSpPr>
        <p:spPr>
          <a:xfrm>
            <a:off x="2971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352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33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14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57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38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9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00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81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62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43800" y="1676400"/>
            <a:ext cx="3810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p:cNvSpPr/>
          <p:nvPr/>
        </p:nvSpPr>
        <p:spPr>
          <a:xfrm rot="5400000">
            <a:off x="6210300" y="1143000"/>
            <a:ext cx="381000" cy="2819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5448301" y="2971800"/>
            <a:ext cx="3677097" cy="369332"/>
          </a:xfrm>
          <a:prstGeom prst="rect">
            <a:avLst/>
          </a:prstGeom>
          <a:noFill/>
        </p:spPr>
        <p:txBody>
          <a:bodyPr wrap="none" rtlCol="0">
            <a:spAutoFit/>
          </a:bodyPr>
          <a:lstStyle/>
          <a:p>
            <a:r>
              <a:rPr lang="en-US" dirty="0"/>
              <a:t>8 bits rotated right in a 32-bit register</a:t>
            </a:r>
          </a:p>
        </p:txBody>
      </p:sp>
      <p:sp>
        <p:nvSpPr>
          <p:cNvPr id="17" name="TextBox 16"/>
          <p:cNvSpPr txBox="1"/>
          <p:nvPr/>
        </p:nvSpPr>
        <p:spPr>
          <a:xfrm>
            <a:off x="5448300" y="3886200"/>
            <a:ext cx="1888594" cy="369332"/>
          </a:xfrm>
          <a:prstGeom prst="rect">
            <a:avLst/>
          </a:prstGeom>
          <a:noFill/>
        </p:spPr>
        <p:txBody>
          <a:bodyPr wrap="none" rtlCol="0">
            <a:spAutoFit/>
          </a:bodyPr>
          <a:lstStyle/>
          <a:p>
            <a:r>
              <a:rPr lang="en-US" dirty="0"/>
              <a:t>2 times these four</a:t>
            </a:r>
          </a:p>
        </p:txBody>
      </p:sp>
      <p:sp>
        <p:nvSpPr>
          <p:cNvPr id="18" name="Right Brace 17"/>
          <p:cNvSpPr/>
          <p:nvPr/>
        </p:nvSpPr>
        <p:spPr>
          <a:xfrm rot="5400000">
            <a:off x="3505200" y="1676400"/>
            <a:ext cx="3810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a:stCxn id="17" idx="1"/>
            <a:endCxn id="18" idx="1"/>
          </p:cNvCxnSpPr>
          <p:nvPr/>
        </p:nvCxnSpPr>
        <p:spPr>
          <a:xfrm flipH="1" flipV="1">
            <a:off x="3695700" y="2743200"/>
            <a:ext cx="1752600" cy="1327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201" y="4953000"/>
            <a:ext cx="2737929" cy="369332"/>
          </a:xfrm>
          <a:prstGeom prst="rect">
            <a:avLst/>
          </a:prstGeom>
          <a:noFill/>
        </p:spPr>
        <p:txBody>
          <a:bodyPr wrap="none" rtlCol="0">
            <a:spAutoFit/>
          </a:bodyPr>
          <a:lstStyle/>
          <a:p>
            <a:r>
              <a:rPr lang="en-US" dirty="0"/>
              <a:t>0x102 becomes 0x8000000</a:t>
            </a:r>
          </a:p>
        </p:txBody>
      </p:sp>
      <p:sp>
        <p:nvSpPr>
          <p:cNvPr id="22" name="TextBox 21"/>
          <p:cNvSpPr txBox="1"/>
          <p:nvPr/>
        </p:nvSpPr>
        <p:spPr>
          <a:xfrm>
            <a:off x="10106025" y="6488668"/>
            <a:ext cx="535724" cy="369332"/>
          </a:xfrm>
          <a:prstGeom prst="rect">
            <a:avLst/>
          </a:prstGeom>
          <a:noFill/>
        </p:spPr>
        <p:txBody>
          <a:bodyPr wrap="none" rtlCol="0">
            <a:spAutoFit/>
          </a:bodyPr>
          <a:lstStyle/>
          <a:p>
            <a:r>
              <a:rPr lang="en-US" dirty="0"/>
              <a:t>148</a:t>
            </a:r>
          </a:p>
        </p:txBody>
      </p:sp>
    </p:spTree>
    <p:extLst>
      <p:ext uri="{BB962C8B-B14F-4D97-AF65-F5344CB8AC3E}">
        <p14:creationId xmlns:p14="http://schemas.microsoft.com/office/powerpoint/2010/main" val="592662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LDM and STM</a:t>
            </a:r>
          </a:p>
        </p:txBody>
      </p:sp>
      <p:sp>
        <p:nvSpPr>
          <p:cNvPr id="3" name="TextBox 2"/>
          <p:cNvSpPr txBox="1"/>
          <p:nvPr/>
        </p:nvSpPr>
        <p:spPr>
          <a:xfrm>
            <a:off x="2743200" y="1981200"/>
            <a:ext cx="7543800"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a:t>LDM = Load Multiple from stack</a:t>
            </a:r>
          </a:p>
          <a:p>
            <a:pPr marL="285750" indent="-285750">
              <a:buFont typeface="Arial" panose="020B0604020202020204" pitchFamily="34" charset="0"/>
              <a:buChar char="•"/>
            </a:pPr>
            <a:r>
              <a:rPr lang="en-US" sz="3600" dirty="0"/>
              <a:t>STM  = Store Multiple to stack</a:t>
            </a:r>
          </a:p>
          <a:p>
            <a:pPr marL="285750" indent="-285750">
              <a:buFont typeface="Arial" panose="020B0604020202020204" pitchFamily="34" charset="0"/>
              <a:buChar char="•"/>
            </a:pPr>
            <a:r>
              <a:rPr lang="en-US" sz="3600" dirty="0"/>
              <a:t>16-bit mask indicates which registers</a:t>
            </a:r>
          </a:p>
          <a:p>
            <a:pPr marL="285750" indent="-285750">
              <a:buFont typeface="Arial" panose="020B0604020202020204" pitchFamily="34" charset="0"/>
              <a:buChar char="•"/>
            </a:pPr>
            <a:r>
              <a:rPr lang="en-US" sz="3600" dirty="0"/>
              <a:t>Options allow address pre- or post- increment or decrement</a:t>
            </a:r>
          </a:p>
          <a:p>
            <a:pPr marL="742950" lvl="1" indent="-285750">
              <a:buFont typeface="Arial" panose="020B0604020202020204" pitchFamily="34" charset="0"/>
              <a:buChar char="•"/>
            </a:pPr>
            <a:r>
              <a:rPr lang="en-US" sz="3600" dirty="0"/>
              <a:t>And register to contain beginning or ending address</a:t>
            </a:r>
          </a:p>
        </p:txBody>
      </p:sp>
      <p:sp>
        <p:nvSpPr>
          <p:cNvPr id="4" name="TextBox 3"/>
          <p:cNvSpPr txBox="1"/>
          <p:nvPr/>
        </p:nvSpPr>
        <p:spPr>
          <a:xfrm>
            <a:off x="10106025" y="6488668"/>
            <a:ext cx="535724" cy="369332"/>
          </a:xfrm>
          <a:prstGeom prst="rect">
            <a:avLst/>
          </a:prstGeom>
          <a:noFill/>
        </p:spPr>
        <p:txBody>
          <a:bodyPr wrap="none" rtlCol="0">
            <a:spAutoFit/>
          </a:bodyPr>
          <a:lstStyle/>
          <a:p>
            <a:r>
              <a:rPr lang="en-US" dirty="0"/>
              <a:t>149</a:t>
            </a:r>
          </a:p>
        </p:txBody>
      </p:sp>
    </p:spTree>
    <p:extLst>
      <p:ext uri="{BB962C8B-B14F-4D97-AF65-F5344CB8AC3E}">
        <p14:creationId xmlns:p14="http://schemas.microsoft.com/office/powerpoint/2010/main" val="73536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883F1221-E4F5-4F1A-A1B6-5259C9884ECA}" type="slidenum">
              <a:rPr lang="en-AU" altLang="en-US" sz="1200">
                <a:solidFill>
                  <a:srgbClr val="898989"/>
                </a:solidFill>
                <a:cs typeface="Arial" panose="020B0604020202020204" pitchFamily="34" charset="0"/>
              </a:rPr>
              <a:pPr algn="l" fontAlgn="base">
                <a:spcBef>
                  <a:spcPct val="0"/>
                </a:spcBef>
                <a:spcAft>
                  <a:spcPct val="0"/>
                </a:spcAft>
                <a:buFontTx/>
                <a:buNone/>
              </a:pPr>
              <a:t>7</a:t>
            </a:fld>
            <a:endParaRPr lang="en-AU" altLang="en-US" sz="1200">
              <a:solidFill>
                <a:srgbClr val="898989"/>
              </a:solidFill>
              <a:cs typeface="Arial" panose="020B0604020202020204" pitchFamily="34" charset="0"/>
            </a:endParaRPr>
          </a:p>
        </p:txBody>
      </p:sp>
      <p:sp>
        <p:nvSpPr>
          <p:cNvPr id="12291" name="Rectangle 5"/>
          <p:cNvSpPr>
            <a:spLocks noGrp="1" noChangeArrowheads="1"/>
          </p:cNvSpPr>
          <p:nvPr>
            <p:ph type="title"/>
          </p:nvPr>
        </p:nvSpPr>
        <p:spPr/>
        <p:txBody>
          <a:bodyPr/>
          <a:lstStyle/>
          <a:p>
            <a:pPr eaLnBrk="1" hangingPunct="1"/>
            <a:r>
              <a:rPr lang="en-US" altLang="en-US"/>
              <a:t>Arithmetic Operations</a:t>
            </a:r>
            <a:endParaRPr lang="en-AU" altLang="en-US"/>
          </a:p>
        </p:txBody>
      </p:sp>
      <p:sp>
        <p:nvSpPr>
          <p:cNvPr id="12292" name="Rectangle 6"/>
          <p:cNvSpPr>
            <a:spLocks noGrp="1" noChangeArrowheads="1"/>
          </p:cNvSpPr>
          <p:nvPr>
            <p:ph type="body" idx="1"/>
          </p:nvPr>
        </p:nvSpPr>
        <p:spPr/>
        <p:txBody>
          <a:bodyPr/>
          <a:lstStyle/>
          <a:p>
            <a:pPr eaLnBrk="1" hangingPunct="1"/>
            <a:r>
              <a:rPr lang="en-US" altLang="en-US" dirty="0"/>
              <a:t>Basic capability of </a:t>
            </a:r>
            <a:r>
              <a:rPr lang="en-US" altLang="en-US" i="1" dirty="0"/>
              <a:t>every</a:t>
            </a:r>
            <a:r>
              <a:rPr lang="en-US" altLang="en-US" dirty="0"/>
              <a:t> computer</a:t>
            </a:r>
          </a:p>
          <a:p>
            <a:pPr eaLnBrk="1" hangingPunct="1"/>
            <a:r>
              <a:rPr lang="en-US" altLang="en-US" dirty="0"/>
              <a:t>Add and subtract, three operands</a:t>
            </a:r>
          </a:p>
          <a:p>
            <a:pPr lvl="1" eaLnBrk="1" hangingPunct="1"/>
            <a:r>
              <a:rPr lang="en-US" altLang="en-US" dirty="0"/>
              <a:t>Two sources and one destination</a:t>
            </a:r>
          </a:p>
          <a:p>
            <a:pPr eaLnBrk="1" hangingPunct="1">
              <a:buFont typeface="Wingdings" panose="05000000000000000000" pitchFamily="2" charset="2"/>
              <a:buNone/>
            </a:pPr>
            <a:r>
              <a:rPr lang="en-US" altLang="en-US" dirty="0">
                <a:latin typeface="Lucida Console" panose="020B0609040504020204" pitchFamily="49" charset="0"/>
              </a:rPr>
              <a:t>	add a, b, c  # a gets b + c</a:t>
            </a:r>
          </a:p>
          <a:p>
            <a:pPr eaLnBrk="1" hangingPunct="1"/>
            <a:r>
              <a:rPr lang="en-US" altLang="en-US" dirty="0"/>
              <a:t>All arithmetic operations have this form</a:t>
            </a:r>
          </a:p>
          <a:p>
            <a:pPr eaLnBrk="1" hangingPunct="1"/>
            <a:r>
              <a:rPr lang="en-US" altLang="en-US" i="1" dirty="0"/>
              <a:t>Design Principle 1:</a:t>
            </a:r>
            <a:r>
              <a:rPr lang="en-US" altLang="en-US" dirty="0"/>
              <a:t> Simplicity favors regularity</a:t>
            </a:r>
          </a:p>
          <a:p>
            <a:pPr lvl="1" eaLnBrk="1" hangingPunct="1"/>
            <a:r>
              <a:rPr lang="en-US" altLang="en-US" dirty="0"/>
              <a:t>Regularity makes implementation simpler</a:t>
            </a:r>
          </a:p>
          <a:p>
            <a:pPr lvl="1" eaLnBrk="1" hangingPunct="1"/>
            <a:r>
              <a:rPr lang="en-US" altLang="en-US" dirty="0"/>
              <a:t>Simplicity enables higher performance at lower cost</a:t>
            </a:r>
            <a:endParaRPr lang="en-AU" altLang="en-US" dirty="0"/>
          </a:p>
        </p:txBody>
      </p:sp>
      <p:sp>
        <p:nvSpPr>
          <p:cNvPr id="12293" name="Text Box 4"/>
          <p:cNvSpPr txBox="1">
            <a:spLocks noChangeArrowheads="1"/>
          </p:cNvSpPr>
          <p:nvPr/>
        </p:nvSpPr>
        <p:spPr bwMode="auto">
          <a:xfrm rot="5400000">
            <a:off x="8353516" y="2098159"/>
            <a:ext cx="4262257"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chemeClr val="folHlink"/>
                </a:solidFill>
              </a:rPr>
              <a:t>§2.2 Operations of the Computer Hardware</a:t>
            </a:r>
          </a:p>
        </p:txBody>
      </p:sp>
      <p:sp>
        <p:nvSpPr>
          <p:cNvPr id="2" name="TextBox 1"/>
          <p:cNvSpPr txBox="1">
            <a:spLocks noChangeArrowheads="1"/>
          </p:cNvSpPr>
          <p:nvPr/>
        </p:nvSpPr>
        <p:spPr bwMode="auto">
          <a:xfrm>
            <a:off x="7813676" y="2743200"/>
            <a:ext cx="1082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comment</a:t>
            </a:r>
          </a:p>
        </p:txBody>
      </p:sp>
      <p:cxnSp>
        <p:nvCxnSpPr>
          <p:cNvPr id="4" name="Straight Arrow Connector 3"/>
          <p:cNvCxnSpPr>
            <a:cxnSpLocks/>
            <a:stCxn id="2" idx="2"/>
          </p:cNvCxnSpPr>
          <p:nvPr/>
        </p:nvCxnSpPr>
        <p:spPr>
          <a:xfrm flipH="1">
            <a:off x="4245429" y="3113088"/>
            <a:ext cx="4109585" cy="26352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1210491" y="3694611"/>
            <a:ext cx="6209212" cy="152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7635083" y="3340757"/>
            <a:ext cx="990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solidFill>
                  <a:srgbClr val="FF0000"/>
                </a:solidFill>
              </a:rPr>
              <a:t>Line of assembly code</a:t>
            </a:r>
          </a:p>
        </p:txBody>
      </p:sp>
      <p:sp>
        <p:nvSpPr>
          <p:cNvPr id="12298" name="TextBox 9"/>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65</a:t>
            </a:r>
          </a:p>
        </p:txBody>
      </p:sp>
    </p:spTree>
    <p:extLst>
      <p:ext uri="{BB962C8B-B14F-4D97-AF65-F5344CB8AC3E}">
        <p14:creationId xmlns:p14="http://schemas.microsoft.com/office/powerpoint/2010/main" val="4087849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2 — Instructions: Language of the Computer — </a:t>
            </a:r>
            <a:fld id="{B4CD0FEF-6EB7-4206-9CA5-437501D6CA28}" type="slidenum">
              <a:rPr lang="en-AU" altLang="en-US"/>
              <a:pPr/>
              <a:t>70</a:t>
            </a:fld>
            <a:endParaRPr lang="en-AU" altLang="en-US"/>
          </a:p>
        </p:txBody>
      </p:sp>
      <p:sp>
        <p:nvSpPr>
          <p:cNvPr id="400386" name="Rectangle 2"/>
          <p:cNvSpPr>
            <a:spLocks noGrp="1" noChangeArrowheads="1"/>
          </p:cNvSpPr>
          <p:nvPr>
            <p:ph type="title"/>
          </p:nvPr>
        </p:nvSpPr>
        <p:spPr/>
        <p:txBody>
          <a:bodyPr/>
          <a:lstStyle/>
          <a:p>
            <a:r>
              <a:rPr lang="en-US" altLang="en-US"/>
              <a:t>The Intel x86 ISA</a:t>
            </a:r>
            <a:endParaRPr lang="en-AU" altLang="en-US"/>
          </a:p>
        </p:txBody>
      </p:sp>
      <p:sp>
        <p:nvSpPr>
          <p:cNvPr id="400387" name="Rectangle 3"/>
          <p:cNvSpPr>
            <a:spLocks noGrp="1" noChangeArrowheads="1"/>
          </p:cNvSpPr>
          <p:nvPr>
            <p:ph type="body" idx="1"/>
          </p:nvPr>
        </p:nvSpPr>
        <p:spPr/>
        <p:txBody>
          <a:bodyPr>
            <a:normAutofit lnSpcReduction="10000"/>
          </a:bodyPr>
          <a:lstStyle/>
          <a:p>
            <a:r>
              <a:rPr lang="en-US" altLang="en-US" dirty="0"/>
              <a:t>Evolution with backward compatibility</a:t>
            </a:r>
          </a:p>
          <a:p>
            <a:pPr lvl="1"/>
            <a:r>
              <a:rPr lang="en-US" altLang="en-US" dirty="0"/>
              <a:t>8080 (1974): 8-bit microprocessor</a:t>
            </a:r>
          </a:p>
          <a:p>
            <a:pPr lvl="2"/>
            <a:r>
              <a:rPr lang="en-US" altLang="en-US" dirty="0"/>
              <a:t>Accumulator, plus 3 index-register pairs</a:t>
            </a:r>
          </a:p>
          <a:p>
            <a:pPr lvl="1"/>
            <a:r>
              <a:rPr lang="en-US" altLang="en-US" dirty="0"/>
              <a:t>8086 (1978): 16-bit extension to 8080</a:t>
            </a:r>
          </a:p>
          <a:p>
            <a:pPr lvl="2"/>
            <a:r>
              <a:rPr lang="en-US" altLang="en-US" dirty="0"/>
              <a:t>Complex instruction set (CISC)</a:t>
            </a:r>
          </a:p>
          <a:p>
            <a:pPr lvl="1"/>
            <a:r>
              <a:rPr lang="en-US" altLang="en-US" dirty="0"/>
              <a:t>8087 (1980): floating-point coprocessor</a:t>
            </a:r>
          </a:p>
          <a:p>
            <a:pPr lvl="2"/>
            <a:r>
              <a:rPr lang="en-US" altLang="en-US" dirty="0"/>
              <a:t>Adds FP instructions and register stack</a:t>
            </a:r>
          </a:p>
          <a:p>
            <a:pPr lvl="1"/>
            <a:r>
              <a:rPr lang="en-US" altLang="en-US" dirty="0"/>
              <a:t>80286 (1982): 24-bit addresses, MMU</a:t>
            </a:r>
          </a:p>
          <a:p>
            <a:pPr lvl="2"/>
            <a:r>
              <a:rPr lang="en-US" altLang="en-US" dirty="0"/>
              <a:t>Segmented memory mapping and protection</a:t>
            </a:r>
          </a:p>
          <a:p>
            <a:pPr lvl="1"/>
            <a:r>
              <a:rPr lang="en-US" altLang="en-US" dirty="0"/>
              <a:t>80386 (1985): 32-bit extension (now IA-32)</a:t>
            </a:r>
          </a:p>
          <a:p>
            <a:pPr lvl="2"/>
            <a:r>
              <a:rPr lang="en-US" altLang="en-US" dirty="0"/>
              <a:t>Additional addressing modes and operations</a:t>
            </a:r>
          </a:p>
          <a:p>
            <a:pPr lvl="2"/>
            <a:r>
              <a:rPr lang="en-US" altLang="en-US" dirty="0"/>
              <a:t>Paged memory mapping as well as segments</a:t>
            </a:r>
            <a:endParaRPr lang="en-AU" altLang="en-US" dirty="0"/>
          </a:p>
        </p:txBody>
      </p:sp>
      <p:sp>
        <p:nvSpPr>
          <p:cNvPr id="400388" name="Text Box 4"/>
          <p:cNvSpPr txBox="1">
            <a:spLocks noChangeArrowheads="1"/>
          </p:cNvSpPr>
          <p:nvPr/>
        </p:nvSpPr>
        <p:spPr bwMode="auto">
          <a:xfrm rot="5400000">
            <a:off x="8851441" y="1590159"/>
            <a:ext cx="3266407"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folHlink"/>
                </a:solidFill>
              </a:rPr>
              <a:t>§2.17 Real Stuff: x86 Instructions</a:t>
            </a:r>
          </a:p>
        </p:txBody>
      </p:sp>
      <p:sp>
        <p:nvSpPr>
          <p:cNvPr id="6" name="TextBox 5"/>
          <p:cNvSpPr txBox="1"/>
          <p:nvPr/>
        </p:nvSpPr>
        <p:spPr>
          <a:xfrm>
            <a:off x="10106025" y="6488668"/>
            <a:ext cx="535724" cy="369332"/>
          </a:xfrm>
          <a:prstGeom prst="rect">
            <a:avLst/>
          </a:prstGeom>
          <a:noFill/>
        </p:spPr>
        <p:txBody>
          <a:bodyPr wrap="none" rtlCol="0">
            <a:spAutoFit/>
          </a:bodyPr>
          <a:lstStyle/>
          <a:p>
            <a:r>
              <a:rPr lang="en-US" dirty="0"/>
              <a:t>149</a:t>
            </a:r>
          </a:p>
        </p:txBody>
      </p:sp>
    </p:spTree>
    <p:extLst>
      <p:ext uri="{BB962C8B-B14F-4D97-AF65-F5344CB8AC3E}">
        <p14:creationId xmlns:p14="http://schemas.microsoft.com/office/powerpoint/2010/main" val="24347574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A04B76C6-5A92-4860-90E9-8407DCE9F4A5}" type="slidenum">
              <a:rPr lang="en-AU" altLang="en-US"/>
              <a:pPr/>
              <a:t>71</a:t>
            </a:fld>
            <a:endParaRPr lang="en-AU" altLang="en-US"/>
          </a:p>
        </p:txBody>
      </p:sp>
      <p:sp>
        <p:nvSpPr>
          <p:cNvPr id="402434" name="Rectangle 2"/>
          <p:cNvSpPr>
            <a:spLocks noGrp="1" noChangeArrowheads="1"/>
          </p:cNvSpPr>
          <p:nvPr>
            <p:ph type="title"/>
          </p:nvPr>
        </p:nvSpPr>
        <p:spPr/>
        <p:txBody>
          <a:bodyPr/>
          <a:lstStyle/>
          <a:p>
            <a:r>
              <a:rPr lang="en-US" altLang="en-US"/>
              <a:t>The Intel x86 ISA</a:t>
            </a:r>
            <a:endParaRPr lang="en-AU" altLang="en-US"/>
          </a:p>
        </p:txBody>
      </p:sp>
      <p:sp>
        <p:nvSpPr>
          <p:cNvPr id="402435" name="Rectangle 3"/>
          <p:cNvSpPr>
            <a:spLocks noGrp="1" noChangeArrowheads="1"/>
          </p:cNvSpPr>
          <p:nvPr>
            <p:ph type="body" idx="1"/>
          </p:nvPr>
        </p:nvSpPr>
        <p:spPr/>
        <p:txBody>
          <a:bodyPr>
            <a:normAutofit lnSpcReduction="10000"/>
          </a:bodyPr>
          <a:lstStyle/>
          <a:p>
            <a:pPr>
              <a:lnSpc>
                <a:spcPct val="80000"/>
              </a:lnSpc>
            </a:pPr>
            <a:r>
              <a:rPr lang="en-US" altLang="en-US"/>
              <a:t>Further evolution…</a:t>
            </a:r>
          </a:p>
          <a:p>
            <a:pPr lvl="1">
              <a:lnSpc>
                <a:spcPct val="80000"/>
              </a:lnSpc>
            </a:pPr>
            <a:r>
              <a:rPr lang="en-US" altLang="en-US"/>
              <a:t>i486 (1989): pipelined, on-chip caches and FPU</a:t>
            </a:r>
          </a:p>
          <a:p>
            <a:pPr lvl="2">
              <a:lnSpc>
                <a:spcPct val="80000"/>
              </a:lnSpc>
            </a:pPr>
            <a:r>
              <a:rPr lang="en-US" altLang="en-US"/>
              <a:t>Compatible competitors: AMD, Cyrix, …</a:t>
            </a:r>
          </a:p>
          <a:p>
            <a:pPr lvl="1">
              <a:lnSpc>
                <a:spcPct val="80000"/>
              </a:lnSpc>
            </a:pPr>
            <a:r>
              <a:rPr lang="en-US" altLang="en-US"/>
              <a:t>Pentium (1993): superscalar, 64-bit datapath</a:t>
            </a:r>
          </a:p>
          <a:p>
            <a:pPr lvl="2">
              <a:lnSpc>
                <a:spcPct val="80000"/>
              </a:lnSpc>
            </a:pPr>
            <a:r>
              <a:rPr lang="en-US" altLang="en-US"/>
              <a:t>Later versions added MMX (Multi-Media eXtension) instructions</a:t>
            </a:r>
          </a:p>
          <a:p>
            <a:pPr lvl="2">
              <a:lnSpc>
                <a:spcPct val="80000"/>
              </a:lnSpc>
            </a:pPr>
            <a:r>
              <a:rPr lang="en-US" altLang="en-US"/>
              <a:t>The infamous FDIV bug</a:t>
            </a:r>
          </a:p>
          <a:p>
            <a:pPr lvl="1">
              <a:lnSpc>
                <a:spcPct val="80000"/>
              </a:lnSpc>
            </a:pPr>
            <a:r>
              <a:rPr lang="en-US" altLang="en-US"/>
              <a:t>Pentium Pro (1995), Pentium II (1997)</a:t>
            </a:r>
          </a:p>
          <a:p>
            <a:pPr lvl="2">
              <a:lnSpc>
                <a:spcPct val="80000"/>
              </a:lnSpc>
            </a:pPr>
            <a:r>
              <a:rPr lang="en-US" altLang="en-US"/>
              <a:t>New microarchitecture (see Colwell, </a:t>
            </a:r>
            <a:r>
              <a:rPr lang="en-US" altLang="en-US" i="1"/>
              <a:t>The Pentium Chronicles</a:t>
            </a:r>
            <a:r>
              <a:rPr lang="en-US" altLang="en-US"/>
              <a:t>)</a:t>
            </a:r>
          </a:p>
          <a:p>
            <a:pPr lvl="1">
              <a:lnSpc>
                <a:spcPct val="80000"/>
              </a:lnSpc>
            </a:pPr>
            <a:r>
              <a:rPr lang="en-US" altLang="en-US"/>
              <a:t>Pentium III (1999)</a:t>
            </a:r>
          </a:p>
          <a:p>
            <a:pPr lvl="2">
              <a:lnSpc>
                <a:spcPct val="80000"/>
              </a:lnSpc>
            </a:pPr>
            <a:r>
              <a:rPr lang="en-US" altLang="en-US"/>
              <a:t>Added SSE (Streaming SIMD Extensions) and associated registers</a:t>
            </a:r>
          </a:p>
          <a:p>
            <a:pPr lvl="1">
              <a:lnSpc>
                <a:spcPct val="80000"/>
              </a:lnSpc>
            </a:pPr>
            <a:r>
              <a:rPr lang="en-US" altLang="en-US"/>
              <a:t>Pentium 4 (2001)</a:t>
            </a:r>
          </a:p>
          <a:p>
            <a:pPr lvl="2">
              <a:lnSpc>
                <a:spcPct val="80000"/>
              </a:lnSpc>
            </a:pPr>
            <a:r>
              <a:rPr lang="en-US" altLang="en-US"/>
              <a:t>New microarchitecture</a:t>
            </a:r>
          </a:p>
          <a:p>
            <a:pPr lvl="2">
              <a:lnSpc>
                <a:spcPct val="80000"/>
              </a:lnSpc>
            </a:pPr>
            <a:r>
              <a:rPr lang="en-US" altLang="en-US"/>
              <a:t>Added SSE2 instructions</a:t>
            </a:r>
            <a:endParaRPr lang="en-AU" altLang="en-US"/>
          </a:p>
        </p:txBody>
      </p:sp>
      <p:sp>
        <p:nvSpPr>
          <p:cNvPr id="5" name="TextBox 4"/>
          <p:cNvSpPr txBox="1"/>
          <p:nvPr/>
        </p:nvSpPr>
        <p:spPr>
          <a:xfrm>
            <a:off x="10106025" y="6488668"/>
            <a:ext cx="535724" cy="369332"/>
          </a:xfrm>
          <a:prstGeom prst="rect">
            <a:avLst/>
          </a:prstGeom>
          <a:noFill/>
        </p:spPr>
        <p:txBody>
          <a:bodyPr wrap="none" rtlCol="0">
            <a:spAutoFit/>
          </a:bodyPr>
          <a:lstStyle/>
          <a:p>
            <a:r>
              <a:rPr lang="en-US" dirty="0"/>
              <a:t>150</a:t>
            </a:r>
          </a:p>
        </p:txBody>
      </p:sp>
    </p:spTree>
    <p:extLst>
      <p:ext uri="{BB962C8B-B14F-4D97-AF65-F5344CB8AC3E}">
        <p14:creationId xmlns:p14="http://schemas.microsoft.com/office/powerpoint/2010/main" val="42218276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5FC228F9-4403-499E-A95F-D474E1B98C59}" type="slidenum">
              <a:rPr lang="en-AU" altLang="en-US"/>
              <a:pPr/>
              <a:t>72</a:t>
            </a:fld>
            <a:endParaRPr lang="en-AU" altLang="en-US"/>
          </a:p>
        </p:txBody>
      </p:sp>
      <p:sp>
        <p:nvSpPr>
          <p:cNvPr id="404482" name="Rectangle 2"/>
          <p:cNvSpPr>
            <a:spLocks noGrp="1" noChangeArrowheads="1"/>
          </p:cNvSpPr>
          <p:nvPr>
            <p:ph type="title"/>
          </p:nvPr>
        </p:nvSpPr>
        <p:spPr/>
        <p:txBody>
          <a:bodyPr/>
          <a:lstStyle/>
          <a:p>
            <a:r>
              <a:rPr lang="en-US" altLang="en-US"/>
              <a:t>The Intel x86 ISA</a:t>
            </a:r>
            <a:endParaRPr lang="en-AU" altLang="en-US"/>
          </a:p>
        </p:txBody>
      </p:sp>
      <p:sp>
        <p:nvSpPr>
          <p:cNvPr id="404483" name="Rectangle 3"/>
          <p:cNvSpPr>
            <a:spLocks noGrp="1" noChangeArrowheads="1"/>
          </p:cNvSpPr>
          <p:nvPr>
            <p:ph type="body" idx="1"/>
          </p:nvPr>
        </p:nvSpPr>
        <p:spPr/>
        <p:txBody>
          <a:bodyPr>
            <a:normAutofit lnSpcReduction="10000"/>
          </a:bodyPr>
          <a:lstStyle/>
          <a:p>
            <a:pPr>
              <a:lnSpc>
                <a:spcPct val="80000"/>
              </a:lnSpc>
            </a:pPr>
            <a:r>
              <a:rPr lang="en-US" altLang="en-US"/>
              <a:t>And further…</a:t>
            </a:r>
          </a:p>
          <a:p>
            <a:pPr lvl="1">
              <a:lnSpc>
                <a:spcPct val="80000"/>
              </a:lnSpc>
            </a:pPr>
            <a:r>
              <a:rPr lang="en-US" altLang="en-US">
                <a:solidFill>
                  <a:schemeClr val="hlink"/>
                </a:solidFill>
              </a:rPr>
              <a:t>AMD64 (2003): extended architecture to 64 bits</a:t>
            </a:r>
          </a:p>
          <a:p>
            <a:pPr lvl="1">
              <a:lnSpc>
                <a:spcPct val="80000"/>
              </a:lnSpc>
            </a:pPr>
            <a:r>
              <a:rPr lang="en-US" altLang="en-US"/>
              <a:t>EM64T </a:t>
            </a:r>
            <a:r>
              <a:rPr lang="en-US" altLang="en-US">
                <a:cs typeface="Arial" charset="0"/>
              </a:rPr>
              <a:t>– </a:t>
            </a:r>
            <a:r>
              <a:rPr lang="en-US" altLang="en-US"/>
              <a:t>Extended Memory 64 Technology (2004)</a:t>
            </a:r>
          </a:p>
          <a:p>
            <a:pPr lvl="2">
              <a:lnSpc>
                <a:spcPct val="80000"/>
              </a:lnSpc>
            </a:pPr>
            <a:r>
              <a:rPr lang="en-US" altLang="en-US"/>
              <a:t>AMD64 adopted by Intel (with refinements)</a:t>
            </a:r>
          </a:p>
          <a:p>
            <a:pPr lvl="2">
              <a:lnSpc>
                <a:spcPct val="80000"/>
              </a:lnSpc>
            </a:pPr>
            <a:r>
              <a:rPr lang="en-US" altLang="en-US"/>
              <a:t>Added SSE3 instructions</a:t>
            </a:r>
          </a:p>
          <a:p>
            <a:pPr lvl="1">
              <a:lnSpc>
                <a:spcPct val="80000"/>
              </a:lnSpc>
            </a:pPr>
            <a:r>
              <a:rPr lang="en-US" altLang="en-US"/>
              <a:t>Intel Core (2006)</a:t>
            </a:r>
          </a:p>
          <a:p>
            <a:pPr lvl="2">
              <a:lnSpc>
                <a:spcPct val="80000"/>
              </a:lnSpc>
            </a:pPr>
            <a:r>
              <a:rPr lang="en-US" altLang="en-US"/>
              <a:t>Added SSE4 instructions, virtual machine support</a:t>
            </a:r>
          </a:p>
          <a:p>
            <a:pPr lvl="1">
              <a:lnSpc>
                <a:spcPct val="80000"/>
              </a:lnSpc>
            </a:pPr>
            <a:r>
              <a:rPr lang="en-US" altLang="en-US">
                <a:solidFill>
                  <a:schemeClr val="hlink"/>
                </a:solidFill>
              </a:rPr>
              <a:t>AMD64 (announced 2007): SSE5 instructions</a:t>
            </a:r>
          </a:p>
          <a:p>
            <a:pPr lvl="2">
              <a:lnSpc>
                <a:spcPct val="80000"/>
              </a:lnSpc>
            </a:pPr>
            <a:r>
              <a:rPr lang="en-US" altLang="en-US">
                <a:solidFill>
                  <a:schemeClr val="hlink"/>
                </a:solidFill>
              </a:rPr>
              <a:t>Intel declined to follow, instead…</a:t>
            </a:r>
          </a:p>
          <a:p>
            <a:pPr lvl="1">
              <a:lnSpc>
                <a:spcPct val="80000"/>
              </a:lnSpc>
            </a:pPr>
            <a:r>
              <a:rPr lang="en-US" altLang="en-US"/>
              <a:t>Advanced Vector Extension (announced 2008)</a:t>
            </a:r>
          </a:p>
          <a:p>
            <a:pPr lvl="2">
              <a:lnSpc>
                <a:spcPct val="80000"/>
              </a:lnSpc>
            </a:pPr>
            <a:r>
              <a:rPr lang="en-US" altLang="en-US"/>
              <a:t>Longer SSE registers, more instructions</a:t>
            </a:r>
          </a:p>
          <a:p>
            <a:pPr>
              <a:lnSpc>
                <a:spcPct val="80000"/>
              </a:lnSpc>
            </a:pPr>
            <a:r>
              <a:rPr lang="en-US" altLang="en-US"/>
              <a:t>If Intel didn’t extend with compatibility, its competitors would!</a:t>
            </a:r>
          </a:p>
          <a:p>
            <a:pPr lvl="1">
              <a:lnSpc>
                <a:spcPct val="80000"/>
              </a:lnSpc>
            </a:pPr>
            <a:r>
              <a:rPr lang="en-US" altLang="en-US"/>
              <a:t>Technical elegance ≠ market success</a:t>
            </a:r>
          </a:p>
        </p:txBody>
      </p:sp>
      <p:sp>
        <p:nvSpPr>
          <p:cNvPr id="5" name="TextBox 4"/>
          <p:cNvSpPr txBox="1"/>
          <p:nvPr/>
        </p:nvSpPr>
        <p:spPr>
          <a:xfrm>
            <a:off x="10106025" y="6488668"/>
            <a:ext cx="535724" cy="369332"/>
          </a:xfrm>
          <a:prstGeom prst="rect">
            <a:avLst/>
          </a:prstGeom>
          <a:noFill/>
        </p:spPr>
        <p:txBody>
          <a:bodyPr wrap="none" rtlCol="0">
            <a:spAutoFit/>
          </a:bodyPr>
          <a:lstStyle/>
          <a:p>
            <a:r>
              <a:rPr lang="en-US" dirty="0"/>
              <a:t>151</a:t>
            </a:r>
          </a:p>
        </p:txBody>
      </p:sp>
    </p:spTree>
    <p:extLst>
      <p:ext uri="{BB962C8B-B14F-4D97-AF65-F5344CB8AC3E}">
        <p14:creationId xmlns:p14="http://schemas.microsoft.com/office/powerpoint/2010/main" val="1606488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AU" altLang="en-US"/>
              <a:t>Chapter 2 — Instructions: Language of the Computer — </a:t>
            </a:r>
            <a:fld id="{B5B842A6-03C9-429E-BE40-314FB4618D5D}" type="slidenum">
              <a:rPr lang="en-AU" altLang="en-US"/>
              <a:pPr/>
              <a:t>73</a:t>
            </a:fld>
            <a:endParaRPr lang="en-AU" altLang="en-US"/>
          </a:p>
        </p:txBody>
      </p:sp>
      <p:sp>
        <p:nvSpPr>
          <p:cNvPr id="467970" name="Rectangle 2"/>
          <p:cNvSpPr>
            <a:spLocks noGrp="1" noChangeArrowheads="1"/>
          </p:cNvSpPr>
          <p:nvPr>
            <p:ph type="title"/>
          </p:nvPr>
        </p:nvSpPr>
        <p:spPr/>
        <p:txBody>
          <a:bodyPr/>
          <a:lstStyle/>
          <a:p>
            <a:r>
              <a:rPr lang="en-AU" altLang="en-US"/>
              <a:t>Basic x86 Registers</a:t>
            </a:r>
          </a:p>
        </p:txBody>
      </p:sp>
      <p:pic>
        <p:nvPicPr>
          <p:cNvPr id="467973" name="Picture 5" descr="f02-36-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050" y="1196976"/>
            <a:ext cx="5024438" cy="5070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106025" y="6488668"/>
            <a:ext cx="535724" cy="369332"/>
          </a:xfrm>
          <a:prstGeom prst="rect">
            <a:avLst/>
          </a:prstGeom>
          <a:noFill/>
        </p:spPr>
        <p:txBody>
          <a:bodyPr wrap="none" rtlCol="0">
            <a:spAutoFit/>
          </a:bodyPr>
          <a:lstStyle/>
          <a:p>
            <a:r>
              <a:rPr lang="en-US" dirty="0"/>
              <a:t>153</a:t>
            </a:r>
          </a:p>
        </p:txBody>
      </p:sp>
    </p:spTree>
    <p:extLst>
      <p:ext uri="{BB962C8B-B14F-4D97-AF65-F5344CB8AC3E}">
        <p14:creationId xmlns:p14="http://schemas.microsoft.com/office/powerpoint/2010/main" val="2510836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p:cNvSpPr>
            <a:spLocks noGrp="1"/>
          </p:cNvSpPr>
          <p:nvPr>
            <p:ph type="ftr" sz="quarter" idx="10"/>
          </p:nvPr>
        </p:nvSpPr>
        <p:spPr/>
        <p:txBody>
          <a:bodyPr/>
          <a:lstStyle/>
          <a:p>
            <a:r>
              <a:rPr lang="en-AU" altLang="en-US"/>
              <a:t>Chapter 2 — Instructions: Language of the Computer — </a:t>
            </a:r>
            <a:fld id="{E1072E50-64EB-4A6E-952F-59EB8E2A237E}" type="slidenum">
              <a:rPr lang="en-AU" altLang="en-US"/>
              <a:pPr/>
              <a:t>74</a:t>
            </a:fld>
            <a:endParaRPr lang="en-AU" altLang="en-US"/>
          </a:p>
        </p:txBody>
      </p:sp>
      <p:sp>
        <p:nvSpPr>
          <p:cNvPr id="471042" name="Rectangle 2"/>
          <p:cNvSpPr>
            <a:spLocks noGrp="1" noChangeArrowheads="1"/>
          </p:cNvSpPr>
          <p:nvPr>
            <p:ph type="title"/>
          </p:nvPr>
        </p:nvSpPr>
        <p:spPr/>
        <p:txBody>
          <a:bodyPr/>
          <a:lstStyle/>
          <a:p>
            <a:r>
              <a:rPr lang="en-AU" altLang="en-US"/>
              <a:t>Basic x86 Addressing Modes</a:t>
            </a:r>
          </a:p>
        </p:txBody>
      </p:sp>
      <p:sp>
        <p:nvSpPr>
          <p:cNvPr id="471043" name="Rectangle 3"/>
          <p:cNvSpPr>
            <a:spLocks noGrp="1" noChangeArrowheads="1"/>
          </p:cNvSpPr>
          <p:nvPr>
            <p:ph type="body" idx="1"/>
          </p:nvPr>
        </p:nvSpPr>
        <p:spPr>
          <a:xfrm>
            <a:off x="2208214" y="1125538"/>
            <a:ext cx="8270875" cy="647700"/>
          </a:xfrm>
        </p:spPr>
        <p:txBody>
          <a:bodyPr/>
          <a:lstStyle/>
          <a:p>
            <a:r>
              <a:rPr lang="en-AU" altLang="en-US"/>
              <a:t>Two operands per instruction</a:t>
            </a:r>
          </a:p>
        </p:txBody>
      </p:sp>
      <p:graphicFrame>
        <p:nvGraphicFramePr>
          <p:cNvPr id="471080" name="Group 40"/>
          <p:cNvGraphicFramePr>
            <a:graphicFrameLocks noGrp="1"/>
          </p:cNvGraphicFramePr>
          <p:nvPr/>
        </p:nvGraphicFramePr>
        <p:xfrm>
          <a:off x="2711451" y="1700213"/>
          <a:ext cx="6697663" cy="2194560"/>
        </p:xfrm>
        <a:graphic>
          <a:graphicData uri="http://schemas.openxmlformats.org/drawingml/2006/table">
            <a:tbl>
              <a:tblPr/>
              <a:tblGrid>
                <a:gridCol w="3349625">
                  <a:extLst>
                    <a:ext uri="{9D8B030D-6E8A-4147-A177-3AD203B41FA5}">
                      <a16:colId xmlns:a16="http://schemas.microsoft.com/office/drawing/2014/main" val="20000"/>
                    </a:ext>
                  </a:extLst>
                </a:gridCol>
                <a:gridCol w="3348038">
                  <a:extLst>
                    <a:ext uri="{9D8B030D-6E8A-4147-A177-3AD203B41FA5}">
                      <a16:colId xmlns:a16="http://schemas.microsoft.com/office/drawing/2014/main" val="20001"/>
                    </a:ext>
                  </a:extLst>
                </a:gridCol>
              </a:tblGrid>
              <a:tr h="204788">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Source/dest operand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Second source operand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788">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Immediate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4788">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3200">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Memory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4788">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Memory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a:spcBef>
                          <a:spcPct val="20000"/>
                        </a:spcBef>
                        <a:buClr>
                          <a:schemeClr val="hlink"/>
                        </a:buClr>
                        <a:buSzPct val="55000"/>
                        <a:buFont typeface="Wingdings" pitchFamily="2" charset="2"/>
                        <a:defRPr sz="2400">
                          <a:solidFill>
                            <a:schemeClr val="tx1"/>
                          </a:solidFill>
                          <a:latin typeface="Arial" charset="0"/>
                        </a:defRPr>
                      </a:lvl2pPr>
                      <a:lvl3pPr>
                        <a:spcBef>
                          <a:spcPct val="20000"/>
                        </a:spcBef>
                        <a:buClr>
                          <a:schemeClr val="folHlink"/>
                        </a:buClr>
                        <a:buSzPct val="50000"/>
                        <a:buFont typeface="Wingdings" pitchFamily="2" charset="2"/>
                        <a:defRPr sz="2000">
                          <a:solidFill>
                            <a:schemeClr val="tx1"/>
                          </a:solidFill>
                          <a:latin typeface="Arial" charset="0"/>
                        </a:defRPr>
                      </a:lvl3pPr>
                      <a:lvl4pPr>
                        <a:spcBef>
                          <a:spcPct val="20000"/>
                        </a:spcBef>
                        <a:buClr>
                          <a:schemeClr val="accent2"/>
                        </a:buClr>
                        <a:buSzPct val="55000"/>
                        <a:buFont typeface="Wingdings" pitchFamily="2" charset="2"/>
                        <a:defRPr>
                          <a:solidFill>
                            <a:schemeClr val="tx1"/>
                          </a:solidFill>
                          <a:latin typeface="Arial" charset="0"/>
                        </a:defRPr>
                      </a:lvl4pPr>
                      <a:lvl5pPr>
                        <a:spcBef>
                          <a:spcPct val="20000"/>
                        </a:spcBef>
                        <a:buClr>
                          <a:schemeClr val="accent1"/>
                        </a:buClr>
                        <a:buSzPct val="50000"/>
                        <a:buFont typeface="Wingdings" pitchFamily="2" charset="2"/>
                        <a:defRPr>
                          <a:solidFill>
                            <a:schemeClr val="tx1"/>
                          </a:solidFill>
                          <a:latin typeface="Arial"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1800" b="0" i="0" u="none" strike="noStrike" cap="none" normalizeH="0" baseline="0">
                          <a:ln>
                            <a:noFill/>
                          </a:ln>
                          <a:solidFill>
                            <a:schemeClr val="tx1"/>
                          </a:solidFill>
                          <a:effectLst/>
                          <a:latin typeface="Arial" charset="0"/>
                        </a:rPr>
                        <a:t>Immediate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71081" name="Rectangle 41"/>
          <p:cNvSpPr>
            <a:spLocks noChangeArrowheads="1"/>
          </p:cNvSpPr>
          <p:nvPr/>
        </p:nvSpPr>
        <p:spPr bwMode="auto">
          <a:xfrm>
            <a:off x="2208214" y="3933826"/>
            <a:ext cx="8270875" cy="23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Arial"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charset="0"/>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Arial" charset="0"/>
              </a:defRPr>
            </a:lvl9pPr>
          </a:lstStyle>
          <a:p>
            <a:pPr eaLnBrk="1" hangingPunct="1"/>
            <a:r>
              <a:rPr lang="en-AU" altLang="en-US" sz="2800" dirty="0"/>
              <a:t>Memory addressing modes</a:t>
            </a:r>
          </a:p>
          <a:p>
            <a:pPr lvl="1" eaLnBrk="1" hangingPunct="1"/>
            <a:r>
              <a:rPr lang="en-AU" altLang="en-US" sz="2400" dirty="0"/>
              <a:t>Address in register</a:t>
            </a:r>
          </a:p>
          <a:p>
            <a:pPr lvl="1" eaLnBrk="1" hangingPunct="1"/>
            <a:r>
              <a:rPr lang="en-AU" altLang="en-US" sz="2400" dirty="0"/>
              <a:t>Address = </a:t>
            </a:r>
            <a:r>
              <a:rPr lang="en-AU" altLang="en-US" sz="2400" dirty="0" err="1"/>
              <a:t>R</a:t>
            </a:r>
            <a:r>
              <a:rPr lang="en-AU" altLang="en-US" sz="2400" baseline="-25000" dirty="0" err="1"/>
              <a:t>base</a:t>
            </a:r>
            <a:r>
              <a:rPr lang="en-AU" altLang="en-US" sz="2400" dirty="0"/>
              <a:t> + displacement</a:t>
            </a:r>
          </a:p>
          <a:p>
            <a:pPr lvl="1" eaLnBrk="1" hangingPunct="1"/>
            <a:r>
              <a:rPr lang="en-AU" altLang="en-US" sz="2400" dirty="0"/>
              <a:t>Address = </a:t>
            </a:r>
            <a:r>
              <a:rPr lang="en-AU" altLang="en-US" sz="2400" dirty="0" err="1"/>
              <a:t>R</a:t>
            </a:r>
            <a:r>
              <a:rPr lang="en-AU" altLang="en-US" sz="2400" baseline="-25000" dirty="0" err="1"/>
              <a:t>base</a:t>
            </a:r>
            <a:r>
              <a:rPr lang="en-AU" altLang="en-US" sz="2400" dirty="0"/>
              <a:t> + 2</a:t>
            </a:r>
            <a:r>
              <a:rPr lang="en-AU" altLang="en-US" sz="2400" baseline="30000" dirty="0"/>
              <a:t>scale</a:t>
            </a:r>
            <a:r>
              <a:rPr lang="en-AU" altLang="en-US" sz="2400" dirty="0"/>
              <a:t> </a:t>
            </a:r>
            <a:r>
              <a:rPr lang="en-US" altLang="en-US" sz="2400" dirty="0">
                <a:cs typeface="Arial" charset="0"/>
              </a:rPr>
              <a:t>×</a:t>
            </a:r>
            <a:r>
              <a:rPr lang="en-AU" altLang="en-US" sz="2400" dirty="0"/>
              <a:t> </a:t>
            </a:r>
            <a:r>
              <a:rPr lang="en-AU" altLang="en-US" sz="2400" dirty="0" err="1"/>
              <a:t>R</a:t>
            </a:r>
            <a:r>
              <a:rPr lang="en-AU" altLang="en-US" sz="2400" baseline="-25000" dirty="0" err="1"/>
              <a:t>index</a:t>
            </a:r>
            <a:r>
              <a:rPr lang="en-AU" altLang="en-US" sz="2400" dirty="0"/>
              <a:t> (scale = 0, 1, 2, or 3)</a:t>
            </a:r>
          </a:p>
          <a:p>
            <a:pPr lvl="1" eaLnBrk="1" hangingPunct="1"/>
            <a:r>
              <a:rPr lang="en-AU" altLang="en-US" sz="2400" dirty="0"/>
              <a:t>Address =  </a:t>
            </a:r>
            <a:r>
              <a:rPr lang="en-AU" altLang="en-US" sz="2400" dirty="0" err="1"/>
              <a:t>R</a:t>
            </a:r>
            <a:r>
              <a:rPr lang="en-AU" altLang="en-US" sz="2400" baseline="-25000" dirty="0" err="1"/>
              <a:t>base</a:t>
            </a:r>
            <a:r>
              <a:rPr lang="en-AU" altLang="en-US" sz="2400" dirty="0"/>
              <a:t> + 2</a:t>
            </a:r>
            <a:r>
              <a:rPr lang="en-AU" altLang="en-US" sz="2400" baseline="30000" dirty="0"/>
              <a:t>scale</a:t>
            </a:r>
            <a:r>
              <a:rPr lang="en-AU" altLang="en-US" sz="2400" dirty="0"/>
              <a:t> </a:t>
            </a:r>
            <a:r>
              <a:rPr lang="en-US" altLang="en-US" sz="2400" dirty="0">
                <a:cs typeface="Arial" charset="0"/>
              </a:rPr>
              <a:t>×</a:t>
            </a:r>
            <a:r>
              <a:rPr lang="en-AU" altLang="en-US" sz="2400" dirty="0"/>
              <a:t> </a:t>
            </a:r>
            <a:r>
              <a:rPr lang="en-AU" altLang="en-US" sz="2400" dirty="0" err="1"/>
              <a:t>R</a:t>
            </a:r>
            <a:r>
              <a:rPr lang="en-AU" altLang="en-US" sz="2400" baseline="-25000" dirty="0" err="1"/>
              <a:t>index</a:t>
            </a:r>
            <a:r>
              <a:rPr lang="en-AU" altLang="en-US" sz="2400" dirty="0"/>
              <a:t> + displacement</a:t>
            </a:r>
          </a:p>
        </p:txBody>
      </p:sp>
      <p:sp>
        <p:nvSpPr>
          <p:cNvPr id="7" name="TextBox 6"/>
          <p:cNvSpPr txBox="1"/>
          <p:nvPr/>
        </p:nvSpPr>
        <p:spPr>
          <a:xfrm>
            <a:off x="10106025" y="6488668"/>
            <a:ext cx="535724" cy="369332"/>
          </a:xfrm>
          <a:prstGeom prst="rect">
            <a:avLst/>
          </a:prstGeom>
          <a:noFill/>
        </p:spPr>
        <p:txBody>
          <a:bodyPr wrap="none" rtlCol="0">
            <a:spAutoFit/>
          </a:bodyPr>
          <a:lstStyle/>
          <a:p>
            <a:r>
              <a:rPr lang="en-US" dirty="0"/>
              <a:t>153</a:t>
            </a:r>
          </a:p>
        </p:txBody>
      </p:sp>
    </p:spTree>
    <p:extLst>
      <p:ext uri="{BB962C8B-B14F-4D97-AF65-F5344CB8AC3E}">
        <p14:creationId xmlns:p14="http://schemas.microsoft.com/office/powerpoint/2010/main" val="37552077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x86 Instructions</a:t>
            </a:r>
          </a:p>
        </p:txBody>
      </p:sp>
      <p:sp>
        <p:nvSpPr>
          <p:cNvPr id="4" name="TextBox 3"/>
          <p:cNvSpPr txBox="1"/>
          <p:nvPr/>
        </p:nvSpPr>
        <p:spPr>
          <a:xfrm>
            <a:off x="10106025" y="6488668"/>
            <a:ext cx="535724" cy="369332"/>
          </a:xfrm>
          <a:prstGeom prst="rect">
            <a:avLst/>
          </a:prstGeom>
          <a:noFill/>
        </p:spPr>
        <p:txBody>
          <a:bodyPr wrap="none" rtlCol="0">
            <a:spAutoFit/>
          </a:bodyPr>
          <a:lstStyle/>
          <a:p>
            <a:r>
              <a:rPr lang="en-US" dirty="0"/>
              <a:t>155</a:t>
            </a:r>
          </a:p>
        </p:txBody>
      </p:sp>
      <p:graphicFrame>
        <p:nvGraphicFramePr>
          <p:cNvPr id="5" name="Table 4"/>
          <p:cNvGraphicFramePr>
            <a:graphicFrameLocks noGrp="1"/>
          </p:cNvGraphicFramePr>
          <p:nvPr>
            <p:extLst>
              <p:ext uri="{D42A27DB-BD31-4B8C-83A1-F6EECF244321}">
                <p14:modId xmlns:p14="http://schemas.microsoft.com/office/powerpoint/2010/main" val="4220837299"/>
              </p:ext>
            </p:extLst>
          </p:nvPr>
        </p:nvGraphicFramePr>
        <p:xfrm>
          <a:off x="2362200" y="1524000"/>
          <a:ext cx="7620000" cy="3939286"/>
        </p:xfrm>
        <a:graphic>
          <a:graphicData uri="http://schemas.openxmlformats.org/drawingml/2006/table">
            <a:tbl>
              <a:tblPr firstRow="1" firstCol="1" bandRow="1">
                <a:tableStyleId>{5C22544A-7EE6-4342-B048-85BDC9FD1C3A}</a:tableStyleId>
              </a:tblPr>
              <a:tblGrid>
                <a:gridCol w="2416396">
                  <a:extLst>
                    <a:ext uri="{9D8B030D-6E8A-4147-A177-3AD203B41FA5}">
                      <a16:colId xmlns:a16="http://schemas.microsoft.com/office/drawing/2014/main" val="20000"/>
                    </a:ext>
                  </a:extLst>
                </a:gridCol>
                <a:gridCol w="5203604">
                  <a:extLst>
                    <a:ext uri="{9D8B030D-6E8A-4147-A177-3AD203B41FA5}">
                      <a16:colId xmlns:a16="http://schemas.microsoft.com/office/drawing/2014/main" val="20001"/>
                    </a:ext>
                  </a:extLst>
                </a:gridCol>
              </a:tblGrid>
              <a:tr h="311150">
                <a:tc>
                  <a:txBody>
                    <a:bodyPr/>
                    <a:lstStyle/>
                    <a:p>
                      <a:pPr marL="0" marR="0" algn="ctr">
                        <a:spcBef>
                          <a:spcPts val="0"/>
                        </a:spcBef>
                        <a:spcAft>
                          <a:spcPts val="0"/>
                        </a:spcAft>
                      </a:pPr>
                      <a:r>
                        <a:rPr lang="en-US" sz="1600">
                          <a:effectLst/>
                          <a:latin typeface="Courier New" panose="02070309020205020404" pitchFamily="49" charset="0"/>
                          <a:cs typeface="Courier New" panose="02070309020205020404" pitchFamily="49" charset="0"/>
                        </a:rPr>
                        <a:t>Instruction</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lgn="ctr">
                        <a:spcBef>
                          <a:spcPts val="0"/>
                        </a:spcBef>
                        <a:spcAft>
                          <a:spcPts val="0"/>
                        </a:spcAft>
                      </a:pPr>
                      <a:r>
                        <a:rPr lang="en-US" sz="1600">
                          <a:effectLst/>
                          <a:latin typeface="Courier New" panose="02070309020205020404" pitchFamily="49" charset="0"/>
                          <a:cs typeface="Courier New" panose="02070309020205020404" pitchFamily="49" charset="0"/>
                        </a:rPr>
                        <a:t>Function</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0"/>
                  </a:ext>
                </a:extLst>
              </a:tr>
              <a:tr h="622300">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je name</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spcBef>
                          <a:spcPts val="0"/>
                        </a:spcBef>
                        <a:spcAft>
                          <a:spcPts val="0"/>
                        </a:spcAft>
                      </a:pPr>
                      <a:r>
                        <a:rPr lang="en-US" sz="1600" dirty="0">
                          <a:effectLst/>
                          <a:latin typeface="Courier New" panose="02070309020205020404" pitchFamily="49" charset="0"/>
                          <a:cs typeface="Courier New" panose="02070309020205020404" pitchFamily="49" charset="0"/>
                        </a:rPr>
                        <a:t>If equal (condition code) {EIP=name};</a:t>
                      </a:r>
                    </a:p>
                    <a:p>
                      <a:pPr marL="0" marR="0">
                        <a:spcBef>
                          <a:spcPts val="0"/>
                        </a:spcBef>
                        <a:spcAft>
                          <a:spcPts val="0"/>
                        </a:spcAft>
                      </a:pPr>
                      <a:r>
                        <a:rPr lang="en-US" sz="1600" dirty="0">
                          <a:effectLst/>
                          <a:latin typeface="Courier New" panose="02070309020205020404" pitchFamily="49" charset="0"/>
                          <a:cs typeface="Courier New" panose="02070309020205020404" pitchFamily="49" charset="0"/>
                        </a:rPr>
                        <a:t>EIP-128&lt;=name&lt;EIP+128</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1"/>
                  </a:ext>
                </a:extLst>
              </a:tr>
              <a:tr h="311150">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jmp name</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EIP = name</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2"/>
                  </a:ext>
                </a:extLst>
              </a:tr>
              <a:tr h="311150">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call name</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SP=SP-4; M[SP]=EIP+5; EIP=name;</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3"/>
                  </a:ext>
                </a:extLst>
              </a:tr>
              <a:tr h="340106">
                <a:tc>
                  <a:txBody>
                    <a:bodyPr/>
                    <a:lstStyle/>
                    <a:p>
                      <a:pPr marL="0" marR="0">
                        <a:spcBef>
                          <a:spcPts val="0"/>
                        </a:spcBef>
                        <a:spcAft>
                          <a:spcPts val="0"/>
                        </a:spcAft>
                      </a:pPr>
                      <a:r>
                        <a:rPr lang="en-US" sz="1600" dirty="0" err="1">
                          <a:effectLst/>
                          <a:latin typeface="Courier New" panose="02070309020205020404" pitchFamily="49" charset="0"/>
                          <a:cs typeface="Courier New" panose="02070309020205020404" pitchFamily="49" charset="0"/>
                        </a:rPr>
                        <a:t>movw</a:t>
                      </a:r>
                      <a:r>
                        <a:rPr lang="en-US" sz="1600" dirty="0">
                          <a:effectLst/>
                          <a:latin typeface="Courier New" panose="02070309020205020404" pitchFamily="49" charset="0"/>
                          <a:cs typeface="Courier New" panose="02070309020205020404" pitchFamily="49" charset="0"/>
                        </a:rPr>
                        <a:t> EBX, [EDI+45]</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EBX=M[EDI+45]</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4"/>
                  </a:ext>
                </a:extLst>
              </a:tr>
              <a:tr h="311150">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push esi</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SP=SP-4; M[SP]=ESI;</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5"/>
                  </a:ext>
                </a:extLst>
              </a:tr>
              <a:tr h="311150">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pop edi</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EDI=M[SP]; SP=SP+4;</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6"/>
                  </a:ext>
                </a:extLst>
              </a:tr>
              <a:tr h="311150">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add EAX, #C6765</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EAX=EAX+6765;</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7"/>
                  </a:ext>
                </a:extLst>
              </a:tr>
              <a:tr h="311150">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yest EDX, #42</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Set condition code (flags) with EDS and 42</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8"/>
                  </a:ext>
                </a:extLst>
              </a:tr>
              <a:tr h="622300">
                <a:tc>
                  <a:txBody>
                    <a:bodyPr/>
                    <a:lstStyle/>
                    <a:p>
                      <a:pPr marL="0" marR="0">
                        <a:spcBef>
                          <a:spcPts val="0"/>
                        </a:spcBef>
                        <a:spcAft>
                          <a:spcPts val="0"/>
                        </a:spcAft>
                      </a:pPr>
                      <a:r>
                        <a:rPr lang="en-US" sz="1600">
                          <a:effectLst/>
                          <a:latin typeface="Courier New" panose="02070309020205020404" pitchFamily="49" charset="0"/>
                          <a:cs typeface="Courier New" panose="02070309020205020404" pitchFamily="49" charset="0"/>
                        </a:rPr>
                        <a:t>movsl</a:t>
                      </a:r>
                      <a:endParaRPr lang="en-US" sz="16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a:spcBef>
                          <a:spcPts val="0"/>
                        </a:spcBef>
                        <a:spcAft>
                          <a:spcPts val="0"/>
                        </a:spcAft>
                      </a:pPr>
                      <a:r>
                        <a:rPr lang="en-US" sz="1600" dirty="0">
                          <a:effectLst/>
                          <a:latin typeface="Courier New" panose="02070309020205020404" pitchFamily="49" charset="0"/>
                          <a:cs typeface="Courier New" panose="02070309020205020404" pitchFamily="49" charset="0"/>
                        </a:rPr>
                        <a:t>M[EDI]=M[ESI];</a:t>
                      </a:r>
                    </a:p>
                    <a:p>
                      <a:pPr marL="0" marR="0">
                        <a:spcBef>
                          <a:spcPts val="0"/>
                        </a:spcBef>
                        <a:spcAft>
                          <a:spcPts val="0"/>
                        </a:spcAft>
                      </a:pPr>
                      <a:r>
                        <a:rPr lang="en-US" sz="1600" dirty="0">
                          <a:effectLst/>
                          <a:latin typeface="Courier New" panose="02070309020205020404" pitchFamily="49" charset="0"/>
                          <a:cs typeface="Courier New" panose="02070309020205020404" pitchFamily="49" charset="0"/>
                        </a:rPr>
                        <a:t>EDI=EDI+4; ESI=ESI+4;</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0009"/>
                  </a:ext>
                </a:extLst>
              </a:tr>
            </a:tbl>
          </a:graphicData>
        </a:graphic>
      </p:graphicFrame>
      <p:sp>
        <p:nvSpPr>
          <p:cNvPr id="3" name="TextBox 2">
            <a:hlinkClick r:id="rId2"/>
          </p:cNvPr>
          <p:cNvSpPr txBox="1"/>
          <p:nvPr/>
        </p:nvSpPr>
        <p:spPr>
          <a:xfrm>
            <a:off x="3904488" y="6025896"/>
            <a:ext cx="2980816" cy="369332"/>
          </a:xfrm>
          <a:prstGeom prst="rect">
            <a:avLst/>
          </a:prstGeom>
          <a:noFill/>
        </p:spPr>
        <p:txBody>
          <a:bodyPr wrap="none" rtlCol="0">
            <a:spAutoFit/>
          </a:bodyPr>
          <a:lstStyle/>
          <a:p>
            <a:r>
              <a:rPr lang="en-US" dirty="0" smtClean="0"/>
              <a:t>Want to learn how to do this?</a:t>
            </a:r>
            <a:endParaRPr lang="en-US" dirty="0"/>
          </a:p>
        </p:txBody>
      </p:sp>
    </p:spTree>
    <p:extLst>
      <p:ext uri="{BB962C8B-B14F-4D97-AF65-F5344CB8AC3E}">
        <p14:creationId xmlns:p14="http://schemas.microsoft.com/office/powerpoint/2010/main" val="32695713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2 — Instructions: Language of the Computer — </a:t>
            </a:r>
            <a:fld id="{3E60D6DB-7B06-4608-B55F-CD77A0B278AF}" type="slidenum">
              <a:rPr lang="en-AU" altLang="en-US"/>
              <a:pPr/>
              <a:t>76</a:t>
            </a:fld>
            <a:endParaRPr lang="en-AU" altLang="en-US"/>
          </a:p>
        </p:txBody>
      </p:sp>
      <p:sp>
        <p:nvSpPr>
          <p:cNvPr id="473090" name="Rectangle 2"/>
          <p:cNvSpPr>
            <a:spLocks noGrp="1" noChangeArrowheads="1"/>
          </p:cNvSpPr>
          <p:nvPr>
            <p:ph type="title"/>
          </p:nvPr>
        </p:nvSpPr>
        <p:spPr/>
        <p:txBody>
          <a:bodyPr/>
          <a:lstStyle/>
          <a:p>
            <a:r>
              <a:rPr lang="en-AU" altLang="en-US"/>
              <a:t>x86 Instruction Encoding</a:t>
            </a:r>
          </a:p>
        </p:txBody>
      </p:sp>
      <p:sp>
        <p:nvSpPr>
          <p:cNvPr id="473091" name="Rectangle 3"/>
          <p:cNvSpPr>
            <a:spLocks noGrp="1" noChangeArrowheads="1"/>
          </p:cNvSpPr>
          <p:nvPr>
            <p:ph type="body" idx="1"/>
          </p:nvPr>
        </p:nvSpPr>
        <p:spPr>
          <a:xfrm>
            <a:off x="6258661" y="1341439"/>
            <a:ext cx="4383088" cy="2586926"/>
          </a:xfrm>
        </p:spPr>
        <p:txBody>
          <a:bodyPr/>
          <a:lstStyle/>
          <a:p>
            <a:r>
              <a:rPr lang="en-AU" altLang="en-US" dirty="0"/>
              <a:t>Variable length encoding</a:t>
            </a:r>
          </a:p>
          <a:p>
            <a:pPr lvl="1"/>
            <a:r>
              <a:rPr lang="en-AU" altLang="en-US" dirty="0"/>
              <a:t>Postfix bytes specify addressing mode</a:t>
            </a:r>
          </a:p>
          <a:p>
            <a:pPr lvl="1"/>
            <a:r>
              <a:rPr lang="en-AU" altLang="en-US" dirty="0"/>
              <a:t>Prefix bytes modify operation</a:t>
            </a:r>
          </a:p>
          <a:p>
            <a:pPr lvl="2"/>
            <a:r>
              <a:rPr lang="en-AU" altLang="en-US" dirty="0"/>
              <a:t>Operand length, repetition, locking, …</a:t>
            </a:r>
          </a:p>
        </p:txBody>
      </p:sp>
      <p:pic>
        <p:nvPicPr>
          <p:cNvPr id="473092" name="Picture 4" descr="f02-4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3626" y="1341439"/>
            <a:ext cx="4410075" cy="4217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106025" y="6488668"/>
            <a:ext cx="535724" cy="369332"/>
          </a:xfrm>
          <a:prstGeom prst="rect">
            <a:avLst/>
          </a:prstGeom>
          <a:noFill/>
        </p:spPr>
        <p:txBody>
          <a:bodyPr wrap="none" rtlCol="0">
            <a:spAutoFit/>
          </a:bodyPr>
          <a:lstStyle/>
          <a:p>
            <a:r>
              <a:rPr lang="en-US" dirty="0"/>
              <a:t>157</a:t>
            </a:r>
          </a:p>
        </p:txBody>
      </p:sp>
    </p:spTree>
    <p:extLst>
      <p:ext uri="{BB962C8B-B14F-4D97-AF65-F5344CB8AC3E}">
        <p14:creationId xmlns:p14="http://schemas.microsoft.com/office/powerpoint/2010/main" val="34800418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AU" altLang="en-US"/>
              <a:t>Chapter 2 — Instructions: Language of the Computer — </a:t>
            </a:r>
            <a:fld id="{62ED8CC7-2FF8-4188-9437-C67918D32613}" type="slidenum">
              <a:rPr lang="en-AU" altLang="en-US"/>
              <a:pPr/>
              <a:t>77</a:t>
            </a:fld>
            <a:endParaRPr lang="en-AU" altLang="en-US"/>
          </a:p>
        </p:txBody>
      </p:sp>
      <p:sp>
        <p:nvSpPr>
          <p:cNvPr id="406530" name="Rectangle 2"/>
          <p:cNvSpPr>
            <a:spLocks noGrp="1" noChangeArrowheads="1"/>
          </p:cNvSpPr>
          <p:nvPr>
            <p:ph type="title"/>
          </p:nvPr>
        </p:nvSpPr>
        <p:spPr/>
        <p:txBody>
          <a:bodyPr/>
          <a:lstStyle/>
          <a:p>
            <a:r>
              <a:rPr lang="en-US" altLang="en-US"/>
              <a:t>Implementing IA-32</a:t>
            </a:r>
            <a:endParaRPr lang="en-AU" altLang="en-US"/>
          </a:p>
        </p:txBody>
      </p:sp>
      <p:sp>
        <p:nvSpPr>
          <p:cNvPr id="406531" name="Rectangle 3"/>
          <p:cNvSpPr>
            <a:spLocks noGrp="1" noChangeArrowheads="1"/>
          </p:cNvSpPr>
          <p:nvPr>
            <p:ph type="body" idx="1"/>
          </p:nvPr>
        </p:nvSpPr>
        <p:spPr/>
        <p:txBody>
          <a:bodyPr>
            <a:normAutofit/>
          </a:bodyPr>
          <a:lstStyle/>
          <a:p>
            <a:r>
              <a:rPr lang="en-US" altLang="en-US"/>
              <a:t>Complex instruction set makes implementation difficult</a:t>
            </a:r>
          </a:p>
          <a:p>
            <a:pPr lvl="1"/>
            <a:r>
              <a:rPr lang="en-US" altLang="en-US"/>
              <a:t>Hardware translates instructions to simpler microoperations</a:t>
            </a:r>
          </a:p>
          <a:p>
            <a:pPr lvl="2"/>
            <a:r>
              <a:rPr lang="en-US" altLang="en-US"/>
              <a:t>Simple instructions: 1–1</a:t>
            </a:r>
          </a:p>
          <a:p>
            <a:pPr lvl="2"/>
            <a:r>
              <a:rPr lang="en-US" altLang="en-US"/>
              <a:t>Complex instructions: 1–many</a:t>
            </a:r>
          </a:p>
          <a:p>
            <a:pPr lvl="1"/>
            <a:r>
              <a:rPr lang="en-US" altLang="en-US"/>
              <a:t>Microengine similar to RISC</a:t>
            </a:r>
          </a:p>
          <a:p>
            <a:pPr lvl="1"/>
            <a:r>
              <a:rPr lang="en-US" altLang="en-US"/>
              <a:t>Market share makes this economically viable</a:t>
            </a:r>
          </a:p>
          <a:p>
            <a:r>
              <a:rPr lang="en-US" altLang="en-US"/>
              <a:t>Comparable performance to RISC</a:t>
            </a:r>
          </a:p>
          <a:p>
            <a:pPr lvl="1"/>
            <a:r>
              <a:rPr lang="en-US" altLang="en-US"/>
              <a:t>Compilers avoid complex instructions</a:t>
            </a:r>
          </a:p>
        </p:txBody>
      </p:sp>
      <p:sp>
        <p:nvSpPr>
          <p:cNvPr id="6" name="TextBox 5"/>
          <p:cNvSpPr txBox="1"/>
          <p:nvPr/>
        </p:nvSpPr>
        <p:spPr>
          <a:xfrm>
            <a:off x="10106025" y="6488668"/>
            <a:ext cx="535724" cy="369332"/>
          </a:xfrm>
          <a:prstGeom prst="rect">
            <a:avLst/>
          </a:prstGeom>
          <a:noFill/>
        </p:spPr>
        <p:txBody>
          <a:bodyPr wrap="none" rtlCol="0">
            <a:spAutoFit/>
          </a:bodyPr>
          <a:lstStyle/>
          <a:p>
            <a:r>
              <a:rPr lang="en-US" dirty="0"/>
              <a:t>157</a:t>
            </a:r>
          </a:p>
        </p:txBody>
      </p:sp>
    </p:spTree>
    <p:extLst>
      <p:ext uri="{BB962C8B-B14F-4D97-AF65-F5344CB8AC3E}">
        <p14:creationId xmlns:p14="http://schemas.microsoft.com/office/powerpoint/2010/main" val="24933930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about Intel</a:t>
            </a:r>
          </a:p>
        </p:txBody>
      </p:sp>
      <p:sp>
        <p:nvSpPr>
          <p:cNvPr id="3" name="Content Placeholder 2"/>
          <p:cNvSpPr>
            <a:spLocks noGrp="1"/>
          </p:cNvSpPr>
          <p:nvPr>
            <p:ph idx="1"/>
          </p:nvPr>
        </p:nvSpPr>
        <p:spPr/>
        <p:txBody>
          <a:bodyPr>
            <a:normAutofit/>
          </a:bodyPr>
          <a:lstStyle/>
          <a:p>
            <a:r>
              <a:rPr lang="en-US" dirty="0"/>
              <a:t>Intel had a 16-bit microprocessor two years before its competitors' more elegant architectures, such as the Motorola 68000, and this head start led to the selection of the 8086 as the CPU for the IBM PC. Intel engineers generally acknowledge that the x86 is more difficult to build than processors like ARMv7 and MIPS, but the large market meant in the PC Era that AMD and Intel could afford more resources to help overcome the added complexity. What the x86 lacks in style, it made up for in market size.</a:t>
            </a:r>
          </a:p>
        </p:txBody>
      </p:sp>
      <p:sp>
        <p:nvSpPr>
          <p:cNvPr id="4" name="TextBox 3"/>
          <p:cNvSpPr txBox="1"/>
          <p:nvPr/>
        </p:nvSpPr>
        <p:spPr>
          <a:xfrm>
            <a:off x="10106025" y="6488668"/>
            <a:ext cx="535724" cy="369332"/>
          </a:xfrm>
          <a:prstGeom prst="rect">
            <a:avLst/>
          </a:prstGeom>
          <a:noFill/>
        </p:spPr>
        <p:txBody>
          <a:bodyPr wrap="none" rtlCol="0">
            <a:spAutoFit/>
          </a:bodyPr>
          <a:lstStyle/>
          <a:p>
            <a:r>
              <a:rPr lang="en-US" dirty="0"/>
              <a:t>157</a:t>
            </a:r>
          </a:p>
        </p:txBody>
      </p:sp>
    </p:spTree>
    <p:extLst>
      <p:ext uri="{BB962C8B-B14F-4D97-AF65-F5344CB8AC3E}">
        <p14:creationId xmlns:p14="http://schemas.microsoft.com/office/powerpoint/2010/main" val="12833262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v8</a:t>
            </a:r>
          </a:p>
        </p:txBody>
      </p:sp>
      <p:sp>
        <p:nvSpPr>
          <p:cNvPr id="3" name="Content Placeholder 2"/>
          <p:cNvSpPr>
            <a:spLocks noGrp="1"/>
          </p:cNvSpPr>
          <p:nvPr>
            <p:ph idx="1"/>
          </p:nvPr>
        </p:nvSpPr>
        <p:spPr/>
        <p:txBody>
          <a:bodyPr/>
          <a:lstStyle/>
          <a:p>
            <a:r>
              <a:rPr lang="en-US" dirty="0"/>
              <a:t>64-bit version of the v7</a:t>
            </a:r>
          </a:p>
          <a:p>
            <a:r>
              <a:rPr lang="en-US" dirty="0"/>
              <a:t>Re-engineered from the bottom up</a:t>
            </a:r>
          </a:p>
          <a:p>
            <a:r>
              <a:rPr lang="en-US" dirty="0"/>
              <a:t>Conditional execution field eliminated</a:t>
            </a:r>
          </a:p>
          <a:p>
            <a:r>
              <a:rPr lang="en-US" dirty="0"/>
              <a:t>32 general registers</a:t>
            </a:r>
          </a:p>
          <a:p>
            <a:r>
              <a:rPr lang="en-US" dirty="0"/>
              <a:t>DIV instruction</a:t>
            </a:r>
          </a:p>
          <a:p>
            <a:r>
              <a:rPr lang="en-US" dirty="0"/>
              <a:t>Includes a zero register</a:t>
            </a:r>
          </a:p>
          <a:p>
            <a:r>
              <a:rPr lang="en-US" dirty="0"/>
              <a:t>BNE and BEQ instructions added</a:t>
            </a:r>
          </a:p>
        </p:txBody>
      </p:sp>
      <p:sp>
        <p:nvSpPr>
          <p:cNvPr id="4" name="TextBox 3"/>
          <p:cNvSpPr txBox="1"/>
          <p:nvPr/>
        </p:nvSpPr>
        <p:spPr>
          <a:xfrm>
            <a:off x="10106025" y="6488668"/>
            <a:ext cx="535724" cy="369332"/>
          </a:xfrm>
          <a:prstGeom prst="rect">
            <a:avLst/>
          </a:prstGeom>
          <a:noFill/>
        </p:spPr>
        <p:txBody>
          <a:bodyPr wrap="none" rtlCol="0">
            <a:spAutoFit/>
          </a:bodyPr>
          <a:lstStyle/>
          <a:p>
            <a:r>
              <a:rPr lang="en-US" dirty="0"/>
              <a:t>158</a:t>
            </a:r>
          </a:p>
        </p:txBody>
      </p:sp>
    </p:spTree>
    <p:extLst>
      <p:ext uri="{BB962C8B-B14F-4D97-AF65-F5344CB8AC3E}">
        <p14:creationId xmlns:p14="http://schemas.microsoft.com/office/powerpoint/2010/main" val="103171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05E50394-7C88-4C47-9E88-DD85ACCD960C}" type="slidenum">
              <a:rPr lang="en-AU" altLang="en-US" sz="1200">
                <a:solidFill>
                  <a:srgbClr val="898989"/>
                </a:solidFill>
                <a:cs typeface="Arial" panose="020B0604020202020204" pitchFamily="34" charset="0"/>
              </a:rPr>
              <a:pPr algn="l" fontAlgn="base">
                <a:spcBef>
                  <a:spcPct val="0"/>
                </a:spcBef>
                <a:spcAft>
                  <a:spcPct val="0"/>
                </a:spcAft>
                <a:buFontTx/>
                <a:buNone/>
              </a:pPr>
              <a:t>8</a:t>
            </a:fld>
            <a:endParaRPr lang="en-AU" altLang="en-US" sz="1200">
              <a:solidFill>
                <a:srgbClr val="898989"/>
              </a:solidFill>
              <a:cs typeface="Arial" panose="020B0604020202020204" pitchFamily="34" charset="0"/>
            </a:endParaRPr>
          </a:p>
        </p:txBody>
      </p:sp>
      <p:sp>
        <p:nvSpPr>
          <p:cNvPr id="14339" name="Rectangle 5"/>
          <p:cNvSpPr>
            <a:spLocks noGrp="1" noChangeArrowheads="1"/>
          </p:cNvSpPr>
          <p:nvPr>
            <p:ph type="title"/>
          </p:nvPr>
        </p:nvSpPr>
        <p:spPr/>
        <p:txBody>
          <a:bodyPr/>
          <a:lstStyle/>
          <a:p>
            <a:pPr eaLnBrk="1" hangingPunct="1"/>
            <a:r>
              <a:rPr lang="en-US" altLang="en-US"/>
              <a:t>Register Operands</a:t>
            </a:r>
            <a:endParaRPr lang="en-AU" altLang="en-US"/>
          </a:p>
        </p:txBody>
      </p:sp>
      <p:sp>
        <p:nvSpPr>
          <p:cNvPr id="14340" name="Rectangle 6"/>
          <p:cNvSpPr>
            <a:spLocks noGrp="1" noChangeArrowheads="1"/>
          </p:cNvSpPr>
          <p:nvPr>
            <p:ph type="body" idx="1"/>
          </p:nvPr>
        </p:nvSpPr>
        <p:spPr/>
        <p:txBody>
          <a:bodyPr>
            <a:normAutofit lnSpcReduction="10000"/>
          </a:bodyPr>
          <a:lstStyle/>
          <a:p>
            <a:pPr eaLnBrk="1" hangingPunct="1">
              <a:lnSpc>
                <a:spcPct val="90000"/>
              </a:lnSpc>
            </a:pPr>
            <a:r>
              <a:rPr lang="en-US" altLang="en-US" dirty="0"/>
              <a:t>Arithmetic instructions use register</a:t>
            </a:r>
            <a:br>
              <a:rPr lang="en-US" altLang="en-US" dirty="0"/>
            </a:br>
            <a:r>
              <a:rPr lang="en-US" altLang="en-US" dirty="0"/>
              <a:t>operands</a:t>
            </a:r>
          </a:p>
          <a:p>
            <a:pPr eaLnBrk="1" hangingPunct="1">
              <a:lnSpc>
                <a:spcPct val="90000"/>
              </a:lnSpc>
            </a:pPr>
            <a:r>
              <a:rPr lang="en-US" altLang="en-US" dirty="0"/>
              <a:t>MIPS has a 32 × 32-bit register “file” or registers</a:t>
            </a:r>
          </a:p>
          <a:p>
            <a:pPr lvl="1" eaLnBrk="1" hangingPunct="1">
              <a:lnSpc>
                <a:spcPct val="90000"/>
              </a:lnSpc>
            </a:pPr>
            <a:r>
              <a:rPr lang="en-US" altLang="en-US" dirty="0"/>
              <a:t>Use for frequently accessed data</a:t>
            </a:r>
          </a:p>
          <a:p>
            <a:pPr lvl="1" eaLnBrk="1" hangingPunct="1">
              <a:lnSpc>
                <a:spcPct val="90000"/>
              </a:lnSpc>
            </a:pPr>
            <a:r>
              <a:rPr lang="en-US" altLang="en-US" dirty="0"/>
              <a:t>Numbered 0 to 31</a:t>
            </a:r>
          </a:p>
          <a:p>
            <a:pPr lvl="1" eaLnBrk="1" hangingPunct="1">
              <a:lnSpc>
                <a:spcPct val="90000"/>
              </a:lnSpc>
            </a:pPr>
            <a:r>
              <a:rPr lang="en-US" altLang="en-US" dirty="0"/>
              <a:t>32-bit data called a “word”</a:t>
            </a:r>
          </a:p>
          <a:p>
            <a:pPr eaLnBrk="1" hangingPunct="1">
              <a:lnSpc>
                <a:spcPct val="90000"/>
              </a:lnSpc>
            </a:pPr>
            <a:r>
              <a:rPr lang="en-US" altLang="en-US" dirty="0"/>
              <a:t>Assembler names</a:t>
            </a:r>
          </a:p>
          <a:p>
            <a:pPr lvl="1" eaLnBrk="1" hangingPunct="1">
              <a:lnSpc>
                <a:spcPct val="90000"/>
              </a:lnSpc>
            </a:pPr>
            <a:r>
              <a:rPr lang="en-US" altLang="en-US" dirty="0"/>
              <a:t>$t0, $t1, …, $t9 for temporary values</a:t>
            </a:r>
          </a:p>
          <a:p>
            <a:pPr lvl="1" eaLnBrk="1" hangingPunct="1">
              <a:lnSpc>
                <a:spcPct val="90000"/>
              </a:lnSpc>
            </a:pPr>
            <a:r>
              <a:rPr lang="en-US" altLang="en-US" dirty="0"/>
              <a:t>$s0, $s1, …, $s7 for saved variables</a:t>
            </a:r>
          </a:p>
          <a:p>
            <a:pPr eaLnBrk="1" hangingPunct="1">
              <a:lnSpc>
                <a:spcPct val="90000"/>
              </a:lnSpc>
            </a:pPr>
            <a:r>
              <a:rPr lang="en-US" altLang="en-US" i="1" dirty="0"/>
              <a:t>Design Principle 2:</a:t>
            </a:r>
            <a:r>
              <a:rPr lang="en-US" altLang="en-US" dirty="0"/>
              <a:t> Smaller is faster</a:t>
            </a:r>
          </a:p>
          <a:p>
            <a:pPr lvl="1" eaLnBrk="1" hangingPunct="1">
              <a:lnSpc>
                <a:spcPct val="90000"/>
              </a:lnSpc>
            </a:pPr>
            <a:r>
              <a:rPr lang="en-US" altLang="en-US" dirty="0"/>
              <a:t>c.f. main memory: millions of locations</a:t>
            </a:r>
          </a:p>
        </p:txBody>
      </p:sp>
      <p:sp>
        <p:nvSpPr>
          <p:cNvPr id="14341" name="Text Box 4"/>
          <p:cNvSpPr txBox="1">
            <a:spLocks noChangeArrowheads="1"/>
          </p:cNvSpPr>
          <p:nvPr/>
        </p:nvSpPr>
        <p:spPr bwMode="auto">
          <a:xfrm rot="5400000">
            <a:off x="8417379" y="2041009"/>
            <a:ext cx="4134530"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chemeClr val="folHlink"/>
                </a:solidFill>
              </a:rPr>
              <a:t>§2.3 Operands of the Computer Hardware</a:t>
            </a:r>
          </a:p>
        </p:txBody>
      </p:sp>
      <p:sp>
        <p:nvSpPr>
          <p:cNvPr id="14342" name="TextBox 1"/>
          <p:cNvSpPr txBox="1">
            <a:spLocks noChangeArrowheads="1"/>
          </p:cNvSpPr>
          <p:nvPr/>
        </p:nvSpPr>
        <p:spPr bwMode="auto">
          <a:xfrm>
            <a:off x="8839200" y="1579563"/>
            <a:ext cx="1219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FF0000"/>
                </a:solidFill>
              </a:rPr>
              <a:t>Not a file on disk</a:t>
            </a:r>
          </a:p>
        </p:txBody>
      </p:sp>
      <p:cxnSp>
        <p:nvCxnSpPr>
          <p:cNvPr id="4" name="Straight Arrow Connector 3"/>
          <p:cNvCxnSpPr>
            <a:stCxn id="14342" idx="1"/>
          </p:cNvCxnSpPr>
          <p:nvPr/>
        </p:nvCxnSpPr>
        <p:spPr>
          <a:xfrm flipH="1">
            <a:off x="7543800" y="1901826"/>
            <a:ext cx="1295400" cy="6127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44" name="TextBox 7"/>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67</a:t>
            </a:r>
          </a:p>
        </p:txBody>
      </p:sp>
    </p:spTree>
    <p:extLst>
      <p:ext uri="{BB962C8B-B14F-4D97-AF65-F5344CB8AC3E}">
        <p14:creationId xmlns:p14="http://schemas.microsoft.com/office/powerpoint/2010/main" val="6507585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2 — Instructions: Language of the Computer — </a:t>
            </a:r>
            <a:fld id="{C444DEB4-F848-4D0A-9FBB-B0A0628D7ABD}" type="slidenum">
              <a:rPr lang="en-AU" altLang="en-US"/>
              <a:pPr/>
              <a:t>80</a:t>
            </a:fld>
            <a:endParaRPr lang="en-AU" altLang="en-US"/>
          </a:p>
        </p:txBody>
      </p:sp>
      <p:sp>
        <p:nvSpPr>
          <p:cNvPr id="408578" name="Rectangle 2"/>
          <p:cNvSpPr>
            <a:spLocks noGrp="1" noChangeArrowheads="1"/>
          </p:cNvSpPr>
          <p:nvPr>
            <p:ph type="title"/>
          </p:nvPr>
        </p:nvSpPr>
        <p:spPr/>
        <p:txBody>
          <a:bodyPr/>
          <a:lstStyle/>
          <a:p>
            <a:r>
              <a:rPr lang="en-US" altLang="en-US"/>
              <a:t>Fallacies</a:t>
            </a:r>
            <a:endParaRPr lang="en-AU" altLang="en-US"/>
          </a:p>
        </p:txBody>
      </p:sp>
      <p:sp>
        <p:nvSpPr>
          <p:cNvPr id="408579" name="Rectangle 3"/>
          <p:cNvSpPr>
            <a:spLocks noGrp="1" noChangeArrowheads="1"/>
          </p:cNvSpPr>
          <p:nvPr>
            <p:ph type="body" idx="1"/>
          </p:nvPr>
        </p:nvSpPr>
        <p:spPr/>
        <p:txBody>
          <a:bodyPr/>
          <a:lstStyle/>
          <a:p>
            <a:r>
              <a:rPr lang="en-US" altLang="en-US" dirty="0"/>
              <a:t>Powerful instruction </a:t>
            </a:r>
            <a:r>
              <a:rPr lang="en-US" altLang="en-US" dirty="0">
                <a:sym typeface="Symbol" pitchFamily="18" charset="2"/>
              </a:rPr>
              <a:t> higher performance</a:t>
            </a:r>
          </a:p>
          <a:p>
            <a:pPr lvl="1"/>
            <a:r>
              <a:rPr lang="en-US" altLang="en-US" dirty="0">
                <a:sym typeface="Symbol" pitchFamily="18" charset="2"/>
              </a:rPr>
              <a:t>Fewer instructions required</a:t>
            </a:r>
          </a:p>
          <a:p>
            <a:pPr lvl="1"/>
            <a:r>
              <a:rPr lang="en-US" altLang="en-US" dirty="0">
                <a:sym typeface="Symbol" pitchFamily="18" charset="2"/>
              </a:rPr>
              <a:t>But complex instructions are hard to implement</a:t>
            </a:r>
          </a:p>
          <a:p>
            <a:pPr lvl="2"/>
            <a:r>
              <a:rPr lang="en-US" altLang="en-US" dirty="0">
                <a:sym typeface="Symbol" pitchFamily="18" charset="2"/>
              </a:rPr>
              <a:t>May slow down all instructions, including simple ones</a:t>
            </a:r>
          </a:p>
          <a:p>
            <a:pPr lvl="1"/>
            <a:r>
              <a:rPr lang="en-US" altLang="en-US" dirty="0">
                <a:sym typeface="Symbol" pitchFamily="18" charset="2"/>
              </a:rPr>
              <a:t>Compilers are good at making fast code from simple instructions</a:t>
            </a:r>
          </a:p>
          <a:p>
            <a:r>
              <a:rPr lang="en-US" altLang="en-US" dirty="0">
                <a:sym typeface="Symbol" pitchFamily="18" charset="2"/>
              </a:rPr>
              <a:t>Use assembly code for high performance</a:t>
            </a:r>
          </a:p>
          <a:p>
            <a:pPr lvl="1"/>
            <a:r>
              <a:rPr lang="en-US" altLang="en-US" dirty="0">
                <a:sym typeface="Symbol" pitchFamily="18" charset="2"/>
              </a:rPr>
              <a:t>But modern compilers are better at dealing with modern processors</a:t>
            </a:r>
          </a:p>
          <a:p>
            <a:pPr lvl="1"/>
            <a:r>
              <a:rPr lang="en-US" altLang="en-US" dirty="0">
                <a:sym typeface="Symbol" pitchFamily="18" charset="2"/>
              </a:rPr>
              <a:t>More lines of code  more errors and less productivity</a:t>
            </a:r>
          </a:p>
        </p:txBody>
      </p:sp>
      <p:sp>
        <p:nvSpPr>
          <p:cNvPr id="408580" name="Text Box 4"/>
          <p:cNvSpPr txBox="1">
            <a:spLocks noChangeArrowheads="1"/>
          </p:cNvSpPr>
          <p:nvPr/>
        </p:nvSpPr>
        <p:spPr bwMode="auto">
          <a:xfrm rot="5400000">
            <a:off x="9172170" y="1266309"/>
            <a:ext cx="2624949"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folHlink"/>
                </a:solidFill>
              </a:rPr>
              <a:t>§2.18 Fallacies and Pitfalls</a:t>
            </a:r>
          </a:p>
        </p:txBody>
      </p:sp>
      <p:sp>
        <p:nvSpPr>
          <p:cNvPr id="6" name="TextBox 5"/>
          <p:cNvSpPr txBox="1"/>
          <p:nvPr/>
        </p:nvSpPr>
        <p:spPr>
          <a:xfrm>
            <a:off x="10106025" y="6488668"/>
            <a:ext cx="535724" cy="369332"/>
          </a:xfrm>
          <a:prstGeom prst="rect">
            <a:avLst/>
          </a:prstGeom>
          <a:noFill/>
        </p:spPr>
        <p:txBody>
          <a:bodyPr wrap="none" rtlCol="0">
            <a:spAutoFit/>
          </a:bodyPr>
          <a:lstStyle/>
          <a:p>
            <a:r>
              <a:rPr lang="en-US" dirty="0"/>
              <a:t>159</a:t>
            </a:r>
          </a:p>
        </p:txBody>
      </p:sp>
    </p:spTree>
    <p:extLst>
      <p:ext uri="{BB962C8B-B14F-4D97-AF65-F5344CB8AC3E}">
        <p14:creationId xmlns:p14="http://schemas.microsoft.com/office/powerpoint/2010/main" val="4678550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AU" altLang="en-US"/>
              <a:t>Chapter 2 — Instructions: Language of the Computer — </a:t>
            </a:r>
            <a:fld id="{AD0DC2BD-7D67-4344-B293-03A60C178575}" type="slidenum">
              <a:rPr lang="en-AU" altLang="en-US"/>
              <a:pPr/>
              <a:t>81</a:t>
            </a:fld>
            <a:endParaRPr lang="en-AU" altLang="en-US"/>
          </a:p>
        </p:txBody>
      </p:sp>
      <p:pic>
        <p:nvPicPr>
          <p:cNvPr id="475142" name="Picture 6" descr="f02-4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2997201"/>
            <a:ext cx="4538662" cy="3148013"/>
          </a:xfrm>
          <a:prstGeom prst="rect">
            <a:avLst/>
          </a:prstGeom>
          <a:noFill/>
          <a:extLst>
            <a:ext uri="{909E8E84-426E-40DD-AFC4-6F175D3DCCD1}">
              <a14:hiddenFill xmlns:a14="http://schemas.microsoft.com/office/drawing/2010/main">
                <a:solidFill>
                  <a:srgbClr val="FFFFFF"/>
                </a:solidFill>
              </a14:hiddenFill>
            </a:ext>
          </a:extLst>
        </p:spPr>
      </p:pic>
      <p:sp>
        <p:nvSpPr>
          <p:cNvPr id="475138" name="Rectangle 2"/>
          <p:cNvSpPr>
            <a:spLocks noGrp="1" noChangeArrowheads="1"/>
          </p:cNvSpPr>
          <p:nvPr>
            <p:ph type="title"/>
          </p:nvPr>
        </p:nvSpPr>
        <p:spPr/>
        <p:txBody>
          <a:bodyPr/>
          <a:lstStyle/>
          <a:p>
            <a:r>
              <a:rPr lang="en-AU" altLang="en-US"/>
              <a:t>Fallacies</a:t>
            </a:r>
          </a:p>
        </p:txBody>
      </p:sp>
      <p:sp>
        <p:nvSpPr>
          <p:cNvPr id="475139" name="Rectangle 3"/>
          <p:cNvSpPr>
            <a:spLocks noGrp="1" noChangeArrowheads="1"/>
          </p:cNvSpPr>
          <p:nvPr>
            <p:ph type="body" idx="1"/>
          </p:nvPr>
        </p:nvSpPr>
        <p:spPr>
          <a:xfrm>
            <a:off x="2208214" y="1125538"/>
            <a:ext cx="8270875" cy="1727200"/>
          </a:xfrm>
        </p:spPr>
        <p:txBody>
          <a:bodyPr/>
          <a:lstStyle/>
          <a:p>
            <a:r>
              <a:rPr lang="en-AU" altLang="en-US" dirty="0"/>
              <a:t>Backward compatibility </a:t>
            </a:r>
            <a:r>
              <a:rPr lang="en-US" altLang="en-US" dirty="0">
                <a:sym typeface="Symbol" pitchFamily="18" charset="2"/>
              </a:rPr>
              <a:t> instruction set doesn’t change</a:t>
            </a:r>
          </a:p>
          <a:p>
            <a:pPr lvl="1"/>
            <a:r>
              <a:rPr lang="en-AU" altLang="en-US" dirty="0">
                <a:sym typeface="Symbol" pitchFamily="18" charset="2"/>
              </a:rPr>
              <a:t>But they do accumulate more instructions</a:t>
            </a:r>
          </a:p>
        </p:txBody>
      </p:sp>
      <p:sp>
        <p:nvSpPr>
          <p:cNvPr id="475141" name="Text Box 5"/>
          <p:cNvSpPr txBox="1">
            <a:spLocks noChangeArrowheads="1"/>
          </p:cNvSpPr>
          <p:nvPr/>
        </p:nvSpPr>
        <p:spPr bwMode="auto">
          <a:xfrm>
            <a:off x="7824789" y="4149725"/>
            <a:ext cx="1916935" cy="3693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a:t>x86 instruction set</a:t>
            </a:r>
          </a:p>
        </p:txBody>
      </p:sp>
      <p:sp>
        <p:nvSpPr>
          <p:cNvPr id="7" name="TextBox 6"/>
          <p:cNvSpPr txBox="1"/>
          <p:nvPr/>
        </p:nvSpPr>
        <p:spPr>
          <a:xfrm>
            <a:off x="10106025" y="6488668"/>
            <a:ext cx="535724" cy="369332"/>
          </a:xfrm>
          <a:prstGeom prst="rect">
            <a:avLst/>
          </a:prstGeom>
          <a:noFill/>
        </p:spPr>
        <p:txBody>
          <a:bodyPr wrap="none" rtlCol="0">
            <a:spAutoFit/>
          </a:bodyPr>
          <a:lstStyle/>
          <a:p>
            <a:r>
              <a:rPr lang="en-US" dirty="0"/>
              <a:t>161</a:t>
            </a:r>
          </a:p>
        </p:txBody>
      </p:sp>
    </p:spTree>
    <p:extLst>
      <p:ext uri="{BB962C8B-B14F-4D97-AF65-F5344CB8AC3E}">
        <p14:creationId xmlns:p14="http://schemas.microsoft.com/office/powerpoint/2010/main" val="1112803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1"/>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FontTx/>
              <a:buNone/>
            </a:pPr>
            <a:r>
              <a:rPr lang="en-AU" altLang="en-US" sz="1200">
                <a:solidFill>
                  <a:srgbClr val="898989"/>
                </a:solidFill>
                <a:cs typeface="Arial" panose="020B0604020202020204" pitchFamily="34" charset="0"/>
              </a:rPr>
              <a:t>Chapter 2 — Instructions: Language of the Computer — </a:t>
            </a:r>
            <a:fld id="{7892F9D5-8F9E-45DB-9ED1-B8B2BFA96B2F}" type="slidenum">
              <a:rPr lang="en-AU" altLang="en-US" sz="1200">
                <a:solidFill>
                  <a:srgbClr val="898989"/>
                </a:solidFill>
                <a:cs typeface="Arial" panose="020B0604020202020204" pitchFamily="34" charset="0"/>
              </a:rPr>
              <a:pPr algn="l" fontAlgn="base">
                <a:spcBef>
                  <a:spcPct val="0"/>
                </a:spcBef>
                <a:spcAft>
                  <a:spcPct val="0"/>
                </a:spcAft>
                <a:buFontTx/>
                <a:buNone/>
              </a:pPr>
              <a:t>9</a:t>
            </a:fld>
            <a:endParaRPr lang="en-AU" altLang="en-US" sz="1200">
              <a:solidFill>
                <a:srgbClr val="898989"/>
              </a:solidFill>
              <a:cs typeface="Arial" panose="020B0604020202020204" pitchFamily="34" charset="0"/>
            </a:endParaRPr>
          </a:p>
        </p:txBody>
      </p:sp>
      <p:sp>
        <p:nvSpPr>
          <p:cNvPr id="16387" name="Rectangle 4"/>
          <p:cNvSpPr>
            <a:spLocks noGrp="1" noChangeArrowheads="1"/>
          </p:cNvSpPr>
          <p:nvPr>
            <p:ph type="title"/>
          </p:nvPr>
        </p:nvSpPr>
        <p:spPr/>
        <p:txBody>
          <a:bodyPr/>
          <a:lstStyle/>
          <a:p>
            <a:pPr eaLnBrk="1" hangingPunct="1"/>
            <a:r>
              <a:rPr lang="en-US" altLang="en-US"/>
              <a:t>Register Operand Example</a:t>
            </a:r>
            <a:endParaRPr lang="en-AU" altLang="en-US"/>
          </a:p>
        </p:txBody>
      </p:sp>
      <p:sp>
        <p:nvSpPr>
          <p:cNvPr id="16388" name="Rectangle 5"/>
          <p:cNvSpPr>
            <a:spLocks noGrp="1" noChangeArrowheads="1"/>
          </p:cNvSpPr>
          <p:nvPr>
            <p:ph type="body" idx="1"/>
          </p:nvPr>
        </p:nvSpPr>
        <p:spPr/>
        <p:txBody>
          <a:bodyPr/>
          <a:lstStyle/>
          <a:p>
            <a:pPr eaLnBrk="1" hangingPunct="1"/>
            <a:r>
              <a:rPr lang="en-US" altLang="en-US"/>
              <a:t>C code:</a:t>
            </a:r>
          </a:p>
          <a:p>
            <a:pPr eaLnBrk="1" hangingPunct="1">
              <a:buFont typeface="Wingdings" panose="05000000000000000000" pitchFamily="2" charset="2"/>
              <a:buNone/>
            </a:pPr>
            <a:r>
              <a:rPr lang="en-US" altLang="en-US">
                <a:latin typeface="Lucida Console" panose="020B0609040504020204" pitchFamily="49" charset="0"/>
              </a:rPr>
              <a:t>	f = (g + h) - (i + j);</a:t>
            </a:r>
          </a:p>
          <a:p>
            <a:pPr lvl="1" eaLnBrk="1" hangingPunct="1"/>
            <a:r>
              <a:rPr lang="en-US" altLang="en-US"/>
              <a:t>f, …, j in $s0, …, $s4</a:t>
            </a:r>
          </a:p>
          <a:p>
            <a:pPr eaLnBrk="1" hangingPunct="1"/>
            <a:r>
              <a:rPr lang="en-US" altLang="en-US"/>
              <a:t>Compiled MIPS code:</a:t>
            </a:r>
          </a:p>
          <a:p>
            <a:pPr eaLnBrk="1" hangingPunct="1">
              <a:buFont typeface="Wingdings" panose="05000000000000000000" pitchFamily="2" charset="2"/>
              <a:buNone/>
            </a:pPr>
            <a:r>
              <a:rPr lang="en-US" altLang="en-US">
                <a:latin typeface="Lucida Console" panose="020B0609040504020204" pitchFamily="49" charset="0"/>
              </a:rPr>
              <a:t>	add $t0, $s1, $s2</a:t>
            </a:r>
            <a:br>
              <a:rPr lang="en-US" altLang="en-US">
                <a:latin typeface="Lucida Console" panose="020B0609040504020204" pitchFamily="49" charset="0"/>
              </a:rPr>
            </a:br>
            <a:r>
              <a:rPr lang="en-US" altLang="en-US">
                <a:latin typeface="Lucida Console" panose="020B0609040504020204" pitchFamily="49" charset="0"/>
              </a:rPr>
              <a:t>add $t1, $s3, $s4</a:t>
            </a:r>
            <a:br>
              <a:rPr lang="en-US" altLang="en-US">
                <a:latin typeface="Lucida Console" panose="020B0609040504020204" pitchFamily="49" charset="0"/>
              </a:rPr>
            </a:br>
            <a:r>
              <a:rPr lang="en-US" altLang="en-US">
                <a:latin typeface="Lucida Console" panose="020B0609040504020204" pitchFamily="49" charset="0"/>
              </a:rPr>
              <a:t>sub $s0, $t0, $t1</a:t>
            </a:r>
            <a:endParaRPr lang="en-AU" altLang="en-US">
              <a:latin typeface="Lucida Console" panose="020B0609040504020204" pitchFamily="49" charset="0"/>
            </a:endParaRPr>
          </a:p>
        </p:txBody>
      </p:sp>
      <p:sp>
        <p:nvSpPr>
          <p:cNvPr id="2" name="TextBox 1"/>
          <p:cNvSpPr txBox="1">
            <a:spLocks noChangeArrowheads="1"/>
          </p:cNvSpPr>
          <p:nvPr/>
        </p:nvSpPr>
        <p:spPr bwMode="auto">
          <a:xfrm>
            <a:off x="2185784" y="5397137"/>
            <a:ext cx="255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f</a:t>
            </a:r>
          </a:p>
        </p:txBody>
      </p:sp>
      <p:cxnSp>
        <p:nvCxnSpPr>
          <p:cNvPr id="5" name="Straight Arrow Connector 4"/>
          <p:cNvCxnSpPr/>
          <p:nvPr/>
        </p:nvCxnSpPr>
        <p:spPr>
          <a:xfrm flipV="1">
            <a:off x="2286726" y="492469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6324600" y="3321050"/>
            <a:ext cx="293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g</a:t>
            </a:r>
          </a:p>
        </p:txBody>
      </p:sp>
      <p:cxnSp>
        <p:nvCxnSpPr>
          <p:cNvPr id="8" name="Straight Arrow Connector 7"/>
          <p:cNvCxnSpPr>
            <a:cxnSpLocks/>
            <a:stCxn id="6" idx="1"/>
          </p:cNvCxnSpPr>
          <p:nvPr/>
        </p:nvCxnSpPr>
        <p:spPr>
          <a:xfrm flipH="1">
            <a:off x="3632200" y="3505200"/>
            <a:ext cx="2692400" cy="304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6705600" y="3440114"/>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h</a:t>
            </a:r>
          </a:p>
        </p:txBody>
      </p:sp>
      <p:cxnSp>
        <p:nvCxnSpPr>
          <p:cNvPr id="11" name="Straight Arrow Connector 10"/>
          <p:cNvCxnSpPr>
            <a:cxnSpLocks/>
          </p:cNvCxnSpPr>
          <p:nvPr/>
        </p:nvCxnSpPr>
        <p:spPr>
          <a:xfrm flipH="1">
            <a:off x="4820194" y="3625850"/>
            <a:ext cx="1885406" cy="44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6362701" y="3886200"/>
            <a:ext cx="238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i</a:t>
            </a:r>
          </a:p>
        </p:txBody>
      </p:sp>
      <p:sp>
        <p:nvSpPr>
          <p:cNvPr id="13" name="TextBox 12"/>
          <p:cNvSpPr txBox="1">
            <a:spLocks noChangeArrowheads="1"/>
          </p:cNvSpPr>
          <p:nvPr/>
        </p:nvSpPr>
        <p:spPr bwMode="auto">
          <a:xfrm>
            <a:off x="6705601" y="4191000"/>
            <a:ext cx="239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j</a:t>
            </a:r>
          </a:p>
        </p:txBody>
      </p:sp>
      <p:cxnSp>
        <p:nvCxnSpPr>
          <p:cNvPr id="15" name="Straight Arrow Connector 14"/>
          <p:cNvCxnSpPr>
            <a:cxnSpLocks/>
            <a:stCxn id="12" idx="1"/>
          </p:cNvCxnSpPr>
          <p:nvPr/>
        </p:nvCxnSpPr>
        <p:spPr>
          <a:xfrm flipH="1">
            <a:off x="3760788" y="4071144"/>
            <a:ext cx="2601913" cy="184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3" idx="1"/>
          </p:cNvCxnSpPr>
          <p:nvPr/>
        </p:nvCxnSpPr>
        <p:spPr>
          <a:xfrm flipH="1">
            <a:off x="4820194" y="4375944"/>
            <a:ext cx="1885407" cy="13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9" name="TextBox 15"/>
          <p:cNvSpPr txBox="1">
            <a:spLocks noChangeArrowheads="1"/>
          </p:cNvSpPr>
          <p:nvPr/>
        </p:nvSpPr>
        <p:spPr bwMode="auto">
          <a:xfrm>
            <a:off x="10134601" y="6553201"/>
            <a:ext cx="341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t>68</a:t>
            </a:r>
          </a:p>
        </p:txBody>
      </p:sp>
    </p:spTree>
    <p:extLst>
      <p:ext uri="{BB962C8B-B14F-4D97-AF65-F5344CB8AC3E}">
        <p14:creationId xmlns:p14="http://schemas.microsoft.com/office/powerpoint/2010/main" val="2366666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5668</Words>
  <Application>Microsoft Office PowerPoint</Application>
  <PresentationFormat>Widescreen</PresentationFormat>
  <Paragraphs>1194</Paragraphs>
  <Slides>81</Slides>
  <Notes>62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2" baseType="lpstr">
      <vt:lpstr>Arial</vt:lpstr>
      <vt:lpstr>Arial Black</vt:lpstr>
      <vt:lpstr>Calibri</vt:lpstr>
      <vt:lpstr>Calibri Light</vt:lpstr>
      <vt:lpstr>Courier New</vt:lpstr>
      <vt:lpstr>Lucida Console</vt:lpstr>
      <vt:lpstr>Symbol</vt:lpstr>
      <vt:lpstr>Tahoma</vt:lpstr>
      <vt:lpstr>Wingdings</vt:lpstr>
      <vt:lpstr>Office Theme</vt:lpstr>
      <vt:lpstr>Equation</vt:lpstr>
      <vt:lpstr>CS 2160</vt:lpstr>
      <vt:lpstr>Instruction Set</vt:lpstr>
      <vt:lpstr>The MIPS Instruction Set</vt:lpstr>
      <vt:lpstr>PowerPoint Presentation</vt:lpstr>
      <vt:lpstr>Register Designations</vt:lpstr>
      <vt:lpstr>Arithmetic Example</vt:lpstr>
      <vt:lpstr>Arithmetic Operations</vt:lpstr>
      <vt:lpstr>Register Operands</vt:lpstr>
      <vt:lpstr>Register Operand Example</vt:lpstr>
      <vt:lpstr>Memory Operands</vt:lpstr>
      <vt:lpstr>Memory Operand Example 1</vt:lpstr>
      <vt:lpstr>Memory Operand Example 2</vt:lpstr>
      <vt:lpstr>Registers vs. Memory</vt:lpstr>
      <vt:lpstr>Immediate Operands</vt:lpstr>
      <vt:lpstr>The Constant Zero</vt:lpstr>
      <vt:lpstr>Unsigned Binary Integers</vt:lpstr>
      <vt:lpstr>2s-Complement Signed Integers</vt:lpstr>
      <vt:lpstr>Why is…</vt:lpstr>
      <vt:lpstr>2s-Complement Signed Integers</vt:lpstr>
      <vt:lpstr>Signed Negation</vt:lpstr>
      <vt:lpstr>Sign Extension</vt:lpstr>
      <vt:lpstr>Representing Instructions</vt:lpstr>
      <vt:lpstr>MIPS R-format Instructions</vt:lpstr>
      <vt:lpstr>R-format Example</vt:lpstr>
      <vt:lpstr>MIPS I-format Instructions</vt:lpstr>
      <vt:lpstr>I-Type Representations</vt:lpstr>
      <vt:lpstr>Stored Program Computers</vt:lpstr>
      <vt:lpstr>Logical Operators</vt:lpstr>
      <vt:lpstr>Shift Operations</vt:lpstr>
      <vt:lpstr>AND Operations</vt:lpstr>
      <vt:lpstr>OR Operations</vt:lpstr>
      <vt:lpstr>NOT Operations</vt:lpstr>
      <vt:lpstr>Conditional Operations</vt:lpstr>
      <vt:lpstr>How do BEQ/BNE Instructions Work?</vt:lpstr>
      <vt:lpstr>Note about the Program Counter</vt:lpstr>
      <vt:lpstr>Program Counter Process</vt:lpstr>
      <vt:lpstr>Compiling If Statements</vt:lpstr>
      <vt:lpstr>Compiling Loop Statements</vt:lpstr>
      <vt:lpstr>Basic Blocks</vt:lpstr>
      <vt:lpstr>More Conditional Operations</vt:lpstr>
      <vt:lpstr>Branch Instruction Design</vt:lpstr>
      <vt:lpstr>Signed vs. Unsigned</vt:lpstr>
      <vt:lpstr>Clever Use of SLTU</vt:lpstr>
      <vt:lpstr>Procedure Calling</vt:lpstr>
      <vt:lpstr>Register Usage</vt:lpstr>
      <vt:lpstr>Procedure Call Instructions</vt:lpstr>
      <vt:lpstr>Important Vocabulary</vt:lpstr>
      <vt:lpstr>Leaf Procedure Example</vt:lpstr>
      <vt:lpstr>Leaf Procedure Example</vt:lpstr>
      <vt:lpstr>Non-Leaf Procedures</vt:lpstr>
      <vt:lpstr>Non-Leaf Procedure Example</vt:lpstr>
      <vt:lpstr>Non-Leaf Procedure Example</vt:lpstr>
      <vt:lpstr>Local Data on the Stack</vt:lpstr>
      <vt:lpstr>Memory Layout</vt:lpstr>
      <vt:lpstr>Character Data</vt:lpstr>
      <vt:lpstr>String Copy Example</vt:lpstr>
      <vt:lpstr>Byte/Halfword Operations</vt:lpstr>
      <vt:lpstr>String Copy MIPS Code</vt:lpstr>
      <vt:lpstr>Arrays vs. Pointers</vt:lpstr>
      <vt:lpstr>Example: Clearing an Array</vt:lpstr>
      <vt:lpstr>Comparison of Array vs. Ptr</vt:lpstr>
      <vt:lpstr>Java and C</vt:lpstr>
      <vt:lpstr>ARM &amp; MIPS Similarities</vt:lpstr>
      <vt:lpstr>ARM/MIPS instructions</vt:lpstr>
      <vt:lpstr>ARM/MIPS Addressing</vt:lpstr>
      <vt:lpstr>Compare and Branch in ARM</vt:lpstr>
      <vt:lpstr>Instruction Encoding</vt:lpstr>
      <vt:lpstr>ARM Immediate Field</vt:lpstr>
      <vt:lpstr>ARM LDM and STM</vt:lpstr>
      <vt:lpstr>The Intel x86 ISA</vt:lpstr>
      <vt:lpstr>The Intel x86 ISA</vt:lpstr>
      <vt:lpstr>The Intel x86 ISA</vt:lpstr>
      <vt:lpstr>Basic x86 Registers</vt:lpstr>
      <vt:lpstr>Basic x86 Addressing Modes</vt:lpstr>
      <vt:lpstr>Example x86 Instructions</vt:lpstr>
      <vt:lpstr>x86 Instruction Encoding</vt:lpstr>
      <vt:lpstr>Implementing IA-32</vt:lpstr>
      <vt:lpstr>Conclusion about Intel</vt:lpstr>
      <vt:lpstr>ARM v8</vt:lpstr>
      <vt:lpstr>Fallacies</vt:lpstr>
      <vt:lpstr>Fallacies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2160</dc:title>
  <dc:creator>aglock</dc:creator>
  <cp:lastModifiedBy>Albert Glock</cp:lastModifiedBy>
  <cp:revision>14</cp:revision>
  <dcterms:created xsi:type="dcterms:W3CDTF">2016-02-15T11:12:59Z</dcterms:created>
  <dcterms:modified xsi:type="dcterms:W3CDTF">2017-02-13T18:06:54Z</dcterms:modified>
</cp:coreProperties>
</file>