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8" r:id="rId3"/>
    <p:sldId id="259" r:id="rId4"/>
    <p:sldId id="260" r:id="rId5"/>
    <p:sldId id="261" r:id="rId6"/>
    <p:sldId id="280" r:id="rId7"/>
    <p:sldId id="281" r:id="rId8"/>
    <p:sldId id="282" r:id="rId9"/>
    <p:sldId id="274" r:id="rId10"/>
    <p:sldId id="275" r:id="rId11"/>
    <p:sldId id="276" r:id="rId12"/>
    <p:sldId id="283" r:id="rId13"/>
    <p:sldId id="266" r:id="rId14"/>
    <p:sldId id="267" r:id="rId15"/>
    <p:sldId id="268" r:id="rId16"/>
    <p:sldId id="269" r:id="rId17"/>
    <p:sldId id="278" r:id="rId18"/>
    <p:sldId id="270" r:id="rId19"/>
    <p:sldId id="279" r:id="rId20"/>
    <p:sldId id="284" r:id="rId21"/>
    <p:sldId id="271" r:id="rId22"/>
    <p:sldId id="272" r:id="rId23"/>
    <p:sldId id="330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31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1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2036-F950-40DE-87F4-A937F10C8CF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E3B75-213F-41F1-B3E7-716A0316F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AA6502-EA0F-4B65-AFF2-BBC29378D984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19504-B0B4-4AC9-8CEB-0A15A0E7D5CD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541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AD458D9-6F8F-4F06-A57F-C883DDBE1F3D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AA9D3-6618-4136-957E-A8B25C93B9FE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8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41635C-FE96-4AD2-8940-52E100CD15CD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D99E0-B2BA-494F-9E21-B989257A85E9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73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5EF451-71E7-4AFA-9908-F7BA0C22C68E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32297-46F4-49E5-8CD6-8AD87C72F1A2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49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1567B1-617F-48D1-A6A6-924ADFA3874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58EAA-FE11-46B0-AB19-208E07B49032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57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2A9A143-53CB-4BB0-A772-2E0E14F7B998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152C3-85E4-43DF-8F66-A8E9FDEF54E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453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88400E-418D-416D-80C2-3828C048943A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47221-1395-478B-84CA-E2627E2E85AD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78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AB94189-87D4-4108-9D43-B425DC5F3C9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02B88-FFDC-4B4D-93DE-F47D06811DD0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09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871D510-1812-446F-A677-4DB61D608360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2917D-404A-4B00-BC55-F0E59EECB4E2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2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DAA2E-FA6C-4E4F-ADC0-A1C1D3304CEF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15D63-1C7D-45D7-9404-433E375B3CEC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745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523BBD-B60A-4524-B4B3-DBADAD0C575B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41820-D66C-41F8-9DBA-084F1395E597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4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00FE64-69BF-481F-B7AC-1B25CD6A10CA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37CD9-BBBD-4163-92DF-6045941FB153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104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68DDB4-0D32-41BC-9545-DF9431BE14A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CB179-E9C6-4BD1-87CF-D3FB30C22FF3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6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6FBF1F7-F3D3-4F47-8CA1-701528C3A043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58CCD-10B9-4D3A-8B13-6E320742D477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770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30F3B2-4E19-48A1-A51E-5D10698E577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90F32-61FF-475C-8EE2-9538F5169A3E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46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269341-8974-41E4-BA0A-156333BC4784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B7B7B-4F7D-4BFD-8A0B-8A5F3F7C5D9F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583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A5FB03-7237-4AA1-9E19-F680AE74B79A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799F-CFC4-48D0-8AFC-818693B16908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915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3D4BED-EFCC-418C-885E-14DC7BFB3EA9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3E97B-A522-4698-9DA9-477E22DA2148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06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B69FE4-C50D-44D0-9692-7B064AF9C6A7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32CE9-AA0A-48FB-B575-2DA0D809FC38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803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987524-1882-4D7C-8F3D-54CEA136A4A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CDFC7-9A10-4B5E-9043-923CA84845AA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938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231D93C-F439-431F-9847-18902E948A2E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0E1F-6347-4B34-938A-A2DA55E778E8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399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A00E3F-B88F-45E6-96AD-3B1C30E3F0B0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9D89B-47C6-4687-9CE3-78434030EDAE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28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AE9868E-EFDC-483E-B137-85494E0CBF64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822F5-D197-48D6-A0E6-866536B0A52F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568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A96845C-24D4-4E45-A71A-41A7D635982B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7AEBD-6319-4A1A-863E-7814399B663F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290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BFDBBD-2968-41CD-A9A2-E89B6DBDA5E9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C5AD0-C54D-443E-A05E-505A73A6B849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587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BC1D1F-E99D-4B53-A3FC-FBFB58327B53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98987-6293-463F-939E-BC825FFA6E84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932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84F196-4DB8-490D-AAEF-E664CEF0573F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5A542-4224-40AE-94CC-6E338973A8A3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980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2A6DC8-1E55-473F-805D-76D2F4A61374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CC653-4B48-48DA-8CA2-34B9391BF055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4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8765CA7-DFE5-4040-8AC7-72F66D29991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178B3-CF19-4E4D-A2C7-D22C654234B6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717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F2C618-0EA0-48D3-81C0-6981A63BE383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74491-BD8F-4A73-AE42-7F1D30BFE2EC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895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2190F48-0396-4431-9B60-BD84A74594A7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7639F-DAF3-4B43-82C1-A77ADB6364BA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15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82088A-B85C-48CD-B925-7A54F2EE1C08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A3C47-DDFA-4E70-AA5E-41D281363D89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76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3DD485-D8E9-4861-9ECE-41D54FE26B20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947CD-06BD-4A36-9D4A-1C9D14259E27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41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B17A0A-C31D-4218-BF52-2ECF51DAEA6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DA208-1109-4A17-BE0B-9FD4096314ED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273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5438C5D-ADBC-4D07-B9A3-15B6F46E31A8}" type="datetime3">
              <a:rPr lang="en-AU"/>
              <a:pPr>
                <a:defRPr/>
              </a:pPr>
              <a:t>20 February,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05A7D-50BD-470E-9C38-71F9CE83AE04}" type="slidenum">
              <a:rPr lang="en-AU"/>
              <a:pPr>
                <a:defRPr/>
              </a:pPr>
              <a:t>53</a:t>
            </a:fld>
            <a:endParaRPr lang="en-AU"/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17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6B70C00-580A-461B-8E0C-00763A3AAAEC}" type="datetime3">
              <a:rPr lang="en-AU"/>
              <a:pPr>
                <a:defRPr/>
              </a:pPr>
              <a:t>20 February,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705205-3F42-4D8A-9E77-A4C6F247CF09}" type="slidenum">
              <a:rPr lang="en-AU"/>
              <a:pPr>
                <a:defRPr/>
              </a:pPr>
              <a:t>9</a:t>
            </a:fld>
            <a:endParaRPr lang="en-AU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002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572C51A-D403-4CCF-B290-C8B41FFD721F}" type="datetime3">
              <a:rPr lang="en-AU"/>
              <a:pPr>
                <a:defRPr/>
              </a:pPr>
              <a:t>20 February,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F04BA-0BE3-4A12-B5B8-0AFC630F3E93}" type="slidenum">
              <a:rPr lang="en-AU"/>
              <a:pPr>
                <a:defRPr/>
              </a:pPr>
              <a:t>10</a:t>
            </a:fld>
            <a:endParaRPr lang="en-AU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2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BC5039D-E37F-4321-B3F7-FC63F9E47D3B}" type="datetime3">
              <a:rPr lang="en-AU"/>
              <a:pPr>
                <a:defRPr/>
              </a:pPr>
              <a:t>20 February, 2017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A16293-160B-4CAD-9668-9649AF98A74F}" type="slidenum">
              <a:rPr lang="en-AU"/>
              <a:pPr>
                <a:defRPr/>
              </a:pPr>
              <a:t>11</a:t>
            </a:fld>
            <a:endParaRPr lang="en-AU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7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2030FB-E331-4656-927B-FB7DB0C2F8A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15849-382F-4F24-81F6-BAC36B4F6C71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06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1FDA15-71C4-47B2-901E-304458F89EEC}" type="datetime3">
              <a:rPr lang="en-AU" altLang="en-US"/>
              <a:pPr/>
              <a:t>20 February,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EA7C7-2450-473A-8AD5-BBDABF5B9B55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16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CS2160</a:t>
            </a:r>
            <a:br>
              <a:rPr lang="en-US" dirty="0"/>
            </a:br>
            <a:r>
              <a:rPr lang="en-US" dirty="0"/>
              <a:t>Arithmetic for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5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/>
              <a:t>Chapter 3 — Arithmetic for Computers — </a:t>
            </a:r>
            <a:fld id="{6C1889C3-A335-418B-8B62-98959FB3A82C}" type="slidenum">
              <a:rPr lang="en-AU"/>
              <a:pPr algn="l">
                <a:defRPr/>
              </a:pPr>
              <a:t>10</a:t>
            </a:fld>
            <a:endParaRPr lang="en-AU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30724" name="AutoShape 5"/>
          <p:cNvSpPr>
            <a:spLocks/>
          </p:cNvSpPr>
          <p:nvPr/>
        </p:nvSpPr>
        <p:spPr bwMode="auto">
          <a:xfrm>
            <a:off x="4117975" y="52847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itchFamily="34" charset="0"/>
              </a:rPr>
              <a:t>Initially 0</a:t>
            </a:r>
            <a:endParaRPr lang="en-AU" altLang="en-US" sz="1600">
              <a:latin typeface="Tahoma" pitchFamily="34" charset="0"/>
            </a:endParaRPr>
          </a:p>
        </p:txBody>
      </p:sp>
      <p:pic>
        <p:nvPicPr>
          <p:cNvPr id="30725" name="Picture 8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4"/>
          <p:cNvSpPr txBox="1">
            <a:spLocks noChangeArrowheads="1"/>
          </p:cNvSpPr>
          <p:nvPr/>
        </p:nvSpPr>
        <p:spPr bwMode="auto">
          <a:xfrm>
            <a:off x="3005138" y="2144713"/>
            <a:ext cx="652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0247" name="TextBox 12"/>
          <p:cNvSpPr txBox="1">
            <a:spLocks noChangeArrowheads="1"/>
          </p:cNvSpPr>
          <p:nvPr/>
        </p:nvSpPr>
        <p:spPr bwMode="auto">
          <a:xfrm>
            <a:off x="6205538" y="2514600"/>
            <a:ext cx="652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1001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3688" y="2566988"/>
            <a:ext cx="195262" cy="2603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5486401" y="2979737"/>
            <a:ext cx="1363662" cy="1058863"/>
          </a:xfrm>
          <a:prstGeom prst="bentConnector3">
            <a:avLst>
              <a:gd name="adj1" fmla="val 9963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362200" y="4181475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00000000</a:t>
            </a:r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3733800" y="3276600"/>
            <a:ext cx="1066800" cy="762000"/>
          </a:xfrm>
          <a:prstGeom prst="bentConnector3">
            <a:avLst>
              <a:gd name="adj1" fmla="val 228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601788" y="2620963"/>
            <a:ext cx="1349375" cy="2262187"/>
          </a:xfrm>
          <a:custGeom>
            <a:avLst/>
            <a:gdLst>
              <a:gd name="connsiteX0" fmla="*/ 1338606 w 1348033"/>
              <a:gd name="connsiteY0" fmla="*/ 1894787 h 2262433"/>
              <a:gd name="connsiteX1" fmla="*/ 1348033 w 1348033"/>
              <a:gd name="connsiteY1" fmla="*/ 2262433 h 2262433"/>
              <a:gd name="connsiteX2" fmla="*/ 0 w 1348033"/>
              <a:gd name="connsiteY2" fmla="*/ 2243579 h 2262433"/>
              <a:gd name="connsiteX3" fmla="*/ 18853 w 1348033"/>
              <a:gd name="connsiteY3" fmla="*/ 9426 h 2262433"/>
              <a:gd name="connsiteX4" fmla="*/ 782424 w 1348033"/>
              <a:gd name="connsiteY4" fmla="*/ 0 h 2262433"/>
              <a:gd name="connsiteX5" fmla="*/ 791851 w 1348033"/>
              <a:gd name="connsiteY5" fmla="*/ 377072 h 2262433"/>
              <a:gd name="connsiteX0" fmla="*/ 1338606 w 1348033"/>
              <a:gd name="connsiteY0" fmla="*/ 1894787 h 2262433"/>
              <a:gd name="connsiteX1" fmla="*/ 1348033 w 1348033"/>
              <a:gd name="connsiteY1" fmla="*/ 2262433 h 2262433"/>
              <a:gd name="connsiteX2" fmla="*/ 0 w 1348033"/>
              <a:gd name="connsiteY2" fmla="*/ 2243579 h 2262433"/>
              <a:gd name="connsiteX3" fmla="*/ 0 w 1348033"/>
              <a:gd name="connsiteY3" fmla="*/ 9426 h 2262433"/>
              <a:gd name="connsiteX4" fmla="*/ 782424 w 1348033"/>
              <a:gd name="connsiteY4" fmla="*/ 0 h 2262433"/>
              <a:gd name="connsiteX5" fmla="*/ 791851 w 1348033"/>
              <a:gd name="connsiteY5" fmla="*/ 377072 h 226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033" h="2262433">
                <a:moveTo>
                  <a:pt x="1338606" y="1894787"/>
                </a:moveTo>
                <a:lnTo>
                  <a:pt x="1348033" y="2262433"/>
                </a:lnTo>
                <a:lnTo>
                  <a:pt x="0" y="2243579"/>
                </a:lnTo>
                <a:lnTo>
                  <a:pt x="0" y="9426"/>
                </a:lnTo>
                <a:lnTo>
                  <a:pt x="782424" y="0"/>
                </a:lnTo>
                <a:lnTo>
                  <a:pt x="791851" y="377072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5200" y="25146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2352675" y="4191000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00001000</a:t>
            </a: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354263" y="4187825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01001000</a:t>
            </a: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6215063" y="2511425"/>
            <a:ext cx="652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6208713" y="2514600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0010</a:t>
            </a: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6205538" y="2514600"/>
            <a:ext cx="652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0001</a:t>
            </a: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2894013" y="2151063"/>
            <a:ext cx="769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10000</a:t>
            </a: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2771775" y="2143125"/>
            <a:ext cx="885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100000</a:t>
            </a:r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2643188" y="2151063"/>
            <a:ext cx="100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1000000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22588" y="3595688"/>
            <a:ext cx="28575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635625" y="3441700"/>
            <a:ext cx="1285875" cy="900113"/>
          </a:xfrm>
          <a:custGeom>
            <a:avLst/>
            <a:gdLst>
              <a:gd name="connsiteX0" fmla="*/ 0 w 1286107"/>
              <a:gd name="connsiteY0" fmla="*/ 892097 h 899531"/>
              <a:gd name="connsiteX1" fmla="*/ 1286107 w 1286107"/>
              <a:gd name="connsiteY1" fmla="*/ 899531 h 899531"/>
              <a:gd name="connsiteX2" fmla="*/ 1278673 w 1286107"/>
              <a:gd name="connsiteY2" fmla="*/ 14868 h 899531"/>
              <a:gd name="connsiteX3" fmla="*/ 929268 w 1286107"/>
              <a:gd name="connsiteY3" fmla="*/ 0 h 8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107" h="899531">
                <a:moveTo>
                  <a:pt x="0" y="892097"/>
                </a:moveTo>
                <a:lnTo>
                  <a:pt x="1286107" y="899531"/>
                </a:lnTo>
                <a:lnTo>
                  <a:pt x="1278673" y="14868"/>
                </a:lnTo>
                <a:lnTo>
                  <a:pt x="929268" y="0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646613" y="2341563"/>
            <a:ext cx="357187" cy="1657350"/>
          </a:xfrm>
          <a:custGeom>
            <a:avLst/>
            <a:gdLst>
              <a:gd name="connsiteX0" fmla="*/ 349405 w 356839"/>
              <a:gd name="connsiteY0" fmla="*/ 1657815 h 1657815"/>
              <a:gd name="connsiteX1" fmla="*/ 356839 w 356839"/>
              <a:gd name="connsiteY1" fmla="*/ 0 h 1657815"/>
              <a:gd name="connsiteX2" fmla="*/ 0 w 356839"/>
              <a:gd name="connsiteY2" fmla="*/ 0 h 165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839" h="1657815">
                <a:moveTo>
                  <a:pt x="349405" y="1657815"/>
                </a:moveTo>
                <a:lnTo>
                  <a:pt x="356839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038600" y="4341813"/>
            <a:ext cx="60801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26995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6" grpId="1"/>
      <p:bldP spid="10247" grpId="0"/>
      <p:bldP spid="10247" grpId="1"/>
      <p:bldP spid="2" grpId="0" animBg="1"/>
      <p:bldP spid="14" grpId="0"/>
      <p:bldP spid="14" grpId="1"/>
      <p:bldP spid="22" grpId="0"/>
      <p:bldP spid="22" grpId="1"/>
      <p:bldP spid="23" grpId="0"/>
      <p:bldP spid="24" grpId="0"/>
      <p:bldP spid="24" grpId="1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/>
              <a:t>Chapter 3 — Arithmetic for Computers — </a:t>
            </a:r>
            <a:fld id="{DDD566C8-395B-45AC-9AB5-1EE2398617C8}" type="slidenum">
              <a:rPr lang="en-AU"/>
              <a:pPr algn="l">
                <a:defRPr/>
              </a:pPr>
              <a:t>11</a:t>
            </a:fld>
            <a:endParaRPr lang="en-AU"/>
          </a:p>
        </p:txBody>
      </p:sp>
      <p:pic>
        <p:nvPicPr>
          <p:cNvPr id="31747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317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r>
              <a:rPr lang="en-US" altLang="en-US"/>
              <a:t>Perform steps in parallel: add/shift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One cycle per partial-product addition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/>
              <a:t>That’s ok, if frequency of multiplications is low</a:t>
            </a:r>
            <a:endParaRPr lang="en-AU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62400" y="3962400"/>
            <a:ext cx="652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1001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79625" y="3951288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00000000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1614488"/>
            <a:ext cx="652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3" name="Freeform 2"/>
          <p:cNvSpPr/>
          <p:nvPr/>
        </p:nvSpPr>
        <p:spPr>
          <a:xfrm>
            <a:off x="1701800" y="2474913"/>
            <a:ext cx="1331913" cy="2224087"/>
          </a:xfrm>
          <a:custGeom>
            <a:avLst/>
            <a:gdLst>
              <a:gd name="connsiteX0" fmla="*/ 1330712 w 1330712"/>
              <a:gd name="connsiteY0" fmla="*/ 1865970 h 2222809"/>
              <a:gd name="connsiteX1" fmla="*/ 1330712 w 1330712"/>
              <a:gd name="connsiteY1" fmla="*/ 2222809 h 2222809"/>
              <a:gd name="connsiteX2" fmla="*/ 7434 w 1330712"/>
              <a:gd name="connsiteY2" fmla="*/ 2215375 h 2222809"/>
              <a:gd name="connsiteX3" fmla="*/ 0 w 1330712"/>
              <a:gd name="connsiteY3" fmla="*/ 0 h 2222809"/>
              <a:gd name="connsiteX4" fmla="*/ 758282 w 1330712"/>
              <a:gd name="connsiteY4" fmla="*/ 7434 h 2222809"/>
              <a:gd name="connsiteX5" fmla="*/ 780585 w 1330712"/>
              <a:gd name="connsiteY5" fmla="*/ 371707 h 222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712" h="2222809">
                <a:moveTo>
                  <a:pt x="1330712" y="1865970"/>
                </a:moveTo>
                <a:lnTo>
                  <a:pt x="1330712" y="2222809"/>
                </a:lnTo>
                <a:lnTo>
                  <a:pt x="7434" y="2215375"/>
                </a:lnTo>
                <a:lnTo>
                  <a:pt x="0" y="0"/>
                </a:lnTo>
                <a:lnTo>
                  <a:pt x="758282" y="7434"/>
                </a:lnTo>
                <a:lnTo>
                  <a:pt x="780585" y="371707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140200" y="4349750"/>
            <a:ext cx="2438400" cy="349250"/>
          </a:xfrm>
          <a:custGeom>
            <a:avLst/>
            <a:gdLst>
              <a:gd name="connsiteX0" fmla="*/ 7434 w 2438400"/>
              <a:gd name="connsiteY0" fmla="*/ 0 h 349404"/>
              <a:gd name="connsiteX1" fmla="*/ 0 w 2438400"/>
              <a:gd name="connsiteY1" fmla="*/ 349404 h 349404"/>
              <a:gd name="connsiteX2" fmla="*/ 2438400 w 2438400"/>
              <a:gd name="connsiteY2" fmla="*/ 341970 h 349404"/>
              <a:gd name="connsiteX3" fmla="*/ 2438400 w 2438400"/>
              <a:gd name="connsiteY3" fmla="*/ 7434 h 34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49404">
                <a:moveTo>
                  <a:pt x="7434" y="0"/>
                </a:moveTo>
                <a:lnTo>
                  <a:pt x="0" y="349404"/>
                </a:lnTo>
                <a:lnTo>
                  <a:pt x="2438400" y="341970"/>
                </a:lnTo>
                <a:lnTo>
                  <a:pt x="2438400" y="7434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3962400"/>
            <a:ext cx="990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1600" y="4191000"/>
            <a:ext cx="990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81400" y="2362200"/>
            <a:ext cx="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776663" y="3144838"/>
            <a:ext cx="2549525" cy="706437"/>
          </a:xfrm>
          <a:custGeom>
            <a:avLst/>
            <a:gdLst>
              <a:gd name="connsiteX0" fmla="*/ 2549913 w 2549913"/>
              <a:gd name="connsiteY0" fmla="*/ 706244 h 706244"/>
              <a:gd name="connsiteX1" fmla="*/ 2549913 w 2549913"/>
              <a:gd name="connsiteY1" fmla="*/ 0 h 706244"/>
              <a:gd name="connsiteX2" fmla="*/ 0 w 2549913"/>
              <a:gd name="connsiteY2" fmla="*/ 0 h 70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9913" h="706244">
                <a:moveTo>
                  <a:pt x="2549913" y="706244"/>
                </a:moveTo>
                <a:lnTo>
                  <a:pt x="2549913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05313" y="4016375"/>
            <a:ext cx="195262" cy="261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30488" y="4016375"/>
            <a:ext cx="484187" cy="261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079625" y="395446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00001000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078038" y="3941763"/>
            <a:ext cx="1238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000001000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78038" y="3948113"/>
            <a:ext cx="1354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0000001000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79625" y="3944938"/>
            <a:ext cx="1471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00000001000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079625" y="3941763"/>
            <a:ext cx="1471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00001001000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62400" y="3962400"/>
            <a:ext cx="652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0100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65575" y="3960813"/>
            <a:ext cx="65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0010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57638" y="3951288"/>
            <a:ext cx="65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33713" y="3440113"/>
            <a:ext cx="0" cy="3587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</a:t>
            </a:r>
          </a:p>
        </p:txBody>
      </p:sp>
    </p:spTree>
    <p:extLst>
      <p:ext uri="{BB962C8B-B14F-4D97-AF65-F5344CB8AC3E}">
        <p14:creationId xmlns:p14="http://schemas.microsoft.com/office/powerpoint/2010/main" val="4554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9" grpId="0"/>
      <p:bldP spid="18" grpId="0" animBg="1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5" grpId="0"/>
      <p:bldP spid="25" grpId="1"/>
      <p:bldP spid="26" grpId="0"/>
      <p:bldP spid="26" grpId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original signs</a:t>
            </a:r>
          </a:p>
          <a:p>
            <a:r>
              <a:rPr lang="en-US" dirty="0"/>
              <a:t>Convert numbers to unsigned</a:t>
            </a:r>
          </a:p>
          <a:p>
            <a:r>
              <a:rPr lang="en-US" dirty="0"/>
              <a:t>Multiply</a:t>
            </a:r>
          </a:p>
          <a:p>
            <a:r>
              <a:rPr lang="en-US" dirty="0"/>
              <a:t>Change sign of result if indicated by signs of operands.</a:t>
            </a:r>
          </a:p>
          <a:p>
            <a:pPr lvl="1"/>
            <a:r>
              <a:rPr lang="en-US" dirty="0"/>
              <a:t>S = S1 XOR S2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</a:t>
            </a:r>
          </a:p>
        </p:txBody>
      </p:sp>
    </p:spTree>
    <p:extLst>
      <p:ext uri="{BB962C8B-B14F-4D97-AF65-F5344CB8AC3E}">
        <p14:creationId xmlns:p14="http://schemas.microsoft.com/office/powerpoint/2010/main" val="295242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C15309B8-564C-4DDD-819D-DA0028ADA95F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r>
              <a:rPr lang="en-US" altLang="en-US"/>
              <a:t>Uses multiple adders</a:t>
            </a:r>
          </a:p>
          <a:p>
            <a:pPr lvl="1"/>
            <a:r>
              <a:rPr lang="en-US" altLang="en-US"/>
              <a:t>Cost/performance tradeoff</a:t>
            </a:r>
          </a:p>
        </p:txBody>
      </p:sp>
      <p:pic>
        <p:nvPicPr>
          <p:cNvPr id="271365" name="Picture 5" descr="f03-0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45300" cy="26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Can be pipelined</a:t>
            </a:r>
          </a:p>
          <a:p>
            <a:pPr lvl="1" eaLnBrk="1" hangingPunct="1"/>
            <a:r>
              <a:rPr lang="en-US" altLang="en-US" dirty="0"/>
              <a:t>Several multiplications performed in parallel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534400" y="27432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09820" y="3581400"/>
            <a:ext cx="88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levels</a:t>
            </a:r>
          </a:p>
        </p:txBody>
      </p:sp>
    </p:spTree>
    <p:extLst>
      <p:ext uri="{BB962C8B-B14F-4D97-AF65-F5344CB8AC3E}">
        <p14:creationId xmlns:p14="http://schemas.microsoft.com/office/powerpoint/2010/main" val="283452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9B035DB4-241C-48DE-82F2-E161B4553F54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Two 32-bit registers for product</a:t>
            </a:r>
          </a:p>
          <a:p>
            <a:pPr lvl="1"/>
            <a:r>
              <a:rPr lang="en-US" altLang="en-US" sz="2400" dirty="0"/>
              <a:t>HI: most-significant 32 bits</a:t>
            </a:r>
          </a:p>
          <a:p>
            <a:pPr lvl="1"/>
            <a:r>
              <a:rPr lang="en-US" altLang="en-US" sz="2400" dirty="0"/>
              <a:t>LO: least-significant 32-bits</a:t>
            </a:r>
          </a:p>
          <a:p>
            <a:r>
              <a:rPr lang="en-US" altLang="en-US" sz="2800" dirty="0"/>
              <a:t>Instructions</a:t>
            </a:r>
          </a:p>
          <a:p>
            <a:pPr lvl="1"/>
            <a:r>
              <a:rPr lang="en-US" altLang="en-US" sz="2400" dirty="0" err="1">
                <a:latin typeface="Lucida Console" pitchFamily="49" charset="0"/>
              </a:rPr>
              <a:t>mult</a:t>
            </a:r>
            <a:r>
              <a:rPr lang="en-US" altLang="en-US" sz="2400" dirty="0">
                <a:latin typeface="Lucida Console" pitchFamily="49" charset="0"/>
              </a:rPr>
              <a:t> </a:t>
            </a:r>
            <a:r>
              <a:rPr lang="en-US" altLang="en-US" sz="2400" dirty="0" err="1">
                <a:latin typeface="Lucida Console" pitchFamily="49" charset="0"/>
              </a:rPr>
              <a:t>rs</a:t>
            </a:r>
            <a:r>
              <a:rPr lang="en-US" altLang="en-US" sz="2400" dirty="0">
                <a:latin typeface="Lucida Console" pitchFamily="49" charset="0"/>
              </a:rPr>
              <a:t>, </a:t>
            </a:r>
            <a:r>
              <a:rPr lang="en-US" altLang="en-US" sz="2400" dirty="0" err="1">
                <a:latin typeface="Lucida Console" pitchFamily="49" charset="0"/>
              </a:rPr>
              <a:t>rt</a:t>
            </a:r>
            <a:r>
              <a:rPr lang="en-US" altLang="en-US" sz="2400" dirty="0">
                <a:latin typeface="Lucida Console" pitchFamily="49" charset="0"/>
              </a:rPr>
              <a:t>  /  </a:t>
            </a:r>
            <a:r>
              <a:rPr lang="en-US" altLang="en-US" sz="2400" dirty="0" err="1">
                <a:latin typeface="Lucida Console" pitchFamily="49" charset="0"/>
              </a:rPr>
              <a:t>multu</a:t>
            </a:r>
            <a:r>
              <a:rPr lang="en-US" altLang="en-US" sz="2400" dirty="0">
                <a:latin typeface="Lucida Console" pitchFamily="49" charset="0"/>
              </a:rPr>
              <a:t> </a:t>
            </a:r>
            <a:r>
              <a:rPr lang="en-US" altLang="en-US" sz="2400" dirty="0" err="1">
                <a:latin typeface="Lucida Console" pitchFamily="49" charset="0"/>
              </a:rPr>
              <a:t>rs</a:t>
            </a:r>
            <a:r>
              <a:rPr lang="en-US" altLang="en-US" sz="2400" dirty="0">
                <a:latin typeface="Lucida Console" pitchFamily="49" charset="0"/>
              </a:rPr>
              <a:t>, </a:t>
            </a:r>
            <a:r>
              <a:rPr lang="en-US" altLang="en-US" sz="2400" dirty="0" err="1">
                <a:latin typeface="Lucida Console" pitchFamily="49" charset="0"/>
              </a:rPr>
              <a:t>rt</a:t>
            </a:r>
            <a:endParaRPr lang="en-US" altLang="en-US" sz="2400" dirty="0">
              <a:latin typeface="Lucida Console" pitchFamily="49" charset="0"/>
            </a:endParaRPr>
          </a:p>
          <a:p>
            <a:pPr lvl="2"/>
            <a:r>
              <a:rPr lang="en-US" altLang="en-US" sz="2000" dirty="0"/>
              <a:t>64-bit product in HI/LO</a:t>
            </a:r>
          </a:p>
          <a:p>
            <a:pPr lvl="1"/>
            <a:r>
              <a:rPr lang="en-US" altLang="en-US" sz="2400" dirty="0" err="1">
                <a:latin typeface="Lucida Console" pitchFamily="49" charset="0"/>
              </a:rPr>
              <a:t>mfhi</a:t>
            </a:r>
            <a:r>
              <a:rPr lang="en-US" altLang="en-US" sz="2400" dirty="0">
                <a:latin typeface="Lucida Console" pitchFamily="49" charset="0"/>
              </a:rPr>
              <a:t> </a:t>
            </a:r>
            <a:r>
              <a:rPr lang="en-US" altLang="en-US" sz="2400" dirty="0" err="1">
                <a:latin typeface="Lucida Console" pitchFamily="49" charset="0"/>
              </a:rPr>
              <a:t>rd</a:t>
            </a:r>
            <a:r>
              <a:rPr lang="en-US" altLang="en-US" sz="2400" dirty="0">
                <a:latin typeface="Lucida Console" pitchFamily="49" charset="0"/>
              </a:rPr>
              <a:t>  /  </a:t>
            </a:r>
            <a:r>
              <a:rPr lang="en-US" altLang="en-US" sz="2400" dirty="0" err="1">
                <a:latin typeface="Lucida Console" pitchFamily="49" charset="0"/>
              </a:rPr>
              <a:t>mflo</a:t>
            </a:r>
            <a:r>
              <a:rPr lang="en-US" altLang="en-US" sz="2400" dirty="0">
                <a:latin typeface="Lucida Console" pitchFamily="49" charset="0"/>
              </a:rPr>
              <a:t> </a:t>
            </a:r>
            <a:r>
              <a:rPr lang="en-US" altLang="en-US" sz="2400" dirty="0" err="1">
                <a:latin typeface="Lucida Console" pitchFamily="49" charset="0"/>
              </a:rPr>
              <a:t>rd</a:t>
            </a:r>
            <a:endParaRPr lang="en-US" altLang="en-US" sz="2400" dirty="0">
              <a:latin typeface="Lucida Console" pitchFamily="49" charset="0"/>
            </a:endParaRPr>
          </a:p>
          <a:p>
            <a:pPr lvl="2"/>
            <a:r>
              <a:rPr lang="en-US" altLang="en-US" sz="2000" dirty="0"/>
              <a:t>Move from HI/LO to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2"/>
            <a:r>
              <a:rPr lang="en-US" altLang="en-US" sz="2000" dirty="0"/>
              <a:t>Can test HI value to see if product overflows 32 bits</a:t>
            </a:r>
            <a:endParaRPr lang="en-AU" altLang="en-US" sz="2000" dirty="0"/>
          </a:p>
          <a:p>
            <a:pPr lvl="1"/>
            <a:r>
              <a:rPr lang="en-US" altLang="en-US" sz="2400" dirty="0" err="1">
                <a:latin typeface="Lucida Console" pitchFamily="49" charset="0"/>
              </a:rPr>
              <a:t>mul</a:t>
            </a:r>
            <a:r>
              <a:rPr lang="en-US" altLang="en-US" sz="2400" dirty="0">
                <a:latin typeface="Lucida Console" pitchFamily="49" charset="0"/>
              </a:rPr>
              <a:t> </a:t>
            </a:r>
            <a:r>
              <a:rPr lang="en-US" altLang="en-US" sz="2400" dirty="0" err="1">
                <a:latin typeface="Lucida Console" pitchFamily="49" charset="0"/>
              </a:rPr>
              <a:t>rd</a:t>
            </a:r>
            <a:r>
              <a:rPr lang="en-US" altLang="en-US" sz="2400" dirty="0">
                <a:latin typeface="Lucida Console" pitchFamily="49" charset="0"/>
              </a:rPr>
              <a:t>, </a:t>
            </a:r>
            <a:r>
              <a:rPr lang="en-US" altLang="en-US" sz="2400" dirty="0" err="1">
                <a:latin typeface="Lucida Console" pitchFamily="49" charset="0"/>
              </a:rPr>
              <a:t>rs</a:t>
            </a:r>
            <a:r>
              <a:rPr lang="en-US" altLang="en-US" sz="2400" dirty="0">
                <a:latin typeface="Lucida Console" pitchFamily="49" charset="0"/>
              </a:rPr>
              <a:t>, </a:t>
            </a:r>
            <a:r>
              <a:rPr lang="en-US" altLang="en-US" sz="2400" dirty="0" err="1">
                <a:latin typeface="Lucida Console" pitchFamily="49" charset="0"/>
              </a:rPr>
              <a:t>rt</a:t>
            </a:r>
            <a:endParaRPr lang="en-US" altLang="en-US" sz="2400" dirty="0">
              <a:latin typeface="Lucida Console" pitchFamily="49" charset="0"/>
            </a:endParaRPr>
          </a:p>
          <a:p>
            <a:pPr lvl="2"/>
            <a:r>
              <a:rPr lang="en-US" altLang="en-US" sz="2000" dirty="0"/>
              <a:t>Least-significant 32 bits of product –&gt;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2"/>
            <a:r>
              <a:rPr lang="en-US" altLang="en-US" sz="2000" dirty="0"/>
              <a:t>Hi bits are lost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2895600"/>
            <a:ext cx="156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destination</a:t>
            </a:r>
          </a:p>
        </p:txBody>
      </p:sp>
      <p:sp>
        <p:nvSpPr>
          <p:cNvPr id="3" name="Oval 2"/>
          <p:cNvSpPr/>
          <p:nvPr/>
        </p:nvSpPr>
        <p:spPr>
          <a:xfrm>
            <a:off x="1981200" y="3264932"/>
            <a:ext cx="228600" cy="468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>
            <a:off x="2209800" y="3080266"/>
            <a:ext cx="1295400" cy="272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</a:t>
            </a:r>
          </a:p>
        </p:txBody>
      </p:sp>
    </p:spTree>
    <p:extLst>
      <p:ext uri="{BB962C8B-B14F-4D97-AF65-F5344CB8AC3E}">
        <p14:creationId xmlns:p14="http://schemas.microsoft.com/office/powerpoint/2010/main" val="24288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F0382D19-7855-4C30-8011-782688F5757A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Check for 0 divisor</a:t>
            </a: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Long division approach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divisor ≤ dividend bits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1 bit in quotient, subtract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Otherwise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0 bit in quotient, bring down next dividend bit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Restoring division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 the subtract, and if remainder goes &lt; 0, add divisor back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Signed division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Divide using absolute values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Adjust sign of quotient and remainder as required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Lucida Console" pitchFamily="49" charset="0"/>
              </a:rPr>
              <a:t>        1001</a:t>
            </a:r>
          </a:p>
          <a:p>
            <a:r>
              <a:rPr lang="en-US" altLang="en-US" sz="2000">
                <a:latin typeface="Lucida Console" pitchFamily="49" charset="0"/>
              </a:rPr>
              <a:t>1000 1001010</a:t>
            </a:r>
          </a:p>
          <a:p>
            <a:r>
              <a:rPr lang="en-US" altLang="en-US" sz="2000">
                <a:latin typeface="Lucida Console" pitchFamily="49" charset="0"/>
              </a:rPr>
              <a:t>    -1000</a:t>
            </a:r>
          </a:p>
          <a:p>
            <a:r>
              <a:rPr lang="en-US" altLang="en-US" sz="2000">
                <a:latin typeface="Lucida Console" pitchFamily="49" charset="0"/>
              </a:rPr>
              <a:t>        10</a:t>
            </a:r>
          </a:p>
          <a:p>
            <a:r>
              <a:rPr lang="en-US" altLang="en-US" sz="2000">
                <a:latin typeface="Lucida Console" pitchFamily="49" charset="0"/>
              </a:rPr>
              <a:t>        101 </a:t>
            </a:r>
          </a:p>
          <a:p>
            <a:r>
              <a:rPr lang="en-US" altLang="en-US" sz="2000">
                <a:latin typeface="Lucida Console" pitchFamily="49" charset="0"/>
              </a:rPr>
              <a:t>        1010</a:t>
            </a:r>
          </a:p>
          <a:p>
            <a:r>
              <a:rPr lang="en-US" altLang="en-US" sz="2000">
                <a:latin typeface="Lucida Console" pitchFamily="49" charset="0"/>
              </a:rPr>
              <a:t>       -1000</a:t>
            </a:r>
          </a:p>
          <a:p>
            <a:r>
              <a:rPr lang="en-US" altLang="en-US" sz="2000">
                <a:latin typeface="Lucida Console" pitchFamily="49" charset="0"/>
              </a:rPr>
              <a:t>          10</a:t>
            </a:r>
            <a:endParaRPr lang="en-AU" altLang="en-US" sz="2000">
              <a:latin typeface="Lucida Console" pitchFamily="49" charset="0"/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275464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275465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75466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8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69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0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§3.4 Division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</a:t>
            </a:r>
          </a:p>
        </p:txBody>
      </p:sp>
    </p:spTree>
    <p:extLst>
      <p:ext uri="{BB962C8B-B14F-4D97-AF65-F5344CB8AC3E}">
        <p14:creationId xmlns:p14="http://schemas.microsoft.com/office/powerpoint/2010/main" val="305445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0C596791-A30C-4D7A-B647-42E734DF7832}" type="slidenum">
              <a:rPr lang="en-AU" altLang="en-US"/>
              <a:pPr/>
              <a:t>16</a:t>
            </a:fld>
            <a:endParaRPr lang="en-AU" altLang="en-US"/>
          </a:p>
        </p:txBody>
      </p:sp>
      <p:pic>
        <p:nvPicPr>
          <p:cNvPr id="277513" name="Picture 9" descr="f03-1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277509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7510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7511" name="Picture 7" descr="f03-09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</a:t>
            </a:r>
          </a:p>
        </p:txBody>
      </p:sp>
    </p:spTree>
    <p:extLst>
      <p:ext uri="{BB962C8B-B14F-4D97-AF65-F5344CB8AC3E}">
        <p14:creationId xmlns:p14="http://schemas.microsoft.com/office/powerpoint/2010/main" val="139258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 Example</a:t>
            </a:r>
          </a:p>
        </p:txBody>
      </p:sp>
      <p:pic>
        <p:nvPicPr>
          <p:cNvPr id="7171" name="Picture 7" descr="f03-09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76400"/>
            <a:ext cx="76342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429000" y="26670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4267200"/>
            <a:ext cx="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91000" y="5334000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581775" y="4048125"/>
            <a:ext cx="1743075" cy="1143000"/>
          </a:xfrm>
          <a:custGeom>
            <a:avLst/>
            <a:gdLst>
              <a:gd name="connsiteX0" fmla="*/ 0 w 1743075"/>
              <a:gd name="connsiteY0" fmla="*/ 1143000 h 1143000"/>
              <a:gd name="connsiteX1" fmla="*/ 1743075 w 1743075"/>
              <a:gd name="connsiteY1" fmla="*/ 1123950 h 1143000"/>
              <a:gd name="connsiteX2" fmla="*/ 1743075 w 1743075"/>
              <a:gd name="connsiteY2" fmla="*/ 9525 h 1143000"/>
              <a:gd name="connsiteX3" fmla="*/ 1257300 w 1743075"/>
              <a:gd name="connsiteY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1143000">
                <a:moveTo>
                  <a:pt x="0" y="1143000"/>
                </a:moveTo>
                <a:lnTo>
                  <a:pt x="1743075" y="1123950"/>
                </a:lnTo>
                <a:lnTo>
                  <a:pt x="1743075" y="9525"/>
                </a:lnTo>
                <a:lnTo>
                  <a:pt x="1257300" y="0"/>
                </a:ln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14375" y="2867025"/>
            <a:ext cx="1924050" cy="3209925"/>
          </a:xfrm>
          <a:custGeom>
            <a:avLst/>
            <a:gdLst>
              <a:gd name="connsiteX0" fmla="*/ 1924050 w 1924050"/>
              <a:gd name="connsiteY0" fmla="*/ 2676525 h 3209925"/>
              <a:gd name="connsiteX1" fmla="*/ 1924050 w 1924050"/>
              <a:gd name="connsiteY1" fmla="*/ 3209925 h 3209925"/>
              <a:gd name="connsiteX2" fmla="*/ 9525 w 1924050"/>
              <a:gd name="connsiteY2" fmla="*/ 3200400 h 3209925"/>
              <a:gd name="connsiteX3" fmla="*/ 0 w 1924050"/>
              <a:gd name="connsiteY3" fmla="*/ 9525 h 3209925"/>
              <a:gd name="connsiteX4" fmla="*/ 1095375 w 1924050"/>
              <a:gd name="connsiteY4" fmla="*/ 0 h 3209925"/>
              <a:gd name="connsiteX5" fmla="*/ 1104900 w 1924050"/>
              <a:gd name="connsiteY5" fmla="*/ 552450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050" h="3209925">
                <a:moveTo>
                  <a:pt x="1924050" y="2676525"/>
                </a:moveTo>
                <a:lnTo>
                  <a:pt x="1924050" y="3209925"/>
                </a:lnTo>
                <a:lnTo>
                  <a:pt x="9525" y="3200400"/>
                </a:lnTo>
                <a:lnTo>
                  <a:pt x="0" y="9525"/>
                </a:lnTo>
                <a:lnTo>
                  <a:pt x="1095375" y="0"/>
                </a:lnTo>
                <a:lnTo>
                  <a:pt x="1104900" y="552450"/>
                </a:ln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24275" y="3800475"/>
            <a:ext cx="1552575" cy="1114425"/>
          </a:xfrm>
          <a:custGeom>
            <a:avLst/>
            <a:gdLst>
              <a:gd name="connsiteX0" fmla="*/ 1552575 w 1552575"/>
              <a:gd name="connsiteY0" fmla="*/ 1114425 h 1114425"/>
              <a:gd name="connsiteX1" fmla="*/ 1552575 w 1552575"/>
              <a:gd name="connsiteY1" fmla="*/ 19050 h 1114425"/>
              <a:gd name="connsiteX2" fmla="*/ 0 w 155257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114425">
                <a:moveTo>
                  <a:pt x="1552575" y="1114425"/>
                </a:moveTo>
                <a:lnTo>
                  <a:pt x="1552575" y="1905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067300" y="2447925"/>
            <a:ext cx="523875" cy="2409825"/>
          </a:xfrm>
          <a:custGeom>
            <a:avLst/>
            <a:gdLst>
              <a:gd name="connsiteX0" fmla="*/ 523875 w 523875"/>
              <a:gd name="connsiteY0" fmla="*/ 2409825 h 2409825"/>
              <a:gd name="connsiteX1" fmla="*/ 514350 w 523875"/>
              <a:gd name="connsiteY1" fmla="*/ 19050 h 2409825"/>
              <a:gd name="connsiteX2" fmla="*/ 0 w 523875"/>
              <a:gd name="connsiteY2" fmla="*/ 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409825">
                <a:moveTo>
                  <a:pt x="523875" y="2409825"/>
                </a:moveTo>
                <a:lnTo>
                  <a:pt x="514350" y="1905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628900" y="5534025"/>
            <a:ext cx="3181350" cy="561975"/>
          </a:xfrm>
          <a:custGeom>
            <a:avLst/>
            <a:gdLst>
              <a:gd name="connsiteX0" fmla="*/ 0 w 3181350"/>
              <a:gd name="connsiteY0" fmla="*/ 9525 h 561975"/>
              <a:gd name="connsiteX1" fmla="*/ 19050 w 3181350"/>
              <a:gd name="connsiteY1" fmla="*/ 561975 h 561975"/>
              <a:gd name="connsiteX2" fmla="*/ 3181350 w 3181350"/>
              <a:gd name="connsiteY2" fmla="*/ 533400 h 561975"/>
              <a:gd name="connsiteX3" fmla="*/ 3152775 w 3181350"/>
              <a:gd name="connsiteY3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561975">
                <a:moveTo>
                  <a:pt x="0" y="9525"/>
                </a:moveTo>
                <a:lnTo>
                  <a:pt x="19050" y="561975"/>
                </a:lnTo>
                <a:lnTo>
                  <a:pt x="3181350" y="533400"/>
                </a:lnTo>
                <a:lnTo>
                  <a:pt x="3152775" y="0"/>
                </a:ln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0" name="TextBox 15"/>
          <p:cNvSpPr txBox="1">
            <a:spLocks noChangeArrowheads="1"/>
          </p:cNvSpPr>
          <p:nvPr/>
        </p:nvSpPr>
        <p:spPr bwMode="auto">
          <a:xfrm>
            <a:off x="152400" y="771525"/>
            <a:ext cx="1255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 / 2 = 3 r 1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24600" y="3875088"/>
            <a:ext cx="652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98650" y="5137150"/>
            <a:ext cx="1174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0000 0111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55900" y="2263775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0010 0000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18250" y="3862388"/>
            <a:ext cx="65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318250" y="3875088"/>
            <a:ext cx="652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0011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57488" y="2263775"/>
            <a:ext cx="1174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0001 0000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765425" y="2263775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0000 1000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65425" y="2270125"/>
            <a:ext cx="117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0000 0100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57488" y="2268538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0000 0010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57488" y="2263775"/>
            <a:ext cx="1174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0000 0001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901825" y="5140325"/>
            <a:ext cx="1174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1110 0111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895475" y="5140325"/>
            <a:ext cx="117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1111 0111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895475" y="5137150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1111 1111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895475" y="5137150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0000 0011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898650" y="5140325"/>
            <a:ext cx="1174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0000 0001</a:t>
            </a:r>
          </a:p>
        </p:txBody>
      </p:sp>
      <p:cxnSp>
        <p:nvCxnSpPr>
          <p:cNvPr id="33" name="Straight Arrow Connector 32"/>
          <p:cNvCxnSpPr>
            <a:endCxn id="18" idx="0"/>
          </p:cNvCxnSpPr>
          <p:nvPr/>
        </p:nvCxnSpPr>
        <p:spPr>
          <a:xfrm>
            <a:off x="304800" y="1066800"/>
            <a:ext cx="2181225" cy="407035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9600" y="1066800"/>
            <a:ext cx="2362200" cy="12192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58975" y="5199063"/>
            <a:ext cx="1524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810000" y="35052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630613" y="3821113"/>
            <a:ext cx="255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</a:t>
            </a:r>
          </a:p>
        </p:txBody>
      </p:sp>
    </p:spTree>
    <p:extLst>
      <p:ext uri="{BB962C8B-B14F-4D97-AF65-F5344CB8AC3E}">
        <p14:creationId xmlns:p14="http://schemas.microsoft.com/office/powerpoint/2010/main" val="60482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9" grpId="0"/>
      <p:bldP spid="19" grpId="1"/>
      <p:bldP spid="20" grpId="0"/>
      <p:bldP spid="20" grpId="1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8" grpId="9" animBg="1"/>
      <p:bldP spid="39" grpId="0"/>
      <p:bldP spid="39" grpId="1"/>
      <p:bldP spid="39" grpId="2"/>
      <p:bldP spid="39" grpId="3"/>
      <p:bldP spid="39" grpId="4"/>
      <p:bldP spid="39" grpId="5"/>
      <p:bldP spid="40" grpId="0"/>
      <p:bldP spid="40" grpId="1"/>
      <p:bldP spid="40" grpId="2"/>
      <p:bldP spid="40" grpId="3"/>
      <p:bldP spid="40" grpId="4"/>
      <p:bldP spid="40" grpId="5"/>
      <p:bldP spid="40" grpId="6"/>
      <p:bldP spid="40" grpId="7"/>
      <p:bldP spid="40" grpId="8"/>
      <p:bldP spid="40" grpId="9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219569D3-1B17-4727-9F9E-FC4E1A2ACE0E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279558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r>
              <a:rPr lang="en-US" altLang="en-US" sz="2800" dirty="0"/>
              <a:t>One cycle per partial-remainder subtraction</a:t>
            </a:r>
          </a:p>
          <a:p>
            <a:r>
              <a:rPr lang="en-US" altLang="en-US" sz="2800" dirty="0"/>
              <a:t>Looks a lot like a multiplier!</a:t>
            </a:r>
          </a:p>
          <a:p>
            <a:pPr lvl="1"/>
            <a:r>
              <a:rPr lang="en-US" altLang="en-US" sz="2400" dirty="0"/>
              <a:t>Same hardware can be used for both</a:t>
            </a:r>
            <a:endParaRPr lang="en-AU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</a:t>
            </a:r>
          </a:p>
        </p:txBody>
      </p:sp>
    </p:spTree>
    <p:extLst>
      <p:ext uri="{BB962C8B-B14F-4D97-AF65-F5344CB8AC3E}">
        <p14:creationId xmlns:p14="http://schemas.microsoft.com/office/powerpoint/2010/main" val="104397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Comparison</a:t>
            </a:r>
          </a:p>
        </p:txBody>
      </p:sp>
      <p:pic>
        <p:nvPicPr>
          <p:cNvPr id="9219" name="Picture 6" descr="f03-1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53403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066800"/>
            <a:ext cx="53403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4953000"/>
            <a:ext cx="26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look about the same</a:t>
            </a:r>
          </a:p>
        </p:txBody>
      </p:sp>
      <p:sp>
        <p:nvSpPr>
          <p:cNvPr id="3" name="Down Arrow 2"/>
          <p:cNvSpPr/>
          <p:nvPr/>
        </p:nvSpPr>
        <p:spPr>
          <a:xfrm rot="10800000">
            <a:off x="1371600" y="4038600"/>
            <a:ext cx="533400" cy="5334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2819400" y="4900184"/>
            <a:ext cx="533400" cy="5334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5BC21570-0215-4097-B63E-3A6F3CAE2A1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Arithmetic for Computers</a:t>
            </a:r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dirty="0"/>
              <a:t>Operations on integers</a:t>
            </a:r>
          </a:p>
          <a:p>
            <a:pPr lvl="1"/>
            <a:r>
              <a:rPr lang="en-AU" altLang="en-US" dirty="0"/>
              <a:t>Addition and subtraction</a:t>
            </a:r>
          </a:p>
          <a:p>
            <a:pPr lvl="1"/>
            <a:r>
              <a:rPr lang="en-AU" altLang="en-US" dirty="0"/>
              <a:t>Multiplication and division</a:t>
            </a:r>
          </a:p>
          <a:p>
            <a:pPr lvl="1"/>
            <a:r>
              <a:rPr lang="en-AU" altLang="en-US" dirty="0"/>
              <a:t>Dealing with overflow</a:t>
            </a:r>
          </a:p>
          <a:p>
            <a:r>
              <a:rPr lang="en-AU" altLang="en-US" dirty="0"/>
              <a:t>Floating-point real numbers</a:t>
            </a:r>
          </a:p>
          <a:p>
            <a:pPr lvl="1"/>
            <a:r>
              <a:rPr lang="en-AU" altLang="en-US" dirty="0"/>
              <a:t>Representation and operations 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§3.1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076" y="641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292808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multiplication, the sign of the quotient is an XOR of the signs of the operands</a:t>
            </a:r>
          </a:p>
          <a:p>
            <a:r>
              <a:rPr lang="en-US" dirty="0"/>
              <a:t>The sign of the remainder is more difficult</a:t>
            </a:r>
          </a:p>
          <a:p>
            <a:r>
              <a:rPr lang="en-US" dirty="0"/>
              <a:t>Rule must always hold:</a:t>
            </a:r>
          </a:p>
          <a:p>
            <a:pPr marL="457200" lvl="1" indent="0">
              <a:buNone/>
            </a:pPr>
            <a:r>
              <a:rPr lang="en-US" dirty="0"/>
              <a:t>Dividend = Quotient * Divisor + Remainder</a:t>
            </a:r>
          </a:p>
          <a:p>
            <a:pPr marL="457200" lvl="1" indent="0">
              <a:buNone/>
            </a:pPr>
            <a:r>
              <a:rPr lang="en-US" dirty="0"/>
              <a:t>Remainder = Dividend – Quotient * Divisor</a:t>
            </a:r>
          </a:p>
          <a:p>
            <a:r>
              <a:rPr lang="en-US" dirty="0"/>
              <a:t>7 / -2 : -3 remainder 1</a:t>
            </a:r>
          </a:p>
          <a:p>
            <a:r>
              <a:rPr lang="en-US" dirty="0"/>
              <a:t>-7 / -2: 3 remainder 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</a:t>
            </a:r>
          </a:p>
        </p:txBody>
      </p:sp>
    </p:spTree>
    <p:extLst>
      <p:ext uri="{BB962C8B-B14F-4D97-AF65-F5344CB8AC3E}">
        <p14:creationId xmlns:p14="http://schemas.microsoft.com/office/powerpoint/2010/main" val="53590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9BF18FFC-43F5-420D-9588-D08C6200A30C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Can’t use parallel hardware as in multiplier</a:t>
            </a:r>
          </a:p>
          <a:p>
            <a:pPr lvl="1"/>
            <a:r>
              <a:rPr lang="en-US" altLang="en-US" dirty="0"/>
              <a:t>Subtraction is conditional on sign of remainder</a:t>
            </a:r>
          </a:p>
          <a:p>
            <a:r>
              <a:rPr lang="en-US" altLang="en-US" dirty="0"/>
              <a:t>Faster dividers (e.g. SRT division) generate multiple quotient bits per step</a:t>
            </a:r>
          </a:p>
          <a:p>
            <a:pPr lvl="1"/>
            <a:r>
              <a:rPr lang="en-US" altLang="en-US" dirty="0"/>
              <a:t>Still require multiple steps</a:t>
            </a:r>
          </a:p>
          <a:p>
            <a:pPr lvl="1"/>
            <a:r>
              <a:rPr lang="en-US" altLang="en-US" dirty="0"/>
              <a:t>Use lookup tables</a:t>
            </a:r>
            <a:endParaRPr lang="en-A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800600" y="4724400"/>
            <a:ext cx="323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Sweeney, Robertson, and </a:t>
            </a:r>
            <a:r>
              <a:rPr lang="en-US" dirty="0" err="1"/>
              <a:t>Tocher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 flipH="1" flipV="1">
            <a:off x="4572000" y="3200400"/>
            <a:ext cx="1845037" cy="1524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</a:t>
            </a:r>
          </a:p>
        </p:txBody>
      </p:sp>
    </p:spTree>
    <p:extLst>
      <p:ext uri="{BB962C8B-B14F-4D97-AF65-F5344CB8AC3E}">
        <p14:creationId xmlns:p14="http://schemas.microsoft.com/office/powerpoint/2010/main" val="181953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8DEFAF13-99BD-44BF-A9E5-2CA86A07BDD2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 HI/LO registers for result</a:t>
            </a:r>
          </a:p>
          <a:p>
            <a:pPr lvl="1"/>
            <a:r>
              <a:rPr lang="en-US" altLang="en-US" dirty="0"/>
              <a:t>HI: 32-bit remainder</a:t>
            </a:r>
          </a:p>
          <a:p>
            <a:pPr lvl="1"/>
            <a:r>
              <a:rPr lang="en-US" altLang="en-US" dirty="0"/>
              <a:t>LO: 32-bit quotient</a:t>
            </a:r>
          </a:p>
          <a:p>
            <a:r>
              <a:rPr lang="en-US" altLang="en-US" dirty="0"/>
              <a:t>Instructions</a:t>
            </a:r>
          </a:p>
          <a:p>
            <a:pPr lvl="1"/>
            <a:r>
              <a:rPr lang="en-US" altLang="en-US" dirty="0">
                <a:latin typeface="Lucida Console" pitchFamily="49" charset="0"/>
              </a:rPr>
              <a:t>div </a:t>
            </a:r>
            <a:r>
              <a:rPr lang="en-US" altLang="en-US" dirty="0" err="1">
                <a:latin typeface="Lucida Console" pitchFamily="49" charset="0"/>
              </a:rPr>
              <a:t>rs</a:t>
            </a:r>
            <a:r>
              <a:rPr lang="en-US" altLang="en-US" dirty="0">
                <a:latin typeface="Lucida Console" pitchFamily="49" charset="0"/>
              </a:rPr>
              <a:t>, </a:t>
            </a:r>
            <a:r>
              <a:rPr lang="en-US" altLang="en-US" dirty="0" err="1">
                <a:latin typeface="Lucida Console" pitchFamily="49" charset="0"/>
              </a:rPr>
              <a:t>rt</a:t>
            </a:r>
            <a:r>
              <a:rPr lang="en-US" altLang="en-US" dirty="0">
                <a:latin typeface="Lucida Console" pitchFamily="49" charset="0"/>
              </a:rPr>
              <a:t>  /  </a:t>
            </a:r>
            <a:r>
              <a:rPr lang="en-US" altLang="en-US" dirty="0" err="1">
                <a:latin typeface="Lucida Console" pitchFamily="49" charset="0"/>
              </a:rPr>
              <a:t>divu</a:t>
            </a:r>
            <a:r>
              <a:rPr lang="en-US" altLang="en-US" dirty="0">
                <a:latin typeface="Lucida Console" pitchFamily="49" charset="0"/>
              </a:rPr>
              <a:t> </a:t>
            </a:r>
            <a:r>
              <a:rPr lang="en-US" altLang="en-US" dirty="0" err="1">
                <a:latin typeface="Lucida Console" pitchFamily="49" charset="0"/>
              </a:rPr>
              <a:t>rs</a:t>
            </a:r>
            <a:r>
              <a:rPr lang="en-US" altLang="en-US" dirty="0">
                <a:latin typeface="Lucida Console" pitchFamily="49" charset="0"/>
              </a:rPr>
              <a:t>, </a:t>
            </a:r>
            <a:r>
              <a:rPr lang="en-US" altLang="en-US" dirty="0" err="1">
                <a:latin typeface="Lucida Console" pitchFamily="49" charset="0"/>
              </a:rPr>
              <a:t>rt</a:t>
            </a:r>
            <a:endParaRPr lang="en-US" altLang="en-US" dirty="0">
              <a:latin typeface="Lucida Console" pitchFamily="49" charset="0"/>
            </a:endParaRPr>
          </a:p>
          <a:p>
            <a:pPr lvl="1"/>
            <a:r>
              <a:rPr lang="en-US" altLang="en-US" dirty="0"/>
              <a:t>No overflow or divide-by-0 checking</a:t>
            </a:r>
          </a:p>
          <a:p>
            <a:pPr lvl="2"/>
            <a:r>
              <a:rPr lang="en-US" altLang="en-US" dirty="0"/>
              <a:t>Software must perform checks if required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 smtClean="0">
                <a:latin typeface="Lucida Console" pitchFamily="49" charset="0"/>
              </a:rPr>
              <a:t>mfhi</a:t>
            </a:r>
            <a:r>
              <a:rPr lang="en-US" altLang="en-US" dirty="0" smtClean="0">
                <a:latin typeface="Lucida Console" pitchFamily="49" charset="0"/>
              </a:rPr>
              <a:t>(r)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Lucida Console" pitchFamily="49" charset="0"/>
              </a:rPr>
              <a:t>mflo</a:t>
            </a:r>
            <a:r>
              <a:rPr lang="en-US" altLang="en-US" dirty="0" smtClean="0">
                <a:latin typeface="Lucida Console" pitchFamily="49" charset="0"/>
              </a:rPr>
              <a:t>(q)</a:t>
            </a:r>
            <a:r>
              <a:rPr lang="en-US" altLang="en-US" dirty="0" smtClean="0"/>
              <a:t> </a:t>
            </a:r>
            <a:r>
              <a:rPr lang="en-US" altLang="en-US" dirty="0"/>
              <a:t>to access 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</a:t>
            </a:r>
          </a:p>
        </p:txBody>
      </p:sp>
    </p:spTree>
    <p:extLst>
      <p:ext uri="{BB962C8B-B14F-4D97-AF65-F5344CB8AC3E}">
        <p14:creationId xmlns:p14="http://schemas.microsoft.com/office/powerpoint/2010/main" val="136962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Fixed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Decimal fractions can be represented in binary</a:t>
            </a:r>
          </a:p>
          <a:p>
            <a:pPr lvl="1"/>
            <a:r>
              <a:rPr lang="en-US" dirty="0"/>
              <a:t>Sometimes not easily</a:t>
            </a:r>
          </a:p>
          <a:p>
            <a:pPr lvl="1"/>
            <a:r>
              <a:rPr lang="en-US" dirty="0"/>
              <a:t>Same rules apply as for decimal</a:t>
            </a:r>
          </a:p>
          <a:p>
            <a:pPr lvl="1"/>
            <a:r>
              <a:rPr lang="en-US" dirty="0"/>
              <a:t>Positive powers to the left of the point, negative powers to the right</a:t>
            </a:r>
          </a:p>
          <a:p>
            <a:r>
              <a:rPr lang="en-US" dirty="0"/>
              <a:t>So 1.5 in decimal is 1.1 in binary</a:t>
            </a:r>
          </a:p>
          <a:p>
            <a:r>
              <a:rPr lang="en-US" dirty="0"/>
              <a:t>1.125 in decimal is 1.001 in binary</a:t>
            </a:r>
          </a:p>
          <a:p>
            <a:r>
              <a:rPr lang="en-US" dirty="0"/>
              <a:t>5.625 is decimal is 101.101 in binary</a:t>
            </a:r>
          </a:p>
          <a:p>
            <a:r>
              <a:rPr lang="en-US" dirty="0"/>
              <a:t>0.1 in decimal is 0.000110011001100110011…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4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4F73DF94-0085-43E0-BC10-8D56DEA00D4E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Representation for non-integral numbers</a:t>
            </a:r>
          </a:p>
          <a:p>
            <a:pPr lvl="1"/>
            <a:r>
              <a:rPr lang="en-US" altLang="en-US" dirty="0"/>
              <a:t>Including very small and very large numbers</a:t>
            </a:r>
          </a:p>
          <a:p>
            <a:r>
              <a:rPr lang="en-US" altLang="en-US" dirty="0"/>
              <a:t>Like scientific notation</a:t>
            </a:r>
          </a:p>
          <a:p>
            <a:pPr lvl="1"/>
            <a:r>
              <a:rPr lang="en-US" altLang="en-US" dirty="0"/>
              <a:t>–2.34 × 10</a:t>
            </a:r>
            <a:r>
              <a:rPr lang="en-US" altLang="en-US" baseline="30000" dirty="0"/>
              <a:t>56</a:t>
            </a:r>
            <a:endParaRPr lang="en-US" altLang="en-US" dirty="0"/>
          </a:p>
          <a:p>
            <a:pPr lvl="1"/>
            <a:r>
              <a:rPr lang="en-US" altLang="en-US" dirty="0"/>
              <a:t>+0.002 × 10</a:t>
            </a:r>
            <a:r>
              <a:rPr lang="en-US" altLang="en-US" baseline="30000" dirty="0"/>
              <a:t>–4</a:t>
            </a:r>
            <a:endParaRPr lang="en-US" altLang="en-US" dirty="0"/>
          </a:p>
          <a:p>
            <a:pPr lvl="1"/>
            <a:r>
              <a:rPr lang="en-US" altLang="en-US" dirty="0"/>
              <a:t>+987.02 × 10</a:t>
            </a:r>
            <a:r>
              <a:rPr lang="en-US" altLang="en-US" baseline="30000" dirty="0"/>
              <a:t>9</a:t>
            </a:r>
            <a:endParaRPr lang="en-US" altLang="en-US" dirty="0"/>
          </a:p>
          <a:p>
            <a:r>
              <a:rPr lang="en-US" altLang="en-US" dirty="0"/>
              <a:t>In binary</a:t>
            </a:r>
          </a:p>
          <a:p>
            <a:pPr lvl="1"/>
            <a:r>
              <a:rPr lang="en-US" altLang="en-US" dirty="0">
                <a:cs typeface="Arial" charset="0"/>
              </a:rPr>
              <a:t>±1.</a:t>
            </a:r>
            <a:r>
              <a:rPr lang="en-US" altLang="en-US" i="1" dirty="0">
                <a:cs typeface="Arial" charset="0"/>
              </a:rPr>
              <a:t>xxxxxxx</a:t>
            </a:r>
            <a:r>
              <a:rPr lang="en-US" altLang="en-US" baseline="-25000" dirty="0">
                <a:cs typeface="Arial" charset="0"/>
              </a:rPr>
              <a:t>2</a:t>
            </a:r>
            <a:r>
              <a:rPr lang="en-US" altLang="en-US" dirty="0">
                <a:cs typeface="Arial" charset="0"/>
              </a:rPr>
              <a:t> × 2</a:t>
            </a:r>
            <a:r>
              <a:rPr lang="en-US" altLang="en-US" i="1" baseline="30000" dirty="0">
                <a:cs typeface="Arial" charset="0"/>
              </a:rPr>
              <a:t>yyyy</a:t>
            </a:r>
          </a:p>
          <a:p>
            <a:r>
              <a:rPr lang="en-US" altLang="en-US" dirty="0"/>
              <a:t>Types </a:t>
            </a:r>
            <a:r>
              <a:rPr lang="en-US" altLang="en-US" dirty="0">
                <a:latin typeface="Lucida Console" pitchFamily="49" charset="0"/>
              </a:rPr>
              <a:t>float</a:t>
            </a:r>
            <a:r>
              <a:rPr lang="en-US" altLang="en-US" dirty="0"/>
              <a:t> and </a:t>
            </a:r>
            <a:r>
              <a:rPr lang="en-US" altLang="en-US" dirty="0">
                <a:latin typeface="Lucida Console" pitchFamily="49" charset="0"/>
              </a:rPr>
              <a:t>double</a:t>
            </a:r>
            <a:endParaRPr lang="en-AU" altLang="en-US" dirty="0"/>
          </a:p>
        </p:txBody>
      </p:sp>
      <p:sp>
        <p:nvSpPr>
          <p:cNvPr id="285700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02799"/>
              <a:gd name="adj4" fmla="val -1325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/>
              <a:t>normalized</a:t>
            </a:r>
            <a:endParaRPr lang="en-AU" altLang="en-US" dirty="0"/>
          </a:p>
        </p:txBody>
      </p:sp>
      <p:sp>
        <p:nvSpPr>
          <p:cNvPr id="285701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53386"/>
              <a:gd name="adj4" fmla="val -1194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3429000" y="3790950"/>
            <a:ext cx="2151063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§3.5 Floating Point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</a:t>
            </a:r>
          </a:p>
        </p:txBody>
      </p:sp>
    </p:spTree>
    <p:extLst>
      <p:ext uri="{BB962C8B-B14F-4D97-AF65-F5344CB8AC3E}">
        <p14:creationId xmlns:p14="http://schemas.microsoft.com/office/powerpoint/2010/main" val="22063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275ABC54-8F6A-49E5-8B6C-12E37DC619E7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Defined by IEEE </a:t>
            </a:r>
            <a:r>
              <a:rPr lang="en-US" altLang="en-US" dirty="0" err="1"/>
              <a:t>Std</a:t>
            </a:r>
            <a:r>
              <a:rPr lang="en-US" altLang="en-US" dirty="0"/>
              <a:t> 754-1985</a:t>
            </a:r>
          </a:p>
          <a:p>
            <a:r>
              <a:rPr lang="en-US" altLang="en-US" dirty="0"/>
              <a:t>Developed in response to divergence of representations</a:t>
            </a:r>
          </a:p>
          <a:p>
            <a:pPr lvl="1"/>
            <a:r>
              <a:rPr lang="en-US" altLang="en-US" dirty="0"/>
              <a:t>Portability issues for scientific code</a:t>
            </a:r>
          </a:p>
          <a:p>
            <a:r>
              <a:rPr lang="en-US" altLang="en-US" dirty="0"/>
              <a:t>Now almost universally adopted</a:t>
            </a:r>
          </a:p>
          <a:p>
            <a:r>
              <a:rPr lang="en-US" altLang="en-US" dirty="0"/>
              <a:t>Two common representations</a:t>
            </a:r>
          </a:p>
          <a:p>
            <a:pPr lvl="1"/>
            <a:r>
              <a:rPr lang="en-US" altLang="en-US" dirty="0"/>
              <a:t>Single precision (32-bit)</a:t>
            </a:r>
          </a:p>
          <a:p>
            <a:pPr lvl="1"/>
            <a:r>
              <a:rPr lang="en-US" altLang="en-US" dirty="0"/>
              <a:t>Double precision (64-bit) </a:t>
            </a:r>
          </a:p>
          <a:p>
            <a:pPr lvl="1"/>
            <a:r>
              <a:rPr lang="en-US" altLang="en-US" dirty="0"/>
              <a:t>Half-precision and quad-precision also available</a:t>
            </a:r>
            <a:endParaRPr lang="en-AU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</a:t>
            </a:r>
          </a:p>
        </p:txBody>
      </p:sp>
    </p:spTree>
    <p:extLst>
      <p:ext uri="{BB962C8B-B14F-4D97-AF65-F5344CB8AC3E}">
        <p14:creationId xmlns:p14="http://schemas.microsoft.com/office/powerpoint/2010/main" val="208146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050C68F8-E62B-461D-B717-E26E3681CF91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2898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Floating-Point Format</a:t>
            </a:r>
          </a:p>
        </p:txBody>
      </p:sp>
      <p:sp>
        <p:nvSpPr>
          <p:cNvPr id="28980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pitchFamily="18" charset="2"/>
              </a:rPr>
              <a:t> non-negative, 1  negative)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ym typeface="Symbol" pitchFamily="18" charset="2"/>
              </a:rPr>
              <a:t>Normalize significand: 1.0 ≤ |significand| &lt; 2.0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Significand is Fraction with the “1.” restored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ym typeface="Symbol" pitchFamily="18" charset="2"/>
              </a:rPr>
              <a:t>Exponent: excess representation: actual exponent + Bias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Ensures exponent is unsigned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itchFamily="34" charset="0"/>
              </a:rPr>
              <a:t>single: 8 bits</a:t>
            </a:r>
            <a:br>
              <a:rPr lang="en-US" altLang="en-US" sz="2000">
                <a:latin typeface="Tahoma" pitchFamily="34" charset="0"/>
              </a:rPr>
            </a:br>
            <a:r>
              <a:rPr lang="en-US" altLang="en-US" sz="2000">
                <a:latin typeface="Tahoma" pitchFamily="34" charset="0"/>
              </a:rPr>
              <a:t>double: 11 bits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itchFamily="34" charset="0"/>
              </a:rPr>
              <a:t>single: 23 bits</a:t>
            </a:r>
            <a:br>
              <a:rPr lang="en-US" altLang="en-US" sz="2000">
                <a:latin typeface="Tahoma" pitchFamily="34" charset="0"/>
              </a:rPr>
            </a:br>
            <a:r>
              <a:rPr lang="en-US" altLang="en-US" sz="2000"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289801" name="Object 9"/>
          <p:cNvGraphicFramePr>
            <a:graphicFrameLocks noChangeAspect="1"/>
          </p:cNvGraphicFramePr>
          <p:nvPr>
            <p:extLst/>
          </p:nvPr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2450880" imgH="228600" progId="Equation.3">
                  <p:embed/>
                </p:oleObj>
              </mc:Choice>
              <mc:Fallback>
                <p:oleObj name="Equation" r:id="rId4" imgW="2450880" imgH="228600" progId="Equation.3">
                  <p:embed/>
                  <p:pic>
                    <p:nvPicPr>
                      <p:cNvPr id="289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</a:t>
            </a:r>
          </a:p>
        </p:txBody>
      </p:sp>
    </p:spTree>
    <p:extLst>
      <p:ext uri="{BB962C8B-B14F-4D97-AF65-F5344CB8AC3E}">
        <p14:creationId xmlns:p14="http://schemas.microsoft.com/office/powerpoint/2010/main" val="115194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47" y="2133600"/>
            <a:ext cx="9187892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</a:t>
            </a:r>
          </a:p>
        </p:txBody>
      </p:sp>
    </p:spTree>
    <p:extLst>
      <p:ext uri="{BB962C8B-B14F-4D97-AF65-F5344CB8AC3E}">
        <p14:creationId xmlns:p14="http://schemas.microsoft.com/office/powerpoint/2010/main" val="2547385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1D486495-93A6-4349-B484-CF3FB2E6955E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Single-Precision Range</a:t>
            </a:r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Exponents 00000000 and 11111111 reserved</a:t>
            </a:r>
          </a:p>
          <a:p>
            <a:r>
              <a:rPr lang="en-US" altLang="en-US" sz="2800" dirty="0"/>
              <a:t>Smallest value</a:t>
            </a:r>
          </a:p>
          <a:p>
            <a:pPr lvl="1"/>
            <a:r>
              <a:rPr lang="en-US" altLang="en-US" sz="2400" dirty="0"/>
              <a:t>Exponent: 00000001</a:t>
            </a:r>
            <a:br>
              <a:rPr lang="en-US" altLang="en-US" sz="2400" dirty="0"/>
            </a:br>
            <a:r>
              <a:rPr lang="en-US" altLang="en-US" sz="2400" dirty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significand = 1.0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±1.0 × 2</a:t>
            </a:r>
            <a:r>
              <a:rPr lang="en-US" altLang="en-US" sz="2400" baseline="30000" dirty="0">
                <a:sym typeface="Symbol" pitchFamily="18" charset="2"/>
              </a:rPr>
              <a:t>–126</a:t>
            </a:r>
            <a:r>
              <a:rPr lang="en-US" altLang="en-US" sz="2400" dirty="0">
                <a:sym typeface="Symbol" pitchFamily="18" charset="2"/>
              </a:rPr>
              <a:t> ≈ ±1.2 × 10</a:t>
            </a:r>
            <a:r>
              <a:rPr lang="en-US" altLang="en-US" sz="2400" baseline="30000" dirty="0">
                <a:sym typeface="Symbol" pitchFamily="18" charset="2"/>
              </a:rPr>
              <a:t>–38</a:t>
            </a:r>
          </a:p>
          <a:p>
            <a:r>
              <a:rPr lang="en-US" altLang="en-US" sz="2800" dirty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exponent: 11111110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 actual exponent = 254 – 127 = +127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significand ≈ 2.0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±2.0 × 2</a:t>
            </a:r>
            <a:r>
              <a:rPr lang="en-US" altLang="en-US" sz="2400" baseline="30000" dirty="0">
                <a:sym typeface="Symbol" pitchFamily="18" charset="2"/>
              </a:rPr>
              <a:t>+127</a:t>
            </a:r>
            <a:r>
              <a:rPr lang="en-US" altLang="en-US" sz="2400" dirty="0">
                <a:sym typeface="Symbol" pitchFamily="18" charset="2"/>
              </a:rPr>
              <a:t> ≈ ±3.4 × 10</a:t>
            </a:r>
            <a:r>
              <a:rPr lang="en-US" altLang="en-US" sz="2400" baseline="30000" dirty="0">
                <a:sym typeface="Symbol" pitchFamily="18" charset="2"/>
              </a:rPr>
              <a:t>+38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</a:t>
            </a:r>
          </a:p>
        </p:txBody>
      </p:sp>
    </p:spTree>
    <p:extLst>
      <p:ext uri="{BB962C8B-B14F-4D97-AF65-F5344CB8AC3E}">
        <p14:creationId xmlns:p14="http://schemas.microsoft.com/office/powerpoint/2010/main" val="63970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5CE55EF2-A22F-44E2-BF3F-8705A308CD9E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Double-Precision Range</a:t>
            </a:r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Exponents 0000…00 and 1111…11 reserved</a:t>
            </a:r>
          </a:p>
          <a:p>
            <a:r>
              <a:rPr lang="en-US" altLang="en-US" sz="2800" dirty="0"/>
              <a:t>Smallest value</a:t>
            </a:r>
          </a:p>
          <a:p>
            <a:pPr lvl="1"/>
            <a:r>
              <a:rPr lang="en-US" altLang="en-US" sz="2400" dirty="0"/>
              <a:t>Exponent: 00000000001</a:t>
            </a:r>
            <a:br>
              <a:rPr lang="en-US" altLang="en-US" sz="2400" dirty="0"/>
            </a:br>
            <a:r>
              <a:rPr lang="en-US" altLang="en-US" sz="2400" dirty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significand = 1.0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±1.0 × 2</a:t>
            </a:r>
            <a:r>
              <a:rPr lang="en-US" altLang="en-US" sz="2400" baseline="30000" dirty="0">
                <a:sym typeface="Symbol" pitchFamily="18" charset="2"/>
              </a:rPr>
              <a:t>–1022</a:t>
            </a:r>
            <a:r>
              <a:rPr lang="en-US" altLang="en-US" sz="2400" dirty="0">
                <a:sym typeface="Symbol" pitchFamily="18" charset="2"/>
              </a:rPr>
              <a:t> ≈ ±2.2 × 10</a:t>
            </a:r>
            <a:r>
              <a:rPr lang="en-US" altLang="en-US" sz="2400" baseline="30000" dirty="0">
                <a:sym typeface="Symbol" pitchFamily="18" charset="2"/>
              </a:rPr>
              <a:t>–308</a:t>
            </a:r>
          </a:p>
          <a:p>
            <a:r>
              <a:rPr lang="en-US" altLang="en-US" sz="2800" dirty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Exponent: 11111111110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 actual exponent = 2046 – 1023 = +1023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significand ≈ 2.0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±2.0 × 2</a:t>
            </a:r>
            <a:r>
              <a:rPr lang="en-US" altLang="en-US" sz="2400" baseline="30000" dirty="0">
                <a:sym typeface="Symbol" pitchFamily="18" charset="2"/>
              </a:rPr>
              <a:t>+1023</a:t>
            </a:r>
            <a:r>
              <a:rPr lang="en-US" altLang="en-US" sz="2400" dirty="0">
                <a:sym typeface="Symbol" pitchFamily="18" charset="2"/>
              </a:rPr>
              <a:t> ≈ ±1.8 × 10</a:t>
            </a:r>
            <a:r>
              <a:rPr lang="en-US" altLang="en-US" sz="2400" baseline="30000" dirty="0">
                <a:sym typeface="Symbol" pitchFamily="18" charset="2"/>
              </a:rPr>
              <a:t>+308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298</a:t>
            </a:r>
          </a:p>
        </p:txBody>
      </p:sp>
    </p:spTree>
    <p:extLst>
      <p:ext uri="{BB962C8B-B14F-4D97-AF65-F5344CB8AC3E}">
        <p14:creationId xmlns:p14="http://schemas.microsoft.com/office/powerpoint/2010/main" val="324803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3E028E61-B645-4F86-8A8C-6378F83F9597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240649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Integer Addition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Adding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and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Adding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  <a:p>
            <a:pPr lvl="1" eaLnBrk="1" hangingPunct="1"/>
            <a:r>
              <a:rPr lang="en-US" altLang="en-US" sz="2400" dirty="0"/>
              <a:t>Adding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32076" y="641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179</a:t>
            </a:r>
          </a:p>
        </p:txBody>
      </p:sp>
    </p:spTree>
    <p:extLst>
      <p:ext uri="{BB962C8B-B14F-4D97-AF65-F5344CB8AC3E}">
        <p14:creationId xmlns:p14="http://schemas.microsoft.com/office/powerpoint/2010/main" val="1347197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1264440-60BB-43BB-8D1B-C4EF1AF480E0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Precision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Relative precision</a:t>
            </a:r>
          </a:p>
          <a:p>
            <a:pPr lvl="1"/>
            <a:r>
              <a:rPr lang="en-US" altLang="en-US"/>
              <a:t>all fraction bits are significant</a:t>
            </a:r>
          </a:p>
          <a:p>
            <a:pPr lvl="1"/>
            <a:r>
              <a:rPr lang="en-US" altLang="en-US"/>
              <a:t>Single: approx 2</a:t>
            </a:r>
            <a:r>
              <a:rPr lang="en-US" altLang="en-US" baseline="30000"/>
              <a:t>–23</a:t>
            </a:r>
          </a:p>
          <a:p>
            <a:pPr lvl="2"/>
            <a:r>
              <a:rPr lang="en-US" altLang="en-US"/>
              <a:t>Equivalent to 23 × log</a:t>
            </a:r>
            <a:r>
              <a:rPr lang="en-US" altLang="en-US" baseline="-25000"/>
              <a:t>10</a:t>
            </a:r>
            <a:r>
              <a:rPr lang="en-US" altLang="en-US"/>
              <a:t>2 ≈ 23 × 0.3 ≈ 6 decimal digits of precision</a:t>
            </a:r>
          </a:p>
          <a:p>
            <a:pPr lvl="1"/>
            <a:r>
              <a:rPr lang="en-US" altLang="en-US"/>
              <a:t>Double: approx 2</a:t>
            </a:r>
            <a:r>
              <a:rPr lang="en-US" altLang="en-US" baseline="30000"/>
              <a:t>–52</a:t>
            </a:r>
          </a:p>
          <a:p>
            <a:pPr lvl="2"/>
            <a:r>
              <a:rPr lang="en-US" altLang="en-US"/>
              <a:t>Equivalent to 52 × log</a:t>
            </a:r>
            <a:r>
              <a:rPr lang="en-US" altLang="en-US" baseline="-25000"/>
              <a:t>10</a:t>
            </a:r>
            <a:r>
              <a:rPr lang="en-US" altLang="en-US"/>
              <a:t>2 ≈ 52 × 0.3 ≈ 16 decimal digits of precision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929607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7B6F02F6-66E8-411C-9C8F-33CDB7684B28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–0.75</a:t>
            </a:r>
          </a:p>
          <a:p>
            <a:pPr lvl="1"/>
            <a:r>
              <a:rPr lang="en-US" altLang="en-US" dirty="0"/>
              <a:t>–0.75 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1.1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/>
              <a:t>–1</a:t>
            </a:r>
          </a:p>
          <a:p>
            <a:pPr lvl="1"/>
            <a:r>
              <a:rPr lang="en-US" altLang="en-US" dirty="0"/>
              <a:t>S =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/>
              <a:t>Fraction = </a:t>
            </a:r>
            <a:r>
              <a:rPr lang="en-US" altLang="en-US" dirty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/>
            <a:r>
              <a:rPr lang="en-US" altLang="en-US" dirty="0"/>
              <a:t>Exponent = –1 + Bias</a:t>
            </a:r>
          </a:p>
          <a:p>
            <a:pPr lvl="2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rgbClr val="008000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rgbClr val="008000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r>
              <a:rPr lang="en-US" altLang="en-US" dirty="0"/>
              <a:t>Single: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dirty="0">
                <a:solidFill>
                  <a:srgbClr val="008000"/>
                </a:solidFill>
              </a:rPr>
              <a:t>01111110</a:t>
            </a:r>
            <a:r>
              <a:rPr lang="en-US" altLang="en-US" dirty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/>
              <a:t>Double: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dirty="0">
                <a:solidFill>
                  <a:srgbClr val="008000"/>
                </a:solidFill>
              </a:rPr>
              <a:t>01111111110</a:t>
            </a:r>
            <a:r>
              <a:rPr lang="en-US" altLang="en-US" dirty="0">
                <a:solidFill>
                  <a:schemeClr val="tx2"/>
                </a:solidFill>
              </a:rPr>
              <a:t>1000…00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4069733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68DBC84E-0DE0-48D2-9821-CDBE24020F38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number is represented by the single-precision float 0xC0A00000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	1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dirty="0">
                <a:solidFill>
                  <a:schemeClr val="tx2"/>
                </a:solidFill>
              </a:rPr>
              <a:t>01000…00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 =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Fraction = </a:t>
            </a:r>
            <a:r>
              <a:rPr lang="en-US" altLang="en-US" dirty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Exponent = 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/>
              <a:t>2</a:t>
            </a:r>
            <a:r>
              <a:rPr lang="en-US" altLang="en-US" dirty="0"/>
              <a:t> = 129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 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(1 + 01</a:t>
            </a:r>
            <a:r>
              <a:rPr lang="en-US" altLang="en-US" baseline="-25000" dirty="0"/>
              <a:t>2</a:t>
            </a:r>
            <a:r>
              <a:rPr lang="en-US" altLang="en-US" dirty="0"/>
              <a:t>) × 2</a:t>
            </a:r>
            <a:r>
              <a:rPr lang="en-US" altLang="en-US" baseline="30000" dirty="0"/>
              <a:t>(129 – 127)</a:t>
            </a:r>
            <a:endParaRPr lang="en-US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= (–1) × 1.25 × 2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= –5.0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</a:t>
            </a:r>
          </a:p>
        </p:txBody>
      </p:sp>
    </p:spTree>
    <p:extLst>
      <p:ext uri="{BB962C8B-B14F-4D97-AF65-F5344CB8AC3E}">
        <p14:creationId xmlns:p14="http://schemas.microsoft.com/office/powerpoint/2010/main" val="1973768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0E723F1D-D652-443B-A96F-E1DEDDBE48A5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020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Denormal Numbers</a:t>
            </a:r>
          </a:p>
        </p:txBody>
      </p:sp>
      <p:sp>
        <p:nvSpPr>
          <p:cNvPr id="30209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Exponent = 000...0 </a:t>
            </a:r>
            <a:r>
              <a:rPr lang="en-US" altLang="en-US">
                <a:sym typeface="Symbol" pitchFamily="18" charset="2"/>
              </a:rPr>
              <a:t> </a:t>
            </a:r>
            <a:r>
              <a:rPr lang="en-US" altLang="en-US"/>
              <a:t>hidden bit is 0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Smaller than normal numbers</a:t>
            </a:r>
          </a:p>
          <a:p>
            <a:pPr lvl="1" eaLnBrk="1" hangingPunct="1"/>
            <a:r>
              <a:rPr lang="en-US" altLang="en-US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Denormal with fraction = 000...0</a:t>
            </a:r>
          </a:p>
        </p:txBody>
      </p:sp>
      <p:sp>
        <p:nvSpPr>
          <p:cNvPr id="302087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pPr algn="ctr"/>
            <a:r>
              <a:rPr lang="en-US" altLang="en-US"/>
              <a:t>Two representations of 0.0!</a:t>
            </a:r>
            <a:endParaRPr lang="en-AU" altLang="en-US"/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>
            <p:extLst/>
          </p:nvPr>
        </p:nvGraphicFramePr>
        <p:xfrm>
          <a:off x="1835150" y="2044700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031840" imgH="228600" progId="Equation.3">
                  <p:embed/>
                </p:oleObj>
              </mc:Choice>
              <mc:Fallback>
                <p:oleObj name="Equation" r:id="rId4" imgW="2031840" imgH="228600" progId="Equation.3">
                  <p:embed/>
                  <p:pic>
                    <p:nvPicPr>
                      <p:cNvPr id="302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44700"/>
                        <a:ext cx="4864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1" name="Object 11"/>
          <p:cNvGraphicFramePr>
            <a:graphicFrameLocks noChangeAspect="1"/>
          </p:cNvGraphicFramePr>
          <p:nvPr>
            <p:extLst/>
          </p:nvPr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2019240" imgH="228600" progId="Equation.3">
                  <p:embed/>
                </p:oleObj>
              </mc:Choice>
              <mc:Fallback>
                <p:oleObj name="Equation" r:id="rId6" imgW="2019240" imgH="228600" progId="Equation.3">
                  <p:embed/>
                  <p:pic>
                    <p:nvPicPr>
                      <p:cNvPr id="3020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4967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45B09FE6-3C14-4AB5-91F1-D5177A468349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Infinities and NaNs</a:t>
            </a:r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Exponent = 111...1, Fraction = 000...0</a:t>
            </a:r>
          </a:p>
          <a:p>
            <a:pPr lvl="1"/>
            <a:r>
              <a:rPr lang="en-US" altLang="en-US"/>
              <a:t>±Infinity</a:t>
            </a:r>
          </a:p>
          <a:p>
            <a:pPr lvl="1"/>
            <a:r>
              <a:rPr lang="en-US" altLang="en-US"/>
              <a:t>Can be used in subsequent calculations, avoiding need for overflow check</a:t>
            </a:r>
          </a:p>
          <a:p>
            <a:r>
              <a:rPr lang="en-US" altLang="en-US"/>
              <a:t>Exponent = 111...1, Fraction ≠ 000...0</a:t>
            </a:r>
          </a:p>
          <a:p>
            <a:pPr lvl="1"/>
            <a:r>
              <a:rPr lang="en-US" altLang="en-US"/>
              <a:t>Not-a-Number (NaN)</a:t>
            </a:r>
          </a:p>
          <a:p>
            <a:pPr lvl="1"/>
            <a:r>
              <a:rPr lang="en-US" altLang="en-US"/>
              <a:t>Indicates illegal or undefined result</a:t>
            </a:r>
          </a:p>
          <a:p>
            <a:pPr lvl="2"/>
            <a:r>
              <a:rPr lang="en-US" altLang="en-US"/>
              <a:t>e.g., 0.0 / 0.0</a:t>
            </a:r>
          </a:p>
          <a:p>
            <a:pPr lvl="1"/>
            <a:r>
              <a:rPr lang="en-US" altLang="en-US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6589027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12B7FC6D-6B5A-45B7-BA3C-4E85EDFA77F4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Consider a 4-digit decimal example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+ 1.610 × 10</a:t>
            </a:r>
            <a:r>
              <a:rPr lang="en-US" altLang="en-US" sz="2400" baseline="30000" dirty="0"/>
              <a:t>–1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1. Align decimal points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= 10.015 × 10</a:t>
            </a:r>
            <a:r>
              <a:rPr lang="en-US" altLang="en-US" sz="2400" baseline="30000" dirty="0"/>
              <a:t>1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1.0015 × 10</a:t>
            </a:r>
            <a:r>
              <a:rPr lang="en-US" altLang="en-US" sz="2400" baseline="30000" dirty="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1.002 × 10</a:t>
            </a:r>
            <a:r>
              <a:rPr lang="en-US" altLang="en-US" sz="2400" baseline="30000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203</a:t>
            </a:r>
          </a:p>
        </p:txBody>
      </p:sp>
    </p:spTree>
    <p:extLst>
      <p:ext uri="{BB962C8B-B14F-4D97-AF65-F5344CB8AC3E}">
        <p14:creationId xmlns:p14="http://schemas.microsoft.com/office/powerpoint/2010/main" val="3997171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E79F3CE1-2129-44F4-94BD-FB12A2C40B39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Now consider a 4-digit binary example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–1.110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–2</a:t>
            </a:r>
            <a:r>
              <a:rPr lang="en-US" altLang="en-US" sz="2400"/>
              <a:t> (0.5 + –0.4375)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1. Align binary points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</a:t>
            </a:r>
            <a:r>
              <a:rPr lang="en-US" altLang="en-US" sz="2400"/>
              <a:t>1 = 0.001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, with no over/underflow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 (no change)  = 0.0625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203</a:t>
            </a:r>
          </a:p>
        </p:txBody>
      </p:sp>
    </p:spTree>
    <p:extLst>
      <p:ext uri="{BB962C8B-B14F-4D97-AF65-F5344CB8AC3E}">
        <p14:creationId xmlns:p14="http://schemas.microsoft.com/office/powerpoint/2010/main" val="2141003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843836BE-233A-4451-B61A-D83513EE62C9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Much more complex than integer adder</a:t>
            </a:r>
          </a:p>
          <a:p>
            <a:r>
              <a:rPr lang="en-US" altLang="en-US"/>
              <a:t>Doing it in one clock cycle would take too long</a:t>
            </a:r>
          </a:p>
          <a:p>
            <a:pPr lvl="1"/>
            <a:r>
              <a:rPr lang="en-US" altLang="en-US"/>
              <a:t>Much longer than integer operations</a:t>
            </a:r>
          </a:p>
          <a:p>
            <a:pPr lvl="1"/>
            <a:r>
              <a:rPr lang="en-US" altLang="en-US"/>
              <a:t>Slower clock would penalize all instructions</a:t>
            </a:r>
          </a:p>
          <a:p>
            <a:r>
              <a:rPr lang="en-US" altLang="en-US"/>
              <a:t>FP adder usually takes several cycles</a:t>
            </a:r>
          </a:p>
          <a:p>
            <a:pPr lvl="1"/>
            <a:r>
              <a:rPr lang="en-US" altLang="en-US"/>
              <a:t>Can be pipelined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148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0C5D58D4-E79F-4A17-B959-F1BC17B8E620}" type="slidenum">
              <a:rPr lang="en-AU" altLang="en-US"/>
              <a:pPr/>
              <a:t>38</a:t>
            </a:fld>
            <a:endParaRPr lang="en-AU" altLang="en-US"/>
          </a:p>
        </p:txBody>
      </p:sp>
      <p:pic>
        <p:nvPicPr>
          <p:cNvPr id="312334" name="Picture 14" descr="f03-1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12324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5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6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7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 rot="-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9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73E34B9E-AB17-418E-8C15-B1C4F41A68D1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Consider a 4-digit decimal example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1.110 × 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× 9.200 × 10</a:t>
            </a:r>
            <a:r>
              <a:rPr lang="en-US" altLang="en-US" sz="2000" baseline="30000" dirty="0"/>
              <a:t>–5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1. Add exponents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biased exponents, subtract bias from sum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New exponent = 10 + –5 = 5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2. Multiply significands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1.110 × 9.200 = 10.212  </a:t>
            </a:r>
            <a:r>
              <a:rPr lang="en-US" altLang="en-US" sz="2000" dirty="0">
                <a:sym typeface="Symbol" pitchFamily="18" charset="2"/>
              </a:rPr>
              <a:t>  10.212 </a:t>
            </a:r>
            <a:r>
              <a:rPr lang="en-US" altLang="en-US" sz="2000" dirty="0"/>
              <a:t>× 10</a:t>
            </a:r>
            <a:r>
              <a:rPr lang="en-US" altLang="en-US" sz="2000" baseline="30000" dirty="0"/>
              <a:t>5</a:t>
            </a:r>
            <a:endParaRPr lang="en-US" altLang="en-US" sz="2000" baseline="30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1.0212 × 10</a:t>
            </a:r>
            <a:r>
              <a:rPr lang="en-US" altLang="en-US" sz="2000" baseline="30000" dirty="0"/>
              <a:t>6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1.021 × 10</a:t>
            </a:r>
            <a:r>
              <a:rPr lang="en-US" altLang="en-US" sz="2000" baseline="30000" dirty="0"/>
              <a:t>6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5. Determine sign of result from signs of operands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+1.021 × 10</a:t>
            </a:r>
            <a:r>
              <a:rPr lang="en-US" altLang="en-US" sz="2000" baseline="30000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206</a:t>
            </a:r>
          </a:p>
        </p:txBody>
      </p:sp>
    </p:spTree>
    <p:extLst>
      <p:ext uri="{BB962C8B-B14F-4D97-AF65-F5344CB8AC3E}">
        <p14:creationId xmlns:p14="http://schemas.microsoft.com/office/powerpoint/2010/main" val="79478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F16F6BD2-38F8-4AAB-AA9D-07F1B0234765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Add negation of second operand</a:t>
            </a:r>
          </a:p>
          <a:p>
            <a:r>
              <a:rPr lang="en-US" altLang="en-US" sz="2800" dirty="0"/>
              <a:t>Example: 7 – 6 = 7 + (–6)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r>
              <a:rPr lang="en-US" altLang="en-US" sz="2800" dirty="0"/>
              <a:t>Overflow if result out of range</a:t>
            </a:r>
          </a:p>
          <a:p>
            <a:pPr lvl="1"/>
            <a:r>
              <a:rPr lang="en-US" altLang="en-US" sz="2400" dirty="0"/>
              <a:t>Subtracting two + or two negative operands, no overflow</a:t>
            </a:r>
          </a:p>
          <a:p>
            <a:pPr lvl="1"/>
            <a:r>
              <a:rPr lang="en-US" altLang="en-US" sz="2400" dirty="0"/>
              <a:t>Subtracting + from negative operand</a:t>
            </a:r>
          </a:p>
          <a:p>
            <a:pPr lvl="2"/>
            <a:r>
              <a:rPr lang="en-US" altLang="en-US" sz="2000" dirty="0"/>
              <a:t>Overflow if result sign is 0</a:t>
            </a:r>
          </a:p>
          <a:p>
            <a:pPr lvl="1"/>
            <a:r>
              <a:rPr lang="en-US" altLang="en-US" sz="2400" dirty="0"/>
              <a:t>Subtracting negative from positive operand</a:t>
            </a:r>
          </a:p>
          <a:p>
            <a:pPr lvl="2"/>
            <a:r>
              <a:rPr lang="en-US" altLang="en-US" sz="2000" dirty="0"/>
              <a:t>Overflow if result sign is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1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179</a:t>
            </a:r>
          </a:p>
        </p:txBody>
      </p:sp>
    </p:spTree>
    <p:extLst>
      <p:ext uri="{BB962C8B-B14F-4D97-AF65-F5344CB8AC3E}">
        <p14:creationId xmlns:p14="http://schemas.microsoft.com/office/powerpoint/2010/main" val="2663554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36868210-9562-4931-AD39-E98C201019F2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Now consider a 4-digit binary example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1.000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–1</a:t>
            </a:r>
            <a:r>
              <a:rPr lang="en-US" altLang="en-US" sz="2000" dirty="0"/>
              <a:t> × –1.110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–2</a:t>
            </a:r>
            <a:r>
              <a:rPr lang="en-US" altLang="en-US" sz="2000" dirty="0"/>
              <a:t> (0.5 × –0.4375)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1. Add exponents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Unbiased: –1 + –2 = –3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Biased: (–1 + 127) + (–2 + 127) = –3 + 254 – 127 = –3 + 127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2. Multiply significands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1.000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 </a:t>
            </a:r>
            <a:r>
              <a:rPr lang="en-US" altLang="en-US" sz="2000" dirty="0">
                <a:sym typeface="Symbol" pitchFamily="18" charset="2"/>
              </a:rPr>
              <a:t>  </a:t>
            </a: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r>
              <a:rPr lang="en-US" altLang="en-US" sz="2000" dirty="0"/>
              <a:t> (no change) with no over/underflow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r>
              <a:rPr lang="en-US" altLang="en-US" sz="2000" dirty="0"/>
              <a:t> (no change)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5. Determine sign: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×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 </a:t>
            </a:r>
            <a:r>
              <a:rPr lang="en-US" altLang="en-US" sz="2400" dirty="0"/>
              <a:t>–</a:t>
            </a:r>
            <a:r>
              <a:rPr lang="en-US" altLang="en-US" sz="2400" dirty="0" err="1"/>
              <a:t>ve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–1.110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× 2</a:t>
            </a:r>
            <a:r>
              <a:rPr lang="en-US" altLang="en-US" sz="2000" baseline="30000" dirty="0"/>
              <a:t>–3</a:t>
            </a:r>
            <a:r>
              <a:rPr lang="en-US" altLang="en-US" sz="2000" dirty="0"/>
              <a:t>  = –0.21875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206</a:t>
            </a:r>
          </a:p>
        </p:txBody>
      </p:sp>
    </p:spTree>
    <p:extLst>
      <p:ext uri="{BB962C8B-B14F-4D97-AF65-F5344CB8AC3E}">
        <p14:creationId xmlns:p14="http://schemas.microsoft.com/office/powerpoint/2010/main" val="8644095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3436AC77-5850-438F-80EA-C5BFF7896471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Arithmetic Hardware</a:t>
            </a:r>
            <a:endParaRPr lang="en-AU" alt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FP multiplier is of similar complexity to FP adder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uses a multiplier for significands instead of an adder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FP arithmetic hardware usually does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Addition, subtraction, multiplication, division, reciprocal, square-root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FP </a:t>
            </a:r>
            <a:r>
              <a:rPr lang="en-US" altLang="en-US" dirty="0">
                <a:sym typeface="Symbol" pitchFamily="18" charset="2"/>
              </a:rPr>
              <a:t> integer conversion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Operations usually takes several cycles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pipelined</a:t>
            </a:r>
            <a:endParaRPr lang="en-AU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211</a:t>
            </a:r>
          </a:p>
        </p:txBody>
      </p:sp>
    </p:spTree>
    <p:extLst>
      <p:ext uri="{BB962C8B-B14F-4D97-AF65-F5344CB8AC3E}">
        <p14:creationId xmlns:p14="http://schemas.microsoft.com/office/powerpoint/2010/main" val="670155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F227076F-0950-44D8-BD66-BC1DE79DF283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FP hardware is coprocessor 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Adjunct processor that extends the ISA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Separate FP registers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32 single-precision: $f0, $f1, … $f31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Paired for double-precision: $f0/$f1, $f2/$f3, …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Release 2 of MIPs ISA supports 32 × 64-bit FP reg’s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FP instructions operate only on FP registers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Programs generally don’t do integer ops on FP data, or vice versa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More registers with minimal code-size impact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FP load and store instructions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Lucida Console" pitchFamily="49" charset="0"/>
              </a:rPr>
              <a:t>lwc1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ldc1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swc1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sdc1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itchFamily="49" charset="0"/>
              </a:rPr>
              <a:t>ldc1 $f8, 32($sp)</a:t>
            </a:r>
            <a:endParaRPr lang="en-AU" altLang="en-US" sz="20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211</a:t>
            </a:r>
          </a:p>
        </p:txBody>
      </p:sp>
    </p:spTree>
    <p:extLst>
      <p:ext uri="{BB962C8B-B14F-4D97-AF65-F5344CB8AC3E}">
        <p14:creationId xmlns:p14="http://schemas.microsoft.com/office/powerpoint/2010/main" val="3085237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FA1CB2BB-9CCB-409B-B1AC-75AD10314E46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Lucida Console" pitchFamily="49" charset="0"/>
              </a:rPr>
              <a:t>add.s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sub.s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mul.s</a:t>
            </a:r>
            <a:r>
              <a:rPr lang="en-US" altLang="en-US" sz="2400"/>
              <a:t>, div.s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itchFamily="49" charset="0"/>
              </a:rPr>
              <a:t>add.s $f0, $f1, $f6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Lucida Console" pitchFamily="49" charset="0"/>
              </a:rPr>
              <a:t>add.d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sub.d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mul.d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div.d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itchFamily="49" charset="0"/>
              </a:rPr>
              <a:t>mul.d $f4, $f4, $f6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Lucida Console" pitchFamily="49" charset="0"/>
              </a:rPr>
              <a:t>c.</a:t>
            </a:r>
            <a:r>
              <a:rPr lang="en-US" altLang="en-US" sz="2400" i="1">
                <a:latin typeface="Lucida Console" pitchFamily="49" charset="0"/>
              </a:rPr>
              <a:t>xx</a:t>
            </a:r>
            <a:r>
              <a:rPr lang="en-US" altLang="en-US" sz="2400">
                <a:latin typeface="Lucida Console" pitchFamily="49" charset="0"/>
              </a:rPr>
              <a:t>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c.</a:t>
            </a:r>
            <a:r>
              <a:rPr lang="en-US" altLang="en-US" sz="2400" i="1">
                <a:latin typeface="Lucida Console" pitchFamily="49" charset="0"/>
              </a:rPr>
              <a:t>xx</a:t>
            </a:r>
            <a:r>
              <a:rPr lang="en-US" altLang="en-US" sz="2400">
                <a:latin typeface="Lucida Console" pitchFamily="49" charset="0"/>
              </a:rPr>
              <a:t>.d</a:t>
            </a:r>
            <a:r>
              <a:rPr lang="en-US" altLang="en-US" sz="2400"/>
              <a:t> (</a:t>
            </a:r>
            <a:r>
              <a:rPr lang="en-US" altLang="en-US" sz="2400" i="1"/>
              <a:t>xx</a:t>
            </a:r>
            <a:r>
              <a:rPr lang="en-US" altLang="en-US" sz="2400"/>
              <a:t> is </a:t>
            </a:r>
            <a:r>
              <a:rPr lang="en-US" altLang="en-US" sz="2400">
                <a:latin typeface="Lucida Console" pitchFamily="49" charset="0"/>
              </a:rPr>
              <a:t>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lt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le</a:t>
            </a:r>
            <a:r>
              <a:rPr lang="en-US" altLang="en-US" sz="2400"/>
              <a:t>, …)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Sets or clears FP condition-code bit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e.g. </a:t>
            </a:r>
            <a:r>
              <a:rPr lang="en-US" altLang="en-US" sz="2000">
                <a:latin typeface="Lucida Console" pitchFamily="49" charset="0"/>
              </a:rPr>
              <a:t>c.lt.s $f3, $f4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Lucida Console" pitchFamily="49" charset="0"/>
              </a:rPr>
              <a:t>bc1t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itchFamily="49" charset="0"/>
              </a:rPr>
              <a:t>bc1f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itchFamily="49" charset="0"/>
              </a:rPr>
              <a:t>bc1t TargetLabel</a:t>
            </a:r>
            <a:endParaRPr lang="en-AU" altLang="en-US" sz="20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211</a:t>
            </a:r>
          </a:p>
        </p:txBody>
      </p:sp>
    </p:spTree>
    <p:extLst>
      <p:ext uri="{BB962C8B-B14F-4D97-AF65-F5344CB8AC3E}">
        <p14:creationId xmlns:p14="http://schemas.microsoft.com/office/powerpoint/2010/main" val="1272302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97714161-0568-443C-9E5C-2E615F2C21F7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Example: °F to °C</a:t>
            </a: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Lucida Console" pitchFamily="49" charset="0"/>
              </a:rPr>
              <a:t>	float f2c (float fahr) {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  return ((5.0/9.0)*(fahr - 32.0));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Lucida Console" pitchFamily="49" charset="0"/>
              </a:rPr>
              <a:t>fahr</a:t>
            </a:r>
            <a:r>
              <a:rPr lang="en-US" altLang="en-US" sz="2400"/>
              <a:t> in $f12, result in $f0, literals in global memory space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Compiled MIPS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Lucida Console" pitchFamily="49" charset="0"/>
              </a:rPr>
              <a:t>	f2c: lwc1  $f16, const5($gp)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     lwc2  $f18, const9($gp)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     div.s $f16, $f16, $f18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     lwc1  $f18, const32($gp)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     sub.s $f18, $f12, $f18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     mul.s $f0,  $f16, $f18</a:t>
            </a:r>
            <a:br>
              <a:rPr lang="en-US" altLang="en-US" sz="2400">
                <a:latin typeface="Lucida Console" pitchFamily="49" charset="0"/>
              </a:rPr>
            </a:br>
            <a:r>
              <a:rPr lang="en-US" altLang="en-US" sz="2400">
                <a:latin typeface="Lucida Console" pitchFamily="49" charset="0"/>
              </a:rPr>
              <a:t>     jr    $ra</a:t>
            </a:r>
            <a:endParaRPr lang="en-AU" altLang="en-US" sz="240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214</a:t>
            </a:r>
          </a:p>
        </p:txBody>
      </p:sp>
    </p:spTree>
    <p:extLst>
      <p:ext uri="{BB962C8B-B14F-4D97-AF65-F5344CB8AC3E}">
        <p14:creationId xmlns:p14="http://schemas.microsoft.com/office/powerpoint/2010/main" val="1517193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20C5968C-C10D-40A8-98CA-3147F6C6DB25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altLang="en-US" sz="4000"/>
              <a:t>FP Example: Array Multiplication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X = X + Y </a:t>
            </a:r>
            <a:r>
              <a:rPr lang="en-US" altLang="en-US" sz="2800" dirty="0">
                <a:cs typeface="Arial" charset="0"/>
              </a:rPr>
              <a:t>× Z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Lucida Console" pitchFamily="49" charset="0"/>
              </a:rPr>
              <a:t>	</a:t>
            </a:r>
            <a:r>
              <a:rPr lang="nb-NO" altLang="en-US" sz="2400" dirty="0">
                <a:latin typeface="Lucida Console" pitchFamily="49" charset="0"/>
              </a:rPr>
              <a:t>void mm (double x[][],</a:t>
            </a:r>
            <a:br>
              <a:rPr lang="nb-NO" altLang="en-US" sz="2400" dirty="0">
                <a:latin typeface="Lucida Console" pitchFamily="49" charset="0"/>
              </a:rPr>
            </a:br>
            <a:r>
              <a:rPr lang="nb-NO" altLang="en-US" sz="2400" dirty="0">
                <a:latin typeface="Lucida Console" pitchFamily="49" charset="0"/>
              </a:rPr>
              <a:t>         double y[][], double z[][]) {</a:t>
            </a:r>
            <a:br>
              <a:rPr lang="nb-NO" altLang="en-US" sz="2400" dirty="0">
                <a:latin typeface="Lucida Console" pitchFamily="49" charset="0"/>
              </a:rPr>
            </a:br>
            <a:r>
              <a:rPr lang="nb-NO" altLang="en-US" sz="2400" dirty="0">
                <a:latin typeface="Lucida Console" pitchFamily="49" charset="0"/>
              </a:rPr>
              <a:t>  int i, j, k;</a:t>
            </a:r>
            <a:br>
              <a:rPr lang="nb-NO" altLang="en-US" sz="2400" dirty="0">
                <a:latin typeface="Lucida Console" pitchFamily="49" charset="0"/>
              </a:rPr>
            </a:br>
            <a:r>
              <a:rPr lang="nb-NO" altLang="en-US" sz="2400" dirty="0">
                <a:latin typeface="Lucida Console" pitchFamily="49" charset="0"/>
              </a:rPr>
              <a:t>  for (i = 0; </a:t>
            </a:r>
            <a:r>
              <a:rPr lang="nb-NO" altLang="en-US" sz="2400" dirty="0" smtClean="0">
                <a:latin typeface="Lucida Console" pitchFamily="49" charset="0"/>
              </a:rPr>
              <a:t>i</a:t>
            </a:r>
            <a:r>
              <a:rPr lang="nb-NO" altLang="en-US" sz="2400" dirty="0">
                <a:latin typeface="Lucida Console" pitchFamily="49" charset="0"/>
              </a:rPr>
              <a:t>&lt;</a:t>
            </a:r>
            <a:r>
              <a:rPr lang="nb-NO" altLang="en-US" sz="2400" dirty="0" smtClean="0">
                <a:latin typeface="Lucida Console" pitchFamily="49" charset="0"/>
              </a:rPr>
              <a:t> </a:t>
            </a:r>
            <a:r>
              <a:rPr lang="nb-NO" altLang="en-US" sz="2400" dirty="0">
                <a:latin typeface="Lucida Console" pitchFamily="49" charset="0"/>
              </a:rPr>
              <a:t>32; </a:t>
            </a:r>
            <a:r>
              <a:rPr lang="nb-NO" altLang="en-US" sz="2400" dirty="0" smtClean="0">
                <a:latin typeface="Lucida Console" pitchFamily="49" charset="0"/>
              </a:rPr>
              <a:t>i++)</a:t>
            </a:r>
            <a:r>
              <a:rPr lang="nb-NO" altLang="en-US" sz="2400" dirty="0">
                <a:latin typeface="Lucida Console" pitchFamily="49" charset="0"/>
              </a:rPr>
              <a:t/>
            </a:r>
            <a:br>
              <a:rPr lang="nb-NO" altLang="en-US" sz="2400" dirty="0">
                <a:latin typeface="Lucida Console" pitchFamily="49" charset="0"/>
              </a:rPr>
            </a:br>
            <a:r>
              <a:rPr lang="nb-NO" altLang="en-US" sz="2400" dirty="0">
                <a:latin typeface="Lucida Console" pitchFamily="49" charset="0"/>
              </a:rPr>
              <a:t>    for (j = 0; </a:t>
            </a:r>
            <a:r>
              <a:rPr lang="nb-NO" altLang="en-US" sz="2400" dirty="0" smtClean="0">
                <a:latin typeface="Lucida Console" pitchFamily="49" charset="0"/>
              </a:rPr>
              <a:t>j &lt; </a:t>
            </a:r>
            <a:r>
              <a:rPr lang="nb-NO" altLang="en-US" sz="2400" dirty="0">
                <a:latin typeface="Lucida Console" pitchFamily="49" charset="0"/>
              </a:rPr>
              <a:t>32; </a:t>
            </a:r>
            <a:r>
              <a:rPr lang="nb-NO" altLang="en-US" sz="2400" dirty="0" smtClean="0">
                <a:latin typeface="Lucida Console" pitchFamily="49" charset="0"/>
              </a:rPr>
              <a:t>j++)</a:t>
            </a:r>
            <a:r>
              <a:rPr lang="nb-NO" altLang="en-US" sz="2400" dirty="0">
                <a:latin typeface="Lucida Console" pitchFamily="49" charset="0"/>
              </a:rPr>
              <a:t/>
            </a:r>
            <a:br>
              <a:rPr lang="nb-NO" altLang="en-US" sz="2400" dirty="0">
                <a:latin typeface="Lucida Console" pitchFamily="49" charset="0"/>
              </a:rPr>
            </a:br>
            <a:r>
              <a:rPr lang="nb-NO" altLang="en-US" sz="2400" dirty="0">
                <a:latin typeface="Lucida Console" pitchFamily="49" charset="0"/>
              </a:rPr>
              <a:t>      for (k = 0; </a:t>
            </a:r>
            <a:r>
              <a:rPr lang="nb-NO" altLang="en-US" sz="2400" dirty="0" smtClean="0">
                <a:latin typeface="Lucida Console" pitchFamily="49" charset="0"/>
              </a:rPr>
              <a:t>k</a:t>
            </a:r>
            <a:r>
              <a:rPr lang="nb-NO" altLang="en-US" sz="2400" dirty="0">
                <a:latin typeface="Lucida Console" pitchFamily="49" charset="0"/>
              </a:rPr>
              <a:t> </a:t>
            </a:r>
            <a:r>
              <a:rPr lang="nb-NO" altLang="en-US" sz="2400" dirty="0" smtClean="0">
                <a:latin typeface="Lucida Console" pitchFamily="49" charset="0"/>
              </a:rPr>
              <a:t>&lt; </a:t>
            </a:r>
            <a:r>
              <a:rPr lang="nb-NO" altLang="en-US" sz="2400" dirty="0">
                <a:latin typeface="Lucida Console" pitchFamily="49" charset="0"/>
              </a:rPr>
              <a:t>32; </a:t>
            </a:r>
            <a:r>
              <a:rPr lang="nb-NO" altLang="en-US" sz="2400" dirty="0" smtClean="0">
                <a:latin typeface="Lucida Console" pitchFamily="49" charset="0"/>
              </a:rPr>
              <a:t>k++)</a:t>
            </a:r>
            <a:r>
              <a:rPr lang="nb-NO" altLang="en-US" sz="2400" dirty="0">
                <a:latin typeface="Lucida Console" pitchFamily="49" charset="0"/>
              </a:rPr>
              <a:t/>
            </a:r>
            <a:br>
              <a:rPr lang="nb-NO" altLang="en-US" sz="2400" dirty="0">
                <a:latin typeface="Lucida Console" pitchFamily="49" charset="0"/>
              </a:rPr>
            </a:br>
            <a:r>
              <a:rPr lang="nb-NO" altLang="en-US" sz="2400" dirty="0">
                <a:latin typeface="Lucida Console" pitchFamily="49" charset="0"/>
              </a:rPr>
              <a:t>        x[i][j] = x[i][j</a:t>
            </a:r>
            <a:r>
              <a:rPr lang="nb-NO" altLang="en-US" sz="2400" dirty="0" smtClean="0">
                <a:latin typeface="Lucida Console" pitchFamily="49" charset="0"/>
              </a:rPr>
              <a:t>] + </a:t>
            </a:r>
            <a:r>
              <a:rPr lang="nb-NO" altLang="en-US" sz="2400" dirty="0">
                <a:latin typeface="Lucida Console" pitchFamily="49" charset="0"/>
              </a:rPr>
              <a:t>y[i][k] </a:t>
            </a:r>
            <a:r>
              <a:rPr lang="nb-NO" altLang="en-US" sz="2400" dirty="0" smtClean="0">
                <a:latin typeface="Lucida Console" pitchFamily="49" charset="0"/>
              </a:rPr>
              <a:t>* z[k</a:t>
            </a:r>
            <a:r>
              <a:rPr lang="nb-NO" altLang="en-US" sz="2400" dirty="0">
                <a:latin typeface="Lucida Console" pitchFamily="49" charset="0"/>
              </a:rPr>
              <a:t>][j];</a:t>
            </a:r>
            <a:br>
              <a:rPr lang="nb-NO" altLang="en-US" sz="2400" dirty="0">
                <a:latin typeface="Lucida Console" pitchFamily="49" charset="0"/>
              </a:rPr>
            </a:br>
            <a:r>
              <a:rPr lang="nb-NO" altLang="en-US" sz="2400" dirty="0">
                <a:latin typeface="Lucida Console" pitchFamily="49" charset="0"/>
              </a:rPr>
              <a:t>}</a:t>
            </a:r>
            <a:endParaRPr lang="en-US" altLang="en-US" sz="2400" dirty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Addresses of </a:t>
            </a:r>
            <a:r>
              <a:rPr lang="en-US" altLang="en-US" sz="2400" dirty="0">
                <a:latin typeface="Lucida Console" pitchFamily="49" charset="0"/>
              </a:rPr>
              <a:t>x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itchFamily="49" charset="0"/>
              </a:rPr>
              <a:t>y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itchFamily="49" charset="0"/>
              </a:rPr>
              <a:t>z</a:t>
            </a:r>
            <a:r>
              <a:rPr lang="en-US" altLang="en-US" sz="2400" dirty="0"/>
              <a:t> in $a0, $a1, $a2, and</a:t>
            </a:r>
            <a:br>
              <a:rPr lang="en-US" altLang="en-US" sz="2400" dirty="0"/>
            </a:br>
            <a:r>
              <a:rPr lang="en-US" altLang="en-US" sz="2400" dirty="0" err="1">
                <a:latin typeface="Lucida Console" pitchFamily="49" charset="0"/>
              </a:rPr>
              <a:t>i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itchFamily="49" charset="0"/>
              </a:rPr>
              <a:t>j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itchFamily="49" charset="0"/>
              </a:rPr>
              <a:t>k</a:t>
            </a:r>
            <a:r>
              <a:rPr lang="en-US" altLang="en-US" sz="2400" dirty="0"/>
              <a:t> in $s0, $s1, $s2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458963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5908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25908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25908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3048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2602523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602523"/>
            <a:ext cx="1524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2590800"/>
            <a:ext cx="1219200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2608384"/>
            <a:ext cx="152400" cy="1201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80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26B3026C-0E20-4AF6-A7A8-1D1C9FC4DD91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/>
              <a:t>  MIPS code: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dirty="0">
                <a:latin typeface="Lucida Console" pitchFamily="49" charset="0"/>
              </a:rPr>
              <a:t>    </a:t>
            </a:r>
            <a:r>
              <a:rPr lang="en-AU" altLang="en-US" sz="1800" dirty="0">
                <a:latin typeface="Lucida Console" pitchFamily="49" charset="0"/>
              </a:rPr>
              <a:t>li   $t1, 32       # $t1 = 32 (row size/loop end)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AU" altLang="en-US" sz="1800" dirty="0">
                <a:latin typeface="Lucida Console" pitchFamily="49" charset="0"/>
              </a:rPr>
              <a:t>    li   $s0, 0        # </a:t>
            </a:r>
            <a:r>
              <a:rPr lang="en-AU" altLang="en-US" sz="1800" dirty="0" err="1">
                <a:latin typeface="Lucida Console" pitchFamily="49" charset="0"/>
              </a:rPr>
              <a:t>i</a:t>
            </a:r>
            <a:r>
              <a:rPr lang="en-AU" altLang="en-US" sz="1800" dirty="0">
                <a:latin typeface="Lucida Console" pitchFamily="49" charset="0"/>
              </a:rPr>
              <a:t> = 0; initialize 1st for loop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AU" altLang="en-US" sz="1800" dirty="0">
                <a:latin typeface="Lucida Console" pitchFamily="49" charset="0"/>
              </a:rPr>
              <a:t>L1: li   $s1, 0        # j = 0; restart 2nd for loop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AU" altLang="en-US" sz="1800" dirty="0">
                <a:latin typeface="Lucida Console" pitchFamily="49" charset="0"/>
              </a:rPr>
              <a:t>L2: li   $s2, 0        # k = 0; restart 3rd for loop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AU" altLang="en-US" sz="1800" dirty="0">
                <a:latin typeface="Lucida Console" pitchFamily="49" charset="0"/>
              </a:rPr>
              <a:t>    </a:t>
            </a:r>
            <a:r>
              <a:rPr lang="en-AU" altLang="en-US" sz="1800" dirty="0" err="1">
                <a:latin typeface="Lucida Console" pitchFamily="49" charset="0"/>
              </a:rPr>
              <a:t>sll</a:t>
            </a:r>
            <a:r>
              <a:rPr lang="en-AU" altLang="en-US" sz="1800" dirty="0">
                <a:latin typeface="Lucida Console" pitchFamily="49" charset="0"/>
              </a:rPr>
              <a:t>  $t2, $s0, 5   # $t2 = </a:t>
            </a:r>
            <a:r>
              <a:rPr lang="en-AU" altLang="en-US" sz="1800" dirty="0" err="1">
                <a:latin typeface="Lucida Console" pitchFamily="49" charset="0"/>
              </a:rPr>
              <a:t>i</a:t>
            </a:r>
            <a:r>
              <a:rPr lang="en-AU" altLang="en-US" sz="1800" dirty="0">
                <a:latin typeface="Lucida Console" pitchFamily="49" charset="0"/>
              </a:rPr>
              <a:t> * 32 (size of row of x)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AU" altLang="en-US" sz="1800" dirty="0">
                <a:latin typeface="Lucida Console" pitchFamily="49" charset="0"/>
              </a:rPr>
              <a:t>    </a:t>
            </a:r>
            <a:r>
              <a:rPr lang="fr-FR" altLang="en-US" sz="1800" dirty="0" err="1">
                <a:latin typeface="Lucida Console" pitchFamily="49" charset="0"/>
              </a:rPr>
              <a:t>addu</a:t>
            </a:r>
            <a:r>
              <a:rPr lang="fr-FR" altLang="en-US" sz="1800" dirty="0">
                <a:latin typeface="Lucida Console" pitchFamily="49" charset="0"/>
              </a:rPr>
              <a:t> $t2, $t2, $s1 # $t2 = i * size(</a:t>
            </a:r>
            <a:r>
              <a:rPr lang="fr-FR" altLang="en-US" sz="1800" dirty="0" err="1">
                <a:latin typeface="Lucida Console" pitchFamily="49" charset="0"/>
              </a:rPr>
              <a:t>row</a:t>
            </a:r>
            <a:r>
              <a:rPr lang="fr-FR" altLang="en-US" sz="1800" dirty="0">
                <a:latin typeface="Lucida Console" pitchFamily="49" charset="0"/>
              </a:rPr>
              <a:t>) + j</a:t>
            </a:r>
            <a:br>
              <a:rPr lang="fr-FR" altLang="en-US" sz="1800" dirty="0">
                <a:latin typeface="Lucida Console" pitchFamily="49" charset="0"/>
              </a:rPr>
            </a:br>
            <a:r>
              <a:rPr lang="fr-FR" altLang="en-US" sz="1800" dirty="0">
                <a:latin typeface="Lucida Console" pitchFamily="49" charset="0"/>
              </a:rPr>
              <a:t>    </a:t>
            </a:r>
            <a:r>
              <a:rPr lang="en-AU" altLang="en-US" sz="1800" dirty="0" err="1">
                <a:latin typeface="Lucida Console" pitchFamily="49" charset="0"/>
              </a:rPr>
              <a:t>sll</a:t>
            </a:r>
            <a:r>
              <a:rPr lang="en-AU" altLang="en-US" sz="1800" dirty="0">
                <a:latin typeface="Lucida Console" pitchFamily="49" charset="0"/>
              </a:rPr>
              <a:t>  $t2, $t2, 3   # $t2 = byte offset of [</a:t>
            </a:r>
            <a:r>
              <a:rPr lang="en-AU" altLang="en-US" sz="1800" dirty="0" err="1">
                <a:latin typeface="Lucida Console" pitchFamily="49" charset="0"/>
              </a:rPr>
              <a:t>i</a:t>
            </a:r>
            <a:r>
              <a:rPr lang="en-AU" altLang="en-US" sz="1800" dirty="0">
                <a:latin typeface="Lucida Console" pitchFamily="49" charset="0"/>
              </a:rPr>
              <a:t>][j]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AU" altLang="en-US" sz="1800" dirty="0">
                <a:latin typeface="Lucida Console" pitchFamily="49" charset="0"/>
              </a:rPr>
              <a:t>    </a:t>
            </a:r>
            <a:r>
              <a:rPr lang="en-AU" altLang="en-US" sz="1800" dirty="0" err="1">
                <a:latin typeface="Lucida Console" pitchFamily="49" charset="0"/>
              </a:rPr>
              <a:t>addu</a:t>
            </a:r>
            <a:r>
              <a:rPr lang="en-AU" altLang="en-US" sz="1800" dirty="0">
                <a:latin typeface="Lucida Console" pitchFamily="49" charset="0"/>
              </a:rPr>
              <a:t> $t2, $a0, $t2 # $t2 = byte address of x[</a:t>
            </a:r>
            <a:r>
              <a:rPr lang="en-AU" altLang="en-US" sz="1800" dirty="0" err="1">
                <a:latin typeface="Lucida Console" pitchFamily="49" charset="0"/>
              </a:rPr>
              <a:t>i</a:t>
            </a:r>
            <a:r>
              <a:rPr lang="en-AU" altLang="en-US" sz="1800" dirty="0">
                <a:latin typeface="Lucida Console" pitchFamily="49" charset="0"/>
              </a:rPr>
              <a:t>][j]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AU" altLang="en-US" sz="1800" dirty="0">
                <a:latin typeface="Lucida Console" pitchFamily="49" charset="0"/>
              </a:rPr>
              <a:t>    </a:t>
            </a:r>
            <a:r>
              <a:rPr lang="en-AU" altLang="en-US" sz="1800" dirty="0" err="1">
                <a:latin typeface="Lucida Console" pitchFamily="49" charset="0"/>
              </a:rPr>
              <a:t>l.d</a:t>
            </a:r>
            <a:r>
              <a:rPr lang="en-AU" altLang="en-US" sz="1800" dirty="0">
                <a:latin typeface="Lucida Console" pitchFamily="49" charset="0"/>
              </a:rPr>
              <a:t>  $f4, 0($t2)   # $f4 = 8 bytes of x[</a:t>
            </a:r>
            <a:r>
              <a:rPr lang="en-AU" altLang="en-US" sz="1800" dirty="0" err="1">
                <a:latin typeface="Lucida Console" pitchFamily="49" charset="0"/>
              </a:rPr>
              <a:t>i</a:t>
            </a:r>
            <a:r>
              <a:rPr lang="en-AU" altLang="en-US" sz="1800" dirty="0">
                <a:latin typeface="Lucida Console" pitchFamily="49" charset="0"/>
              </a:rPr>
              <a:t>][j]</a:t>
            </a:r>
            <a:br>
              <a:rPr lang="en-AU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L3: </a:t>
            </a:r>
            <a:r>
              <a:rPr lang="en-US" altLang="en-US" sz="1800" dirty="0" err="1">
                <a:latin typeface="Lucida Console" pitchFamily="49" charset="0"/>
              </a:rPr>
              <a:t>sll</a:t>
            </a:r>
            <a:r>
              <a:rPr lang="en-US" altLang="en-US" sz="1800" dirty="0">
                <a:latin typeface="Lucida Console" pitchFamily="49" charset="0"/>
              </a:rPr>
              <a:t>  $t0, $s2, 5   # $t0 = k * 32 (size of row of z)</a:t>
            </a:r>
            <a:br>
              <a:rPr lang="en-US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    </a:t>
            </a:r>
            <a:r>
              <a:rPr lang="en-US" altLang="en-US" sz="1800" dirty="0" err="1">
                <a:latin typeface="Lucida Console" pitchFamily="49" charset="0"/>
              </a:rPr>
              <a:t>addu</a:t>
            </a:r>
            <a:r>
              <a:rPr lang="en-US" altLang="en-US" sz="1800" dirty="0">
                <a:latin typeface="Lucida Console" pitchFamily="49" charset="0"/>
              </a:rPr>
              <a:t> $t0, $t0, $s1 # $t0 = k * size(row) + j</a:t>
            </a:r>
            <a:br>
              <a:rPr lang="en-US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    </a:t>
            </a:r>
            <a:r>
              <a:rPr lang="en-US" altLang="en-US" sz="1800" dirty="0" err="1">
                <a:latin typeface="Lucida Console" pitchFamily="49" charset="0"/>
              </a:rPr>
              <a:t>sll</a:t>
            </a:r>
            <a:r>
              <a:rPr lang="en-US" altLang="en-US" sz="1800" dirty="0">
                <a:latin typeface="Lucida Console" pitchFamily="49" charset="0"/>
              </a:rPr>
              <a:t>  $t0, $t0, 3   # $t0 = byte offset of [k][j]</a:t>
            </a:r>
            <a:br>
              <a:rPr lang="en-US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    </a:t>
            </a:r>
            <a:r>
              <a:rPr lang="en-US" altLang="en-US" sz="1800" dirty="0" err="1">
                <a:latin typeface="Lucida Console" pitchFamily="49" charset="0"/>
              </a:rPr>
              <a:t>addu</a:t>
            </a:r>
            <a:r>
              <a:rPr lang="en-US" altLang="en-US" sz="1800" dirty="0">
                <a:latin typeface="Lucida Console" pitchFamily="49" charset="0"/>
              </a:rPr>
              <a:t> $t0, $a2, $t0 # $t0 = byte address of z[k][j]</a:t>
            </a:r>
            <a:br>
              <a:rPr lang="en-US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    </a:t>
            </a:r>
            <a:r>
              <a:rPr lang="en-US" altLang="en-US" sz="1800" dirty="0" err="1">
                <a:latin typeface="Lucida Console" pitchFamily="49" charset="0"/>
              </a:rPr>
              <a:t>l.d</a:t>
            </a:r>
            <a:r>
              <a:rPr lang="en-US" altLang="en-US" sz="1800" dirty="0">
                <a:latin typeface="Lucida Console" pitchFamily="49" charset="0"/>
              </a:rPr>
              <a:t>  $f16, 0($t0)  # $f16 = 8 bytes of z[k][j]</a:t>
            </a:r>
            <a:br>
              <a:rPr lang="en-US" altLang="en-US" sz="1800" dirty="0">
                <a:latin typeface="Lucida Console" pitchFamily="49" charset="0"/>
              </a:rPr>
            </a:br>
            <a:r>
              <a:rPr lang="en-US" altLang="en-US" sz="1800" dirty="0">
                <a:latin typeface="Lucida Console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216</a:t>
            </a:r>
          </a:p>
        </p:txBody>
      </p:sp>
    </p:spTree>
    <p:extLst>
      <p:ext uri="{BB962C8B-B14F-4D97-AF65-F5344CB8AC3E}">
        <p14:creationId xmlns:p14="http://schemas.microsoft.com/office/powerpoint/2010/main" val="277078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EC4CAEB1-BEF4-4443-B100-D078A26387C8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7088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235075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43063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>
                <a:latin typeface="Lucida Console" pitchFamily="49" charset="0"/>
              </a:rPr>
              <a:t>    …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</a:t>
            </a:r>
            <a:r>
              <a:rPr lang="en-AU" altLang="en-US" sz="1800">
                <a:latin typeface="Lucida Console" pitchFamily="49" charset="0"/>
              </a:rPr>
              <a:t>sll  $t0, $s0, 5       # $t0 = i*32 (size of row of y)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addu  $t0, $t0, $s2    # $t0 = i*size(row) + k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sll   $t0, $t0, 3      # $t0 = byte offset of [i][k]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addu  $t0, $a1, $t0    # $t0 = byte address of y[i][k]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l.d   $f18, 0($t0)     # $f18 = 8 bytes of y[i][k]</a:t>
            </a:r>
            <a:br>
              <a:rPr lang="en-AU" altLang="en-US" sz="1800">
                <a:latin typeface="Lucida Console" pitchFamily="49" charset="0"/>
              </a:rPr>
            </a:br>
            <a:r>
              <a:rPr lang="en-AU" altLang="en-US" sz="1800">
                <a:latin typeface="Lucida Console" pitchFamily="49" charset="0"/>
              </a:rPr>
              <a:t>    </a:t>
            </a:r>
            <a:r>
              <a:rPr lang="en-US" altLang="en-US" sz="1800">
                <a:latin typeface="Lucida Console" pitchFamily="49" charset="0"/>
              </a:rPr>
              <a:t>mul.d $f16, $f18, $f16 # $f16 = y[i][k] * z[k][j]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add.d $f4, $f4, $f16   # f4=x[i][j] + y[i][k]*z[k][j]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addiu $s2, $s2, 1      # $k k + 1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bne   $s2, $t1, L3     # if (k != 32) go to L3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s.d   $f4, 0($t2)      # x[i][j] = $f4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addiu $s1, $s1, 1      # $j = j + 1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bne   $s1, $t1, L2     # if (j != 32) go to L2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addiu $s0, $s0, 1      # $i = i + 1</a:t>
            </a:r>
            <a:br>
              <a:rPr lang="en-US" altLang="en-US" sz="1800">
                <a:latin typeface="Lucida Console" pitchFamily="49" charset="0"/>
              </a:rPr>
            </a:br>
            <a:r>
              <a:rPr lang="en-US" altLang="en-US" sz="1800">
                <a:latin typeface="Lucida Console" pitchFamily="49" charset="0"/>
              </a:rPr>
              <a:t>    bne   $s0, $t1, L1     # if (i != 32) go to L1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5876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217</a:t>
            </a:r>
          </a:p>
        </p:txBody>
      </p:sp>
    </p:spTree>
    <p:extLst>
      <p:ext uri="{BB962C8B-B14F-4D97-AF65-F5344CB8AC3E}">
        <p14:creationId xmlns:p14="http://schemas.microsoft.com/office/powerpoint/2010/main" val="2619935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0EC0F24C-20D6-4619-89B2-29DEDC08C44E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Associativity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636712"/>
          </a:xfrm>
        </p:spPr>
        <p:txBody>
          <a:bodyPr/>
          <a:lstStyle/>
          <a:p>
            <a:r>
              <a:rPr lang="en-AU" altLang="en-US"/>
              <a:t>Parallel programs may interleave operations in unexpected orders</a:t>
            </a:r>
          </a:p>
          <a:p>
            <a:pPr lvl="1"/>
            <a:r>
              <a:rPr lang="en-AU" altLang="en-US"/>
              <a:t>Assumptions of associativity may fail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 rot="5400000">
            <a:off x="6068219" y="2709069"/>
            <a:ext cx="5784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§3.6 Parallelism and Computer Arithmetic: Associativity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4" imgW="5305330" imgH="1914573" progId="Excel.Sheet.8">
                  <p:embed/>
                </p:oleObj>
              </mc:Choice>
              <mc:Fallback>
                <p:oleObj name="Worksheet" r:id="rId4" imgW="5305330" imgH="1914573" progId="Excel.Sheet.8">
                  <p:embed/>
                  <p:pic>
                    <p:nvPicPr>
                      <p:cNvPr id="248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684213" y="4972050"/>
            <a:ext cx="82708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/>
              <a:t>Need to validate parallel programs under varying degrees of parallelism</a:t>
            </a:r>
          </a:p>
        </p:txBody>
      </p:sp>
    </p:spTree>
    <p:extLst>
      <p:ext uri="{BB962C8B-B14F-4D97-AF65-F5344CB8AC3E}">
        <p14:creationId xmlns:p14="http://schemas.microsoft.com/office/powerpoint/2010/main" val="371897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A74B1589-3518-4E9B-BC1E-3065972AA272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Overflow</a:t>
            </a:r>
            <a:endParaRPr lang="en-AU" alt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Some languages (e.g., C) ignore overflow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itchFamily="49" charset="0"/>
              </a:rPr>
              <a:t>addu</a:t>
            </a:r>
            <a:r>
              <a:rPr lang="en-US" altLang="en-US"/>
              <a:t>, </a:t>
            </a:r>
            <a:r>
              <a:rPr lang="en-US" altLang="en-US">
                <a:latin typeface="Lucida Console" pitchFamily="49" charset="0"/>
              </a:rPr>
              <a:t>addui</a:t>
            </a:r>
            <a:r>
              <a:rPr lang="en-US" altLang="en-US"/>
              <a:t>, </a:t>
            </a:r>
            <a:r>
              <a:rPr lang="en-US" altLang="en-US">
                <a:latin typeface="Lucida Console" pitchFamily="49" charset="0"/>
              </a:rPr>
              <a:t>subu</a:t>
            </a:r>
            <a:r>
              <a:rPr lang="en-US" altLang="en-US"/>
              <a:t> instructions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Other languages (e.g., Ada, Fortran) require raising an exception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itchFamily="49" charset="0"/>
              </a:rPr>
              <a:t>add</a:t>
            </a:r>
            <a:r>
              <a:rPr lang="en-US" altLang="en-US"/>
              <a:t>, </a:t>
            </a:r>
            <a:r>
              <a:rPr lang="en-US" altLang="en-US">
                <a:latin typeface="Lucida Console" pitchFamily="49" charset="0"/>
              </a:rPr>
              <a:t>addi</a:t>
            </a:r>
            <a:r>
              <a:rPr lang="en-US" altLang="en-US"/>
              <a:t>, </a:t>
            </a:r>
            <a:r>
              <a:rPr lang="en-US" altLang="en-US">
                <a:latin typeface="Lucida Console" pitchFamily="49" charset="0"/>
              </a:rPr>
              <a:t>sub</a:t>
            </a:r>
            <a:r>
              <a:rPr lang="en-US" altLang="en-US"/>
              <a:t> instructions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 overflow, invoke exception handler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Save PC in exception program counter (EPC) register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Jump to predefined handler address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Lucida Console" pitchFamily="49" charset="0"/>
              </a:rPr>
              <a:t>mfc0</a:t>
            </a:r>
            <a:r>
              <a:rPr lang="en-US" altLang="en-US"/>
              <a:t> (move from coprocessor reg) instruction can retrieve EPC value, to return after corrective 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076" y="641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1116094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23FB25A-F725-4F88-87BC-F53EF956A278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Interpretation of Data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33575"/>
            <a:ext cx="8270875" cy="4303713"/>
          </a:xfrm>
        </p:spPr>
        <p:txBody>
          <a:bodyPr/>
          <a:lstStyle/>
          <a:p>
            <a:r>
              <a:rPr lang="en-AU" altLang="en-US"/>
              <a:t>Bits have no inherent meaning</a:t>
            </a:r>
          </a:p>
          <a:p>
            <a:pPr lvl="1"/>
            <a:r>
              <a:rPr lang="en-AU" altLang="en-US"/>
              <a:t>Interpretation depends on the instructions applied</a:t>
            </a:r>
          </a:p>
          <a:p>
            <a:r>
              <a:rPr lang="en-AU" altLang="en-US"/>
              <a:t>Computer representations of numbers</a:t>
            </a:r>
          </a:p>
          <a:p>
            <a:pPr lvl="1"/>
            <a:r>
              <a:rPr lang="en-AU" altLang="en-US"/>
              <a:t>Finite range and precision</a:t>
            </a:r>
          </a:p>
          <a:p>
            <a:pPr lvl="1"/>
            <a:r>
              <a:rPr lang="en-AU" altLang="en-US"/>
              <a:t>Need to account for this in programs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101823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Decimal to Binary</a:t>
            </a:r>
          </a:p>
          <a:p>
            <a:pPr lvl="1"/>
            <a:r>
              <a:rPr lang="en-US" dirty="0"/>
              <a:t>Convert -13.375 to single-precision binary floating point (express in hex)</a:t>
            </a:r>
          </a:p>
          <a:p>
            <a:pPr lvl="1"/>
            <a:r>
              <a:rPr lang="en-US" dirty="0"/>
              <a:t>Sign bit is 1</a:t>
            </a:r>
          </a:p>
          <a:p>
            <a:pPr lvl="1"/>
            <a:r>
              <a:rPr lang="en-US" dirty="0"/>
              <a:t>Number in binary is 1101.011</a:t>
            </a:r>
          </a:p>
          <a:p>
            <a:pPr lvl="1"/>
            <a:r>
              <a:rPr lang="en-US" dirty="0"/>
              <a:t>Number in scientific notation is 1.101011 x 2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Fraction (omitting initial 1) is 101011</a:t>
            </a:r>
          </a:p>
          <a:p>
            <a:pPr lvl="1"/>
            <a:r>
              <a:rPr lang="en-US" dirty="0"/>
              <a:t>Exponent is 3 + 127 = 130 = 10000010 </a:t>
            </a:r>
          </a:p>
          <a:p>
            <a:pPr lvl="1"/>
            <a:r>
              <a:rPr lang="en-US" dirty="0"/>
              <a:t>S-E-F is 1- 10000010-101011 000…</a:t>
            </a:r>
          </a:p>
          <a:p>
            <a:pPr lvl="1"/>
            <a:r>
              <a:rPr lang="en-US" dirty="0"/>
              <a:t>Group by 4’s</a:t>
            </a:r>
          </a:p>
          <a:p>
            <a:pPr lvl="1"/>
            <a:r>
              <a:rPr lang="en-US" dirty="0"/>
              <a:t>1100 0001 0101 0110 00…</a:t>
            </a:r>
          </a:p>
          <a:p>
            <a:pPr lvl="1"/>
            <a:r>
              <a:rPr lang="en-US" dirty="0"/>
              <a:t>0xC1560000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3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Hexadecimal IEEE-754 to decimal</a:t>
            </a:r>
          </a:p>
          <a:p>
            <a:r>
              <a:rPr lang="en-US" dirty="0"/>
              <a:t>Example: 0x40480000</a:t>
            </a:r>
          </a:p>
          <a:p>
            <a:r>
              <a:rPr lang="en-US" dirty="0"/>
              <a:t>Write in binary: 0100 0000 0100 1000 0000…</a:t>
            </a:r>
          </a:p>
          <a:p>
            <a:r>
              <a:rPr lang="en-US" dirty="0"/>
              <a:t>Group into S-E-F: 0 10000000 10010000000…</a:t>
            </a:r>
          </a:p>
          <a:p>
            <a:r>
              <a:rPr lang="en-US" dirty="0"/>
              <a:t>S = 0 (number is positive)</a:t>
            </a:r>
          </a:p>
          <a:p>
            <a:r>
              <a:rPr lang="en-US" dirty="0"/>
              <a:t>E  is 128, so power of 2 is 128-127 = 1</a:t>
            </a:r>
          </a:p>
          <a:p>
            <a:r>
              <a:rPr lang="en-US" dirty="0"/>
              <a:t>Reconstitute F: 1.1001</a:t>
            </a:r>
          </a:p>
          <a:p>
            <a:r>
              <a:rPr lang="en-US" dirty="0"/>
              <a:t>Write in scientific notation: 1.1001 x 2</a:t>
            </a:r>
            <a:r>
              <a:rPr lang="en-US" baseline="30000" dirty="0"/>
              <a:t>1</a:t>
            </a:r>
          </a:p>
          <a:p>
            <a:r>
              <a:rPr lang="en-US" dirty="0"/>
              <a:t>11.001</a:t>
            </a:r>
          </a:p>
          <a:p>
            <a:r>
              <a:rPr lang="en-US" dirty="0"/>
              <a:t>= 3.125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8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/>
              <a:t>Chapter 3 — Arithmetic for Computers — </a:t>
            </a:r>
            <a:fld id="{2D74D3C2-70B5-45D0-BDC8-39895B813960}" type="slidenum">
              <a:rPr lang="en-AU"/>
              <a:pPr algn="l">
                <a:defRPr/>
              </a:pPr>
              <a:t>53</a:t>
            </a:fld>
            <a:endParaRPr lang="en-A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Important for scientific code</a:t>
            </a:r>
          </a:p>
          <a:p>
            <a:pPr lvl="1"/>
            <a:r>
              <a:rPr lang="en-US" altLang="en-US"/>
              <a:t>But for everyday consumer use?</a:t>
            </a:r>
          </a:p>
          <a:p>
            <a:pPr lvl="2"/>
            <a:r>
              <a:rPr lang="en-US" altLang="en-US"/>
              <a:t>“My bank balance is out by 0.0002¢!” </a:t>
            </a:r>
            <a:r>
              <a:rPr lang="en-US" altLang="en-US">
                <a:sym typeface="Wingdings" pitchFamily="2" charset="2"/>
              </a:rPr>
              <a:t></a:t>
            </a:r>
          </a:p>
          <a:p>
            <a:r>
              <a:rPr lang="en-US" altLang="en-US"/>
              <a:t>The Intel Pentium FDIV bug</a:t>
            </a:r>
          </a:p>
          <a:p>
            <a:pPr lvl="1"/>
            <a:r>
              <a:rPr lang="en-US" altLang="en-US"/>
              <a:t>The market expects accuracy</a:t>
            </a:r>
          </a:p>
          <a:p>
            <a:pPr lvl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45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781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Chronology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July </a:t>
            </a:r>
            <a:r>
              <a:rPr lang="en-US" altLang="en-US"/>
              <a:t>1994: Intel discovers the bug in the Pentium. The actual cost to fix the bug was several hundred thousand dollars. </a:t>
            </a:r>
          </a:p>
          <a:p>
            <a:r>
              <a:rPr lang="en-US" altLang="en-US" i="1"/>
              <a:t>September </a:t>
            </a:r>
            <a:r>
              <a:rPr lang="en-US" altLang="en-US"/>
              <a:t>1994: A math professor at Lynchburg College in Virginia, Thomas Nicely, discovers the bug, After calling Intel technical support and getting no official reaction, he posts his discovery on the Internet.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67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Chronology 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i="1"/>
              <a:t>November </a:t>
            </a:r>
            <a:r>
              <a:rPr lang="en-US" altLang="en-US"/>
              <a:t>22, 1994: Intel issues a press release, calling it a "glitch." The Pentium "can make errors in the ninth digit. ... Even most engineers and financial analysts require accuracy only to the fourth or fifth decimal point. </a:t>
            </a:r>
          </a:p>
          <a:p>
            <a:r>
              <a:rPr lang="en-US" altLang="en-US" i="1"/>
              <a:t>December </a:t>
            </a:r>
            <a:r>
              <a:rPr lang="en-US" altLang="en-US"/>
              <a:t>5,1994: Intel claims the flaw happens once in 27,000 years </a:t>
            </a:r>
          </a:p>
          <a:p>
            <a:r>
              <a:rPr lang="en-US" altLang="en-US" i="1"/>
              <a:t>December </a:t>
            </a:r>
            <a:r>
              <a:rPr lang="en-US" altLang="en-US"/>
              <a:t>12,1994: IBM Research Division days once every 24 days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169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Chronology 3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i="1"/>
              <a:t>December </a:t>
            </a:r>
            <a:r>
              <a:rPr lang="en-US" altLang="en-US"/>
              <a:t>21, 1994: Intel releases the following, signed by Intel's president: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Analysts estimate that this recall cost Intel $500 million, and Intel engineers did not get a Christmas bonus that year. 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4948238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AutoShape 8" descr="data:image/jpeg;base64,/9j/4AAQSkZJRgABAQAAAQABAAD/2wBDAAkGBwgHBgkIBwgKCgkLDRYPDQwMDRsUFRAWIB0iIiAdHx8kKDQsJCYxJx8fLT0tMTU3Ojo6Iys/RD84QzQ5Ojf/2wBDAQoKCg0MDRoPDxo3JR8lNzc3Nzc3Nzc3Nzc3Nzc3Nzc3Nzc3Nzc3Nzc3Nzc3Nzc3Nzc3Nzc3Nzc3Nzc3Nzc3Nzf/wAARCABbAEwDASIAAhEBAxEB/8QAGwAAAQUBAQAAAAAAAAAAAAAAAAMEBQYHAQL/xAA0EAABAwMDAgQEBAYDAAAAAAABAgMEAAUREiExBkETFFFhByJxoSMyQmIVFlJygcEkotH/xAAaAQACAwEBAAAAAAAAAAAAAAAEBQADBgIB/8QALhEAAQQBAgUBBgcAAAAAAAAAAQACAwQRITEFEhMiQVEGobHR4fAUIzJhcYHB/9oADAMBAAIRAxEAPwDcaKKKiiKKK8PJUtpaUK0qUkgK9D61FE3VcI6E63FFtsnAdWkhB9N+OePXbHIqG6n6vgWEhjBlTlDIjNEZSPVZ/SPuewO9Lvst3i0S7O047GV5ZLfjIVqU0SCAQedSSO/tWTy7NMteoS476UqeWjx3AT4ygSCrUdyTgnfc0JbndCzLR9Ey4ZTjtS8sjsAePVK3rqm83d0JkylssqO0eMShH+SN1bepxtwKuPwgI/hVzAUflm6dHYfhoOf85rK71dG7a7GLqFELUdRA4GOfuKtfw+vy4N7jojKS7EuLiW3Ug7ZOyVj3ycH2+goGtI8SNfJnuTviEERrPhgwC3Uj9ltFFA4opyskiiiiooioTqq6O2+G2xDOJ0xzwWDsfD2JU4R3CUgnHBOkd6U6oubtrtfiRtJlPuoYYCsEalHGcd9IyrHok1W5DIfy15pXm1NnDrmFrI4J37Z7DA3oC7dFccoGp9y5JxolWU+DJQ8hZ8zrSpS1qP4uOy8fm5P07DtUwZdtvbAt1zaw6vSVsLCtOoHI0r4PBI3zjt2qo/wu+ttyXrfc/ElJdGiJI0qbKCBk52I31HntjfG7dDU66SWmpEyPCgtKK5Xl30kvD9KkqI/KCEjgHjilVaxJFkEhzSu2BwwQV76k+EqLqlpqLdlNIC9Si80FlA/bjGdvU/8AlQ3wt6Jl2XqW4vXNaVx7ZNEdoJ4W4pOQ5jO3yrbON91ftqfiRHoEkqtc+VFZUD4RlPlxRBGw8NWwSDuANJ9RzUl8NbZcYECZAukxMsR5ynEvZOt7UErBXnPBJ4Pp6btatiCT8tgwd8K59mSR3M52TsryOKKKKPVCKKKKiijeoLW1eLW7DecLWSlxt0DJbWkhSVe+CAcdxseap0q2rllBntoS+2sJakIIU27pOcJVynPBGx5xkb1Zurr3DstrLkpzLqyPAYTgreUCDpA9PU8AVA9KdYqupXEv4jIfdIS02yyspcznI78bc49foDbijlIaXYd4VzasskZla3QeVxqLGkOFZ1qLKihTK16ghW3Oe+CDv2I9qWbiR23khtpI0IGBv8vI2+9K3eIm1zEKSpYQ8MIc0lZOP0LA3PqDzzn3ZW2JPuFwlNNSPD/DDqnHEaUgnISEoBCzsNyoj2G9IDTm6pjG6G5SvPgRW5qltNOOPN4CUt5WtasKKkjfJ2Iz2G3GKt1jt5gxlKewZL6vEeIG2cAAD2AAHvimlnYj2mSm3uqQqXIC3UOFQ1OpSRq27AFX3ydycztPaVIQdzjl3wXQGEUUUUwXq5mqz1L1nAs+tiPiZOG3goV8qD+9X6fpufbvVL6u6ym3Oa/Bt7rkWC0dBCSUOPc5JPIT6DbjfnAg+n7W/ep3kbeltpaU6yX1aAE53IHKsew7jJGaXTXHF3ThGSntXhLAzr2nYbvj5pC9Xh6TJM+7ykqeWQhGo6UpydkpHYff1zSkGU7GebkRXFIeaVqQvTwfoea1O0dJ26y2yUF/8iQ8ypL0hxGSUkbpSnsn27981jlqKjb4xUSSWkkkn2oGzA+INe49xTjh9uK058MbcMA0W42p5q9dPxlS1BZkMjXocwrPfBTjChjO2MEe1OG2rfY4Ti1LajtAFTjrigM4HKj3OBzycViKEJQ4XWtTTpBBcbUUqIPIyN6dT7lOuQbFxmOyQ0cthzGEHjIAA39+aIHEWYyW9yAf7PPMna8cvvXLjcFTbm7c1LLMh9zWhTWW1I9MHkbc+5PrVqsPxBkRUJZvbZlNjiUyAHAP3J4V33GPoaafDSDEn3u5+eYafDUVsNodQFDC1L1nB/tTUzfvh024VO2F4R1bnyzxJbP9qtyn7j0xUijsBnVY7OdcLqxNRMhqzNwG6B339VcbXdoF2Y8a3Sm30DZWk7oPoocpPsae1hL7d36XurS1pXCmpyps6gpLqQd84PzJPocH6GtR6e6xt11tqZEh5qHISrQ6y44BpUADsTyDkEH/AGDRsFjqdrhhwSm7w8wASRnmYdiFJ3ux269xizcI6XMfkcGy2z6pVyKzyf0Fc7fLaVaZvm1oOtG3gutb4zqBwTv+3YHnitVpJ6Oy/jxm0rxxqGcVZLAyTVw19fKHr3Zq+jDp6bhUHqb+YYvQakeI45fJAKVhsFSg0ThX6tIISd8bZ4HeqAxoDYQ2nSEgAJxjArT7wWnOpTHZ/DESOlbrqT8y1LJ+VSuSAEA4P9QPpWaLWHXXXknIcdWsH2Kif90mvS80nT8N/wBTv2fk5pJBhHFGxrmaDQK1WE5tN1dsV0bukdsOrbSptTRUR4iFYynP1AI9xWkO9UvS7dIl2JrzLyCCiK6NKlN7AuBPJAyeDg4rK1DVxgkdjwatlsvCro+lcWRKgTmEnSyhSC24kYJAJSdjgehGdqNr23RDlP6fgsxxyuA9swZn1Pj+/mkrf0je+qZhut1f8sh4nU46nLpAONKUcJHOM8c4Oau8TofpyMyGza2ZB5LkgeIon6nj6DapiI9GbhMupcCWnR4iVOKA1FW+fqSad5zTmOBjNdz6pHPemmw3OGjYDQLtQfUHUbNlcaadZWpToJSo5Cdu2QCc8dsbjfJAM5SUiOxJRpkMtupG+FpCh96seHFpDTgoNZJfL2mHMkNQ1kuzmzht4kFob6l7pClklQGTsAB71XmxoSE52HFbB1ZZ7dI6ekIdhtYYBea0jSULA5BGPp7jY1hXm3xtr7+gpLaqua7OdTutRwGWJkbhjXKljvxRUX5t/I+f7ChUt/H5/sKG6LloPxLPRSRrjTspEyL5ABUtT7aGQTgFSlBOCd8A539s1F+bf/r/AOoq2/C5lud1OHJafEVGQXWTnGlWCM7c7E81dDXLpADsg71pgrPOPCtlrs8uC46J9slPjH4TYmLdSg9wFHdKNhhI23O3pb7O2+1BQh+O1HwToZbOQhPYE53NPgBXadRQiPY/f87rB5X/2Q=="/>
          <p:cNvSpPr>
            <a:spLocks noChangeAspect="1" noChangeArrowheads="1"/>
          </p:cNvSpPr>
          <p:nvPr/>
        </p:nvSpPr>
        <p:spPr bwMode="auto">
          <a:xfrm>
            <a:off x="296863" y="-236538"/>
            <a:ext cx="685800" cy="81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4348" name="Picture 12" descr="http://www.philnel.com/wp-content/uploads/2010/12/Grinch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32425"/>
            <a:ext cx="106997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4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Remember parallelism means there’s a pattern to something</a:t>
            </a:r>
          </a:p>
          <a:p>
            <a:pPr lvl="1"/>
            <a:r>
              <a:rPr lang="en-US" dirty="0"/>
              <a:t>In this case, it’s the same operation done on different data</a:t>
            </a:r>
          </a:p>
          <a:p>
            <a:r>
              <a:rPr lang="en-US" dirty="0" err="1"/>
              <a:t>Subword</a:t>
            </a:r>
            <a:r>
              <a:rPr lang="en-US" dirty="0"/>
              <a:t> refers to divisions in data smaller than a word (or register)</a:t>
            </a:r>
          </a:p>
          <a:p>
            <a:r>
              <a:rPr lang="en-US" dirty="0"/>
              <a:t>Involves use of carry partitions in registers</a:t>
            </a:r>
          </a:p>
          <a:p>
            <a:pPr lvl="1"/>
            <a:r>
              <a:rPr lang="en-US" dirty="0"/>
              <a:t>Blocks the cascading of a carry to the next digit to the left.</a:t>
            </a:r>
          </a:p>
          <a:p>
            <a:r>
              <a:rPr lang="en-US" dirty="0"/>
              <a:t>Adds use the same circuitry, but can be done in parallel</a:t>
            </a:r>
          </a:p>
          <a:p>
            <a:pPr lvl="1"/>
            <a:r>
              <a:rPr lang="en-US" dirty="0"/>
              <a:t>128-bit register can handle 2 64-bit words, 4 32-bit values, 8 16-bit values,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2334" y="5683891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4072371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Parallelism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Data-level parallelism</a:t>
            </a:r>
          </a:p>
          <a:p>
            <a:r>
              <a:rPr lang="en-US" dirty="0"/>
              <a:t>Single instruction multiple data (Flynn’s taxonomy)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2334" y="5683891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15449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Indicators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9" y="2133600"/>
            <a:ext cx="9149442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1161978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000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Called NEON</a:t>
            </a:r>
          </a:p>
          <a:p>
            <a:r>
              <a:rPr lang="en-US" dirty="0"/>
              <a:t>About 100 instructions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2334" y="5683891"/>
            <a:ext cx="449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223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930916"/>
            <a:ext cx="7882841" cy="28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6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Multimedia extensions (MMX)</a:t>
            </a:r>
          </a:p>
          <a:p>
            <a:r>
              <a:rPr lang="en-US" dirty="0"/>
              <a:t>Streaming SIMD extension (SSE and SSE2)</a:t>
            </a:r>
          </a:p>
          <a:p>
            <a:r>
              <a:rPr lang="en-US" dirty="0"/>
              <a:t>Added 144 instructions</a:t>
            </a:r>
          </a:p>
          <a:p>
            <a:r>
              <a:rPr lang="en-US" dirty="0"/>
              <a:t>Eight 64-bit </a:t>
            </a:r>
            <a:r>
              <a:rPr lang="en-US" dirty="0" err="1"/>
              <a:t>fp</a:t>
            </a:r>
            <a:r>
              <a:rPr lang="en-US" dirty="0"/>
              <a:t> registers</a:t>
            </a:r>
          </a:p>
          <a:p>
            <a:r>
              <a:rPr lang="en-US" dirty="0"/>
              <a:t>AMD doubled the registers and called it XMM</a:t>
            </a:r>
          </a:p>
          <a:p>
            <a:r>
              <a:rPr lang="en-US" dirty="0"/>
              <a:t>Intel did the same thing and called it EM64T</a:t>
            </a:r>
          </a:p>
          <a:p>
            <a:r>
              <a:rPr lang="en-US" dirty="0"/>
              <a:t>Intel added 128-bit registers</a:t>
            </a:r>
          </a:p>
          <a:p>
            <a:r>
              <a:rPr lang="en-US" dirty="0"/>
              <a:t>Can operate on 4 single-precision or 2 double-precision numbers</a:t>
            </a:r>
          </a:p>
        </p:txBody>
      </p:sp>
    </p:spTree>
    <p:extLst>
      <p:ext uri="{BB962C8B-B14F-4D97-AF65-F5344CB8AC3E}">
        <p14:creationId xmlns:p14="http://schemas.microsoft.com/office/powerpoint/2010/main" val="2348241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Vector Extensions (AVX)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Intel, 2011</a:t>
            </a:r>
          </a:p>
          <a:p>
            <a:r>
              <a:rPr lang="en-US" dirty="0"/>
              <a:t>256-bit registers</a:t>
            </a:r>
          </a:p>
          <a:p>
            <a:r>
              <a:rPr lang="en-US" dirty="0"/>
              <a:t>Arithmetic instructions can now be three registers (instead of two)</a:t>
            </a:r>
          </a:p>
          <a:p>
            <a:r>
              <a:rPr lang="en-US" dirty="0"/>
              <a:t>Need new load/store instructions</a:t>
            </a:r>
          </a:p>
          <a:p>
            <a:pPr lvl="1"/>
            <a:r>
              <a:rPr lang="en-US" dirty="0"/>
              <a:t>Can read aligned or unaligned</a:t>
            </a:r>
          </a:p>
        </p:txBody>
      </p:sp>
    </p:spTree>
    <p:extLst>
      <p:ext uri="{BB962C8B-B14F-4D97-AF65-F5344CB8AC3E}">
        <p14:creationId xmlns:p14="http://schemas.microsoft.com/office/powerpoint/2010/main" val="2123362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DGEMM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479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Double Precision, General Matrix Multiply.`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8531" y="2706306"/>
            <a:ext cx="6994222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n, double* A, double* B, double* C)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++j)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double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for(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k = 0; k &lt; n; k++ 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+= A[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*n] * B[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k+j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*n];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C[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*n]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5839" y="5518954"/>
            <a:ext cx="14673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Unoptimized</a:t>
            </a:r>
            <a:r>
              <a:rPr lang="en-US" sz="135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703671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four things at a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7201" y="2606319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2154180" y="2610398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2501164" y="261448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831042" y="261448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811283" y="296555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2158262" y="296963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2505246" y="297371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835124" y="297371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812212" y="3322489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2159191" y="3326568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2506175" y="333065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2836054" y="333065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816294" y="368172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2163274" y="3685799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2510257" y="368988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2840136" y="368988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777198" y="258846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4124177" y="2592539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471161" y="259662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4801039" y="259662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3781280" y="294769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4128259" y="295177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4475243" y="2955853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4805122" y="2955853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3782209" y="330463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4129189" y="3308709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4476172" y="331279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>
            <a:off x="4806051" y="331279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3786292" y="366386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4133271" y="366794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4480255" y="3672023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4810133" y="3672023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5618360" y="257060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5965339" y="257468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/>
        </p:nvSpPr>
        <p:spPr>
          <a:xfrm>
            <a:off x="6312323" y="2578763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/>
          <p:cNvSpPr/>
          <p:nvPr/>
        </p:nvSpPr>
        <p:spPr>
          <a:xfrm>
            <a:off x="6642202" y="2578763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/>
          <p:cNvSpPr/>
          <p:nvPr/>
        </p:nvSpPr>
        <p:spPr>
          <a:xfrm>
            <a:off x="5622442" y="292983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969422" y="293391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6316405" y="2937994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6646284" y="2937994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5623372" y="328677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/>
          <p:cNvSpPr/>
          <p:nvPr/>
        </p:nvSpPr>
        <p:spPr>
          <a:xfrm>
            <a:off x="5970351" y="3290850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Rectangle 45"/>
          <p:cNvSpPr/>
          <p:nvPr/>
        </p:nvSpPr>
        <p:spPr>
          <a:xfrm>
            <a:off x="6317335" y="329493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6647213" y="329493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5627454" y="3646002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74433" y="3650081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/>
          <p:cNvSpPr/>
          <p:nvPr/>
        </p:nvSpPr>
        <p:spPr>
          <a:xfrm>
            <a:off x="6321417" y="3654164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>
            <a:off x="6651295" y="3654164"/>
            <a:ext cx="329879" cy="347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TextBox 51"/>
          <p:cNvSpPr txBox="1"/>
          <p:nvPr/>
        </p:nvSpPr>
        <p:spPr>
          <a:xfrm>
            <a:off x="3355522" y="3126031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42142" y="3105622"/>
            <a:ext cx="2600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85048" y="2605061"/>
            <a:ext cx="1353720" cy="342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Rectangle 54"/>
          <p:cNvSpPr/>
          <p:nvPr/>
        </p:nvSpPr>
        <p:spPr>
          <a:xfrm>
            <a:off x="5623372" y="2596880"/>
            <a:ext cx="355144" cy="139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ectangle 55"/>
          <p:cNvSpPr/>
          <p:nvPr/>
        </p:nvSpPr>
        <p:spPr>
          <a:xfrm>
            <a:off x="1807199" y="2631644"/>
            <a:ext cx="359228" cy="3420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089536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375" y="2062856"/>
            <a:ext cx="802704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&lt;x86intrin.h&gt;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n. double* A, double* B, double* C)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 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+=4 )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for 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_m256d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_mm256_load_pd(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C+i+j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for(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k = 0; k &lt; n; k++ 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_mm 256_add_pd (c0,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	_mm 256_mul _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(_mm 256_l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oad_pd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A+i+k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*n),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	_mm 256_broadcast_sd(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B+k+j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 )));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_mm 256_store_pd(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C+i+j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*n .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2671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about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left and right are shortcuts for multiply and divide</a:t>
            </a:r>
          </a:p>
          <a:p>
            <a:pPr lvl="1"/>
            <a:r>
              <a:rPr lang="en-US" dirty="0"/>
              <a:t>Unsigned only</a:t>
            </a:r>
          </a:p>
          <a:p>
            <a:pPr lvl="1"/>
            <a:r>
              <a:rPr lang="en-US" dirty="0"/>
              <a:t>No overflow</a:t>
            </a:r>
          </a:p>
          <a:p>
            <a:r>
              <a:rPr lang="en-US" dirty="0"/>
              <a:t>Associativity of floating point ops in parallel</a:t>
            </a:r>
          </a:p>
        </p:txBody>
      </p:sp>
    </p:spTree>
    <p:extLst>
      <p:ext uri="{BB962C8B-B14F-4D97-AF65-F5344CB8AC3E}">
        <p14:creationId xmlns:p14="http://schemas.microsoft.com/office/powerpoint/2010/main" val="5261260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Core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17431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Those executed on the hardware</a:t>
            </a:r>
          </a:p>
          <a:p>
            <a:r>
              <a:rPr lang="en-US" dirty="0"/>
              <a:t>Not pseudo instructions</a:t>
            </a:r>
          </a:p>
          <a:p>
            <a:r>
              <a:rPr lang="en-US" dirty="0"/>
              <a:t>Whole set of real and pseudo instructions called MIPS 32</a:t>
            </a:r>
          </a:p>
          <a:p>
            <a:r>
              <a:rPr lang="en-US" dirty="0"/>
              <a:t>Core instructions cover most needs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9" y="3724015"/>
            <a:ext cx="6585919" cy="19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39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Exercises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9102" y="2656551"/>
            <a:ext cx="3739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-12.5		0xc1480000</a:t>
            </a:r>
          </a:p>
          <a:p>
            <a:r>
              <a:rPr lang="en-US" sz="2400" dirty="0"/>
              <a:t>15.875	0x417e0000</a:t>
            </a:r>
          </a:p>
          <a:p>
            <a:r>
              <a:rPr lang="en-US" sz="2400" dirty="0"/>
              <a:t>33.75	0x42070000</a:t>
            </a:r>
          </a:p>
          <a:p>
            <a:r>
              <a:rPr lang="en-US" sz="2400" dirty="0"/>
              <a:t>-0.0625	0xbd800000</a:t>
            </a:r>
          </a:p>
        </p:txBody>
      </p:sp>
    </p:spTree>
    <p:extLst>
      <p:ext uri="{BB962C8B-B14F-4D97-AF65-F5344CB8AC3E}">
        <p14:creationId xmlns:p14="http://schemas.microsoft.com/office/powerpoint/2010/main" val="25659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Causes an interrupt or an exception to occur</a:t>
            </a:r>
          </a:p>
          <a:p>
            <a:pPr lvl="1"/>
            <a:r>
              <a:rPr lang="en-US" dirty="0"/>
              <a:t>There are HW and SW interrupts</a:t>
            </a:r>
          </a:p>
          <a:p>
            <a:pPr lvl="2"/>
            <a:r>
              <a:rPr lang="en-US" dirty="0"/>
              <a:t>MIPS uses a software interrupt for overflow</a:t>
            </a:r>
          </a:p>
          <a:p>
            <a:pPr lvl="2"/>
            <a:r>
              <a:rPr lang="en-US" dirty="0"/>
              <a:t>So it has to actually check for it</a:t>
            </a:r>
          </a:p>
          <a:p>
            <a:pPr lvl="1"/>
            <a:r>
              <a:rPr lang="en-US" dirty="0"/>
              <a:t>OS is called to take care of the situation</a:t>
            </a:r>
          </a:p>
          <a:p>
            <a:pPr lvl="2"/>
            <a:r>
              <a:rPr lang="en-US" dirty="0"/>
              <a:t>Finds out what caused the problem</a:t>
            </a:r>
          </a:p>
          <a:p>
            <a:pPr lvl="2"/>
            <a:r>
              <a:rPr lang="en-US" dirty="0"/>
              <a:t>Decides if something needs to be fixed or ignored</a:t>
            </a:r>
          </a:p>
          <a:p>
            <a:pPr lvl="2"/>
            <a:r>
              <a:rPr lang="en-US" dirty="0"/>
              <a:t>Does the fix if appropriate</a:t>
            </a:r>
          </a:p>
          <a:p>
            <a:pPr lvl="2"/>
            <a:r>
              <a:rPr lang="en-US" dirty="0"/>
              <a:t>Ignores if appropriate</a:t>
            </a:r>
          </a:p>
          <a:p>
            <a:pPr lvl="2"/>
            <a:r>
              <a:rPr lang="en-US" dirty="0"/>
              <a:t>Terminates program if necessary.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354912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Handling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processor stores PC after exception in EPC register (exception program counter)</a:t>
            </a:r>
          </a:p>
          <a:p>
            <a:pPr lvl="1"/>
            <a:r>
              <a:rPr lang="en-US" dirty="0"/>
              <a:t>Remember, this is the instruction _after_ the one that caused the exception</a:t>
            </a:r>
          </a:p>
          <a:p>
            <a:pPr lvl="1"/>
            <a:r>
              <a:rPr lang="en-US" dirty="0"/>
              <a:t>Handler has to decide if it needs to return to the instruction that caused the problem, just continue, or abort.</a:t>
            </a:r>
          </a:p>
          <a:p>
            <a:r>
              <a:rPr lang="en-US" dirty="0"/>
              <a:t>Registers $k0 and $k1 reserved for OS (kernel) 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</a:t>
            </a:r>
          </a:p>
        </p:txBody>
      </p:sp>
    </p:spTree>
    <p:extLst>
      <p:ext uri="{BB962C8B-B14F-4D97-AF65-F5344CB8AC3E}">
        <p14:creationId xmlns:p14="http://schemas.microsoft.com/office/powerpoint/2010/main" val="98998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AU"/>
              <a:t>Chapter 3 — Arithmetic for Computers — </a:t>
            </a:r>
            <a:fld id="{D3C81C31-25CD-40B0-981A-383A87C3206D}" type="slidenum">
              <a:rPr lang="en-AU"/>
              <a:pPr algn="l">
                <a:defRPr/>
              </a:pPr>
              <a:t>9</a:t>
            </a:fld>
            <a:endParaRPr lang="en-AU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</a:t>
            </a:r>
            <a:endParaRPr lang="en-AU" alt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4524375" y="2349500"/>
            <a:ext cx="1250950" cy="2225675"/>
            <a:chOff x="703" y="1616"/>
            <a:chExt cx="788" cy="1402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Lucida Console" pitchFamily="49" charset="0"/>
                </a:rPr>
                <a:t>   1000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Lucida Console" pitchFamily="49" charset="0"/>
                </a:rPr>
                <a:t>×  1001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Lucida Console" pitchFamily="49" charset="0"/>
                </a:rPr>
                <a:t>   1000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Lucida Console" pitchFamily="49" charset="0"/>
                </a:rPr>
                <a:t>  0000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Lucida Console" pitchFamily="49" charset="0"/>
                </a:rPr>
                <a:t> 0000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Lucida Console" pitchFamily="49" charset="0"/>
                </a:rPr>
                <a:t>1000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Lucida Console" pitchFamily="49" charset="0"/>
                </a:rPr>
                <a:t>1001000</a:t>
              </a:r>
              <a:endParaRPr lang="en-AU" altLang="en-US" sz="2000">
                <a:latin typeface="Lucida Console" pitchFamily="49" charset="0"/>
              </a:endParaRPr>
            </a:p>
          </p:txBody>
        </p:sp>
        <p:sp>
          <p:nvSpPr>
            <p:cNvPr id="29709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3398838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Length of product is the sum of operand lengths</a:t>
            </a:r>
            <a:endParaRPr lang="en-AU" altLang="en-US" sz="1800"/>
          </a:p>
        </p:txBody>
      </p:sp>
      <p:sp>
        <p:nvSpPr>
          <p:cNvPr id="29703" name="AutoShape 10"/>
          <p:cNvSpPr>
            <a:spLocks/>
          </p:cNvSpPr>
          <p:nvPr/>
        </p:nvSpPr>
        <p:spPr bwMode="auto">
          <a:xfrm>
            <a:off x="2895600" y="2090738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29704" name="AutoShape 11"/>
          <p:cNvSpPr>
            <a:spLocks/>
          </p:cNvSpPr>
          <p:nvPr/>
        </p:nvSpPr>
        <p:spPr bwMode="auto">
          <a:xfrm>
            <a:off x="2895600" y="2565400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29705" name="AutoShape 12"/>
          <p:cNvSpPr>
            <a:spLocks/>
          </p:cNvSpPr>
          <p:nvPr/>
        </p:nvSpPr>
        <p:spPr bwMode="auto">
          <a:xfrm>
            <a:off x="2895600" y="4149725"/>
            <a:ext cx="1150938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29706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§3.3 Multiplication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629400" y="3276600"/>
            <a:ext cx="2332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Shift left each subsequent bit and add to product if bit was 1</a:t>
            </a:r>
          </a:p>
        </p:txBody>
      </p:sp>
      <p:sp>
        <p:nvSpPr>
          <p:cNvPr id="3" name="TextBox 2"/>
          <p:cNvSpPr txBox="1"/>
          <p:nvPr/>
        </p:nvSpPr>
        <p:spPr>
          <a:xfrm rot="1653807">
            <a:off x="5988244" y="5186673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Elementary school approach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4400" y="6400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</a:t>
            </a:r>
          </a:p>
        </p:txBody>
      </p:sp>
    </p:spTree>
    <p:extLst>
      <p:ext uri="{BB962C8B-B14F-4D97-AF65-F5344CB8AC3E}">
        <p14:creationId xmlns:p14="http://schemas.microsoft.com/office/powerpoint/2010/main" val="8564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3563</Words>
  <Application>Microsoft Office PowerPoint</Application>
  <PresentationFormat>On-screen Show (4:3)</PresentationFormat>
  <Paragraphs>807</Paragraphs>
  <Slides>68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Arial Black</vt:lpstr>
      <vt:lpstr>Calibri</vt:lpstr>
      <vt:lpstr>Courier New</vt:lpstr>
      <vt:lpstr>Lucida Console</vt:lpstr>
      <vt:lpstr>Symbol</vt:lpstr>
      <vt:lpstr>Tahoma</vt:lpstr>
      <vt:lpstr>Wingdings</vt:lpstr>
      <vt:lpstr>Office Theme</vt:lpstr>
      <vt:lpstr>Equation</vt:lpstr>
      <vt:lpstr>Worksheet</vt:lpstr>
      <vt:lpstr>CS2160 Arithmetic for Computers</vt:lpstr>
      <vt:lpstr>Arithmetic for Computers</vt:lpstr>
      <vt:lpstr>Integer Addition</vt:lpstr>
      <vt:lpstr>Integer Subtraction</vt:lpstr>
      <vt:lpstr>Dealing with Overflow</vt:lpstr>
      <vt:lpstr>Overflow Indicators</vt:lpstr>
      <vt:lpstr>Handling Overflow</vt:lpstr>
      <vt:lpstr>Interrupt Handling in General</vt:lpstr>
      <vt:lpstr>Multiplication</vt:lpstr>
      <vt:lpstr>Multiplication Hardware</vt:lpstr>
      <vt:lpstr>Optimized Multiplier</vt:lpstr>
      <vt:lpstr>Signed Multiplication</vt:lpstr>
      <vt:lpstr>Faster Multiplier</vt:lpstr>
      <vt:lpstr>MIPS Multiplication</vt:lpstr>
      <vt:lpstr>Division</vt:lpstr>
      <vt:lpstr>Division Hardware</vt:lpstr>
      <vt:lpstr>Division Example</vt:lpstr>
      <vt:lpstr>Optimized Divider</vt:lpstr>
      <vt:lpstr>Hardware Comparison</vt:lpstr>
      <vt:lpstr>Signed Division</vt:lpstr>
      <vt:lpstr>Faster Division</vt:lpstr>
      <vt:lpstr>MIPS Division</vt:lpstr>
      <vt:lpstr>Binary Fixed Point</vt:lpstr>
      <vt:lpstr>Floating Point</vt:lpstr>
      <vt:lpstr>Floating Point Standard</vt:lpstr>
      <vt:lpstr>IEEE Floating-Point Format</vt:lpstr>
      <vt:lpstr>Representations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Example: °F to °C</vt:lpstr>
      <vt:lpstr>FP Example: Array Multiplication</vt:lpstr>
      <vt:lpstr>Illustrated</vt:lpstr>
      <vt:lpstr>FP Example: Array Multiplication</vt:lpstr>
      <vt:lpstr>FP Example: Array Multiplication</vt:lpstr>
      <vt:lpstr>Associativity</vt:lpstr>
      <vt:lpstr>Interpretation of Data</vt:lpstr>
      <vt:lpstr>Floating Point Conversion</vt:lpstr>
      <vt:lpstr>Floating Point Conversion</vt:lpstr>
      <vt:lpstr>Who Cares About FP Accuracy?</vt:lpstr>
      <vt:lpstr>PowerPoint Presentation</vt:lpstr>
      <vt:lpstr>Chronology</vt:lpstr>
      <vt:lpstr>Chronology 2</vt:lpstr>
      <vt:lpstr>Chronology 3</vt:lpstr>
      <vt:lpstr>Subword Parallelism</vt:lpstr>
      <vt:lpstr>Subword Parallelism is also</vt:lpstr>
      <vt:lpstr>The ARM implementation</vt:lpstr>
      <vt:lpstr>The Intel Implementation</vt:lpstr>
      <vt:lpstr>Advanced Vector Extensions (AVX)</vt:lpstr>
      <vt:lpstr>DGEMM</vt:lpstr>
      <vt:lpstr>Doing four things at a Time</vt:lpstr>
      <vt:lpstr>Optimized code</vt:lpstr>
      <vt:lpstr>Comments about shortcuts</vt:lpstr>
      <vt:lpstr>MIPS Core Instructions</vt:lpstr>
      <vt:lpstr>Floating Point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CS2160 Arithmetic for Computers</dc:title>
  <dc:creator>aglock</dc:creator>
  <cp:lastModifiedBy>Albert Glock</cp:lastModifiedBy>
  <cp:revision>21</cp:revision>
  <dcterms:created xsi:type="dcterms:W3CDTF">2006-08-16T00:00:00Z</dcterms:created>
  <dcterms:modified xsi:type="dcterms:W3CDTF">2017-02-20T19:04:22Z</dcterms:modified>
</cp:coreProperties>
</file>