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84" r:id="rId9"/>
    <p:sldId id="266" r:id="rId10"/>
    <p:sldId id="286" r:id="rId11"/>
    <p:sldId id="287" r:id="rId12"/>
    <p:sldId id="288" r:id="rId13"/>
    <p:sldId id="290" r:id="rId14"/>
    <p:sldId id="289" r:id="rId15"/>
    <p:sldId id="291" r:id="rId16"/>
    <p:sldId id="292" r:id="rId17"/>
    <p:sldId id="293" r:id="rId18"/>
    <p:sldId id="294" r:id="rId19"/>
    <p:sldId id="269" r:id="rId20"/>
    <p:sldId id="267" r:id="rId21"/>
    <p:sldId id="268" r:id="rId22"/>
    <p:sldId id="272" r:id="rId23"/>
    <p:sldId id="32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8" r:id="rId33"/>
    <p:sldId id="309" r:id="rId34"/>
    <p:sldId id="305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C7B3-BF68-408D-AD7D-AFAED3655C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23B27-217E-4A2F-BD76-717AD698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C60296-4AB8-4B5D-BBDD-A8664007DCC3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F3746-E4AF-4661-B69B-7AF522BA02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815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81FF47-50DE-49E7-8BBC-1C94C42B02B5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BB37B-D67E-4351-8A26-53FA4055C6B2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09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A91C08-76C3-4C83-8D19-9C068D11CA9D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EADCA-3FE8-4FB5-87DF-D90596D38842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62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April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5907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BE1D8F-31BD-49BB-A007-16E430EA23AD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2C052-8CF6-4A34-B5E7-FB626A9C7726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53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9DD54C-B4A5-427F-B47F-A9FB0C8DCEB2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2494D-82DA-4597-909C-84E450538207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5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8B6215-E1BC-48CF-AB7D-355859C8DE20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8B271-4094-4ED2-AF80-2D92634642C8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978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B8E72A-A6A2-461A-930F-018E8E07B836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4F836-F4BB-4B41-95B0-FD41848B1358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04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D6C70E-CFCC-40C0-8385-61DD08C23BE8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AC4F6-E87B-40F9-B5E9-DC31EB7E4A8E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18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0346F91-B59E-4BAB-98B2-3ED6D96F6A21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CD2E62-5038-485D-94B1-24383759A330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56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A99CAB-8502-4386-B1AF-F41696CE3432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DA513-3566-4957-A8B5-ADCD3B412435}" type="slidenum">
              <a:rPr lang="en-AU" smtClean="0"/>
              <a:pPr>
                <a:defRPr/>
              </a:pPr>
              <a:t>37</a:t>
            </a:fld>
            <a:endParaRPr lang="en-AU"/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30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B85FF5-51C1-49F5-AE37-A9DC7CD79D1A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9381A-4525-4A24-AB8B-D8FBF85F92B9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2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969C96D-29DC-4351-BEA7-D7CB98BC08FE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DA045-CFC3-4A1B-A4CB-0DD4A198217B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1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2FF73B-1BBA-4696-8D1C-8CF1B1BD5176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FB19F6-EC1A-4EB0-B0C4-B1ED8530995C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557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F77C198-4D68-4B8B-B408-0F1DF628D703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38B144-373F-4A71-8E26-F5452BBA5024}" type="slidenum">
              <a:rPr lang="en-AU" smtClean="0"/>
              <a:pPr>
                <a:defRPr/>
              </a:pPr>
              <a:t>40</a:t>
            </a:fld>
            <a:endParaRPr lang="en-AU"/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78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DC7820-AA29-4685-8046-4CC29D047FC1}" type="slidenum">
              <a:rPr lang="en-AU" smtClean="0"/>
              <a:pPr>
                <a:defRPr/>
              </a:pPr>
              <a:t>41</a:t>
            </a:fld>
            <a:endParaRPr lang="en-AU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18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8A5DC1-BCC1-471D-B2D2-200372185B1C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E22769-95F2-4631-A636-A3D51953DFF7}" type="slidenum">
              <a:rPr lang="en-AU" smtClean="0"/>
              <a:pPr>
                <a:defRPr/>
              </a:pPr>
              <a:t>43</a:t>
            </a:fld>
            <a:endParaRPr lang="en-AU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74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A2369F1-7C29-44B5-84D8-ED0EF410C484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759D87-0A63-4E41-A263-C65298C41693}" type="slidenum">
              <a:rPr lang="en-AU" smtClean="0"/>
              <a:pPr>
                <a:defRPr/>
              </a:pPr>
              <a:t>44</a:t>
            </a:fld>
            <a:endParaRPr lang="en-AU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681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76C5F2-287C-4A27-8016-5927EB4DF7C3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1971F9-95ED-458B-9AA9-AAA869904C07}" type="slidenum">
              <a:rPr lang="en-AU" smtClean="0"/>
              <a:pPr>
                <a:defRPr/>
              </a:pPr>
              <a:t>45</a:t>
            </a:fld>
            <a:endParaRPr lang="en-AU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064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0A35C1-86D6-4FEB-9D68-D8B6B5BABCC3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52AB26-37D4-455A-9A6D-29F22758444F}" type="slidenum">
              <a:rPr lang="en-AU" smtClean="0"/>
              <a:pPr>
                <a:defRPr/>
              </a:pPr>
              <a:t>46</a:t>
            </a:fld>
            <a:endParaRPr lang="en-AU"/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282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D8706E-A4A3-4B0B-9EFF-25F39E564C40}" type="datetime3">
              <a:rPr lang="en-AU" smtClean="0"/>
              <a:pPr>
                <a:defRPr/>
              </a:pPr>
              <a:t>13 April, 2016</a:t>
            </a:fld>
            <a:endParaRPr lang="en-AU"/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04FC7-C37A-40E8-AB03-902C3204CA56}" type="slidenum">
              <a:rPr lang="en-AU" smtClean="0"/>
              <a:pPr>
                <a:defRPr/>
              </a:pPr>
              <a:t>47</a:t>
            </a:fld>
            <a:endParaRPr lang="en-AU"/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14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8BF9DA2-9B7B-40F4-A42E-5D41605D97ED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A8396-B536-4E3A-9951-268A95678352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8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A7E8C7-9C01-4FC5-9495-5523E85316AB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E3F47-A03D-4BBC-817E-BB9CD612E172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0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5B6BC3-1AAA-48A9-8BC4-168DB4441CD6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C49AD-5BD5-41A5-B75B-73A68EE9EAE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0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40F9F5-15E7-44C2-ADD7-2759445D1CC3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784D-B77A-418F-BD8E-5DF7BC000972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20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29609C-8E73-4823-A50E-E67767D50ED7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D7A88-5705-4387-8CCD-1597EBEB7946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1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4FAAD4-32C8-44D6-A2FE-F3A58AD8E085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25B1D-AA6E-4C07-9289-A5721E71DDAE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43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1CA07B-9236-45B1-ABD0-FB39AC6A3F17}" type="datetime3">
              <a:rPr lang="en-AU" altLang="en-US"/>
              <a:pPr/>
              <a:t>13 April, 2016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7 — Multicores, Multiprocessors, and Clusters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414E3-2B71-4166-87C1-8EFC25B010B2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20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2160</a:t>
            </a:r>
            <a:br>
              <a:rPr lang="en-US" dirty="0"/>
            </a:br>
            <a:r>
              <a:rPr lang="en-US" dirty="0"/>
              <a:t>Parallel Processors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6EBA2FF5-DD9E-43C8-9714-3EE108F3F66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SIMD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/>
              <a:t>Operate elementwise on vectors of data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E.g., MMX and SSE instructions in x86</a:t>
            </a:r>
          </a:p>
          <a:p>
            <a:pPr lvl="2">
              <a:lnSpc>
                <a:spcPct val="90000"/>
              </a:lnSpc>
            </a:pPr>
            <a:r>
              <a:rPr lang="en-AU" altLang="en-US"/>
              <a:t>Multiple data elements in 128-bit wide registers</a:t>
            </a:r>
          </a:p>
          <a:p>
            <a:pPr>
              <a:lnSpc>
                <a:spcPct val="90000"/>
              </a:lnSpc>
            </a:pPr>
            <a:r>
              <a:rPr lang="en-AU" altLang="en-US"/>
              <a:t>All processors execute the same instruction at the same time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Each with different data address, etc.</a:t>
            </a:r>
          </a:p>
          <a:p>
            <a:pPr>
              <a:lnSpc>
                <a:spcPct val="90000"/>
              </a:lnSpc>
            </a:pPr>
            <a:r>
              <a:rPr lang="en-AU" altLang="en-US"/>
              <a:t>Simplifies synchronization</a:t>
            </a:r>
          </a:p>
          <a:p>
            <a:pPr>
              <a:lnSpc>
                <a:spcPct val="90000"/>
              </a:lnSpc>
            </a:pPr>
            <a:r>
              <a:rPr lang="en-AU" altLang="en-US"/>
              <a:t>Reduced instruction control hardware</a:t>
            </a:r>
          </a:p>
          <a:p>
            <a:pPr>
              <a:lnSpc>
                <a:spcPct val="90000"/>
              </a:lnSpc>
            </a:pPr>
            <a:r>
              <a:rPr lang="en-AU" altLang="en-US"/>
              <a:t>Works best for highly data-parallel applications</a:t>
            </a:r>
          </a:p>
          <a:p>
            <a:pPr lvl="1">
              <a:lnSpc>
                <a:spcPct val="90000"/>
              </a:lnSpc>
            </a:pPr>
            <a:endParaRPr lang="en-AU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511</a:t>
            </a:r>
          </a:p>
        </p:txBody>
      </p:sp>
    </p:spTree>
    <p:extLst>
      <p:ext uri="{BB962C8B-B14F-4D97-AF65-F5344CB8AC3E}">
        <p14:creationId xmlns:p14="http://schemas.microsoft.com/office/powerpoint/2010/main" val="186782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085B5FA7-CA44-458E-9352-78731BEF542F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Vector Processors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sz="2800" dirty="0"/>
              <a:t>Highly pipelined function units</a:t>
            </a:r>
          </a:p>
          <a:p>
            <a:r>
              <a:rPr lang="en-AU" altLang="en-US" sz="2800" dirty="0"/>
              <a:t>Stream data from/to vector registers to units</a:t>
            </a:r>
          </a:p>
          <a:p>
            <a:pPr lvl="1"/>
            <a:r>
              <a:rPr lang="en-AU" altLang="en-US" sz="2400" dirty="0"/>
              <a:t>Data collected from memory into registers</a:t>
            </a:r>
          </a:p>
          <a:p>
            <a:pPr lvl="1"/>
            <a:r>
              <a:rPr lang="en-AU" altLang="en-US" sz="2400" dirty="0"/>
              <a:t>Results stored from registers to memory</a:t>
            </a:r>
          </a:p>
          <a:p>
            <a:r>
              <a:rPr lang="en-AU" altLang="en-US" sz="2800" dirty="0"/>
              <a:t>Example: Vector extension to MIPS</a:t>
            </a:r>
          </a:p>
          <a:p>
            <a:pPr lvl="1"/>
            <a:r>
              <a:rPr lang="en-AU" altLang="en-US" sz="2400" dirty="0"/>
              <a:t>32 </a:t>
            </a:r>
            <a:r>
              <a:rPr lang="en-US" altLang="en-US" sz="2400" dirty="0">
                <a:cs typeface="Arial" charset="0"/>
              </a:rPr>
              <a:t>× 64-element registers (64-bit elements)</a:t>
            </a:r>
          </a:p>
          <a:p>
            <a:pPr lvl="1"/>
            <a:r>
              <a:rPr lang="en-US" altLang="en-US" sz="2400" dirty="0">
                <a:cs typeface="Arial" charset="0"/>
              </a:rPr>
              <a:t>Vector instructions</a:t>
            </a:r>
          </a:p>
          <a:p>
            <a:pPr lvl="2"/>
            <a:r>
              <a:rPr lang="en-US" altLang="en-US" sz="2000" dirty="0">
                <a:latin typeface="Lucida Console" pitchFamily="49" charset="0"/>
                <a:cs typeface="Arial" charset="0"/>
              </a:rPr>
              <a:t>lv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latin typeface="Lucida Console" pitchFamily="49" charset="0"/>
                <a:cs typeface="Arial" charset="0"/>
              </a:rPr>
              <a:t>sv</a:t>
            </a:r>
            <a:r>
              <a:rPr lang="en-US" altLang="en-US" sz="2000" dirty="0">
                <a:cs typeface="Arial" charset="0"/>
              </a:rPr>
              <a:t>: load/store vector</a:t>
            </a:r>
          </a:p>
          <a:p>
            <a:pPr lvl="2"/>
            <a:r>
              <a:rPr lang="en-US" altLang="en-US" sz="2000" dirty="0" err="1">
                <a:latin typeface="Lucida Console" pitchFamily="49" charset="0"/>
                <a:cs typeface="Arial" charset="0"/>
              </a:rPr>
              <a:t>addv.d</a:t>
            </a:r>
            <a:r>
              <a:rPr lang="en-US" altLang="en-US" sz="2000" dirty="0">
                <a:cs typeface="Arial" charset="0"/>
              </a:rPr>
              <a:t>: add vectors of double</a:t>
            </a:r>
          </a:p>
          <a:p>
            <a:pPr lvl="2"/>
            <a:r>
              <a:rPr lang="en-US" altLang="en-US" sz="2000" dirty="0" err="1">
                <a:latin typeface="Lucida Console" pitchFamily="49" charset="0"/>
                <a:cs typeface="Arial" charset="0"/>
              </a:rPr>
              <a:t>addvs.d</a:t>
            </a:r>
            <a:r>
              <a:rPr lang="en-US" altLang="en-US" sz="2000" dirty="0">
                <a:cs typeface="Arial" charset="0"/>
              </a:rPr>
              <a:t>: add scalar to each element of vector of double</a:t>
            </a:r>
          </a:p>
          <a:p>
            <a:r>
              <a:rPr lang="en-US" altLang="en-US" sz="2800" dirty="0">
                <a:cs typeface="Arial" charset="0"/>
              </a:rPr>
              <a:t>Significantly reduces instruction-fetch bandwidth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511</a:t>
            </a:r>
          </a:p>
        </p:txBody>
      </p:sp>
    </p:spTree>
    <p:extLst>
      <p:ext uri="{BB962C8B-B14F-4D97-AF65-F5344CB8AC3E}">
        <p14:creationId xmlns:p14="http://schemas.microsoft.com/office/powerpoint/2010/main" val="176964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D8C97265-D045-474C-AD9B-33A910A775F3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AU" altLang="en-US" sz="4000"/>
              <a:t>Example: DAXPY (Y = a × X + Y)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Conventional MIPS code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AU" altLang="en-US" sz="1800">
                <a:latin typeface="Lucida Console" pitchFamily="49" charset="0"/>
              </a:rPr>
              <a:t>      l.d   $f0,a($sp)     ;load scalar a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addiu r4,$s0,#512    ;upper bound of what to load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loop: l.d   $f2,0($s0)     ;load x(i)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mul.d $f2,$f2,$f0    ;a × x(i)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l.d   $f4,0($s1)     ;load y(i)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add.d $f4,$f4,$f2    ;a × x(i) + y(i)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s.d   $f4,0($s1)     ;store into y(i)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addiu $s0,$s0,#8     ;increment index to x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addiu $s1,$s1,#8     ;increment index to y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subu  $t0,r4,$s0     ;compute bound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bne   $t0,$zero,loop ;check if done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Vector MIPS code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AU" altLang="en-US" sz="1800">
                <a:latin typeface="Lucida Console" pitchFamily="49" charset="0"/>
              </a:rPr>
              <a:t>      l.d     $f0,a($sp)   ;load scalar a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lv      $v1,0($s0)   ;load vector x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mulvs.d $v2,$v1,$f0  ;vector-scalar multiply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lv      $v3,0($s1)   ;load vector y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addv.d  $v4,$v2,$v3  ;add y to product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  sv      $v4,0($s1)   ;store the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511</a:t>
            </a:r>
          </a:p>
        </p:txBody>
      </p:sp>
    </p:spTree>
    <p:extLst>
      <p:ext uri="{BB962C8B-B14F-4D97-AF65-F5344CB8AC3E}">
        <p14:creationId xmlns:p14="http://schemas.microsoft.com/office/powerpoint/2010/main" val="412211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599258BB-4116-4B51-B4EC-7ADB1FD0BE0A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Vector vs. Scalar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/>
              <a:t>Vector architectures and compilers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Simplify data-parallel programming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Explicit statement of absence of loop-carried dependences</a:t>
            </a:r>
          </a:p>
          <a:p>
            <a:pPr lvl="2">
              <a:lnSpc>
                <a:spcPct val="90000"/>
              </a:lnSpc>
            </a:pPr>
            <a:r>
              <a:rPr lang="en-AU" altLang="en-US"/>
              <a:t>Reduced checking in hardware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Regular access patterns benefit from interleaved and burst memory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Avoid control hazards by avoiding loops</a:t>
            </a:r>
          </a:p>
          <a:p>
            <a:pPr>
              <a:lnSpc>
                <a:spcPct val="90000"/>
              </a:lnSpc>
            </a:pPr>
            <a:r>
              <a:rPr lang="en-AU" altLang="en-US"/>
              <a:t>More general than ad-hoc media extensions (such as MMX, SSE)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Better match with compiler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20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68417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Strided</a:t>
            </a:r>
            <a:endParaRPr lang="en-US" dirty="0"/>
          </a:p>
          <a:p>
            <a:pPr lvl="1"/>
            <a:r>
              <a:rPr lang="en-US" dirty="0"/>
              <a:t>Constant distance between elements</a:t>
            </a:r>
          </a:p>
          <a:p>
            <a:r>
              <a:rPr lang="en-US" dirty="0"/>
              <a:t>Indexed</a:t>
            </a:r>
          </a:p>
          <a:p>
            <a:pPr lvl="1"/>
            <a:r>
              <a:rPr lang="en-US" dirty="0"/>
              <a:t>Vector contains addresses which should be loaded</a:t>
            </a:r>
          </a:p>
          <a:p>
            <a:pPr lvl="2"/>
            <a:r>
              <a:rPr lang="en-US" dirty="0"/>
              <a:t>Variable distance between elements</a:t>
            </a:r>
          </a:p>
        </p:txBody>
      </p:sp>
    </p:spTree>
    <p:extLst>
      <p:ext uri="{BB962C8B-B14F-4D97-AF65-F5344CB8AC3E}">
        <p14:creationId xmlns:p14="http://schemas.microsoft.com/office/powerpoint/2010/main" val="130281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r>
              <a:rPr lang="en-US" sz="2400" dirty="0"/>
              <a:t>Element </a:t>
            </a:r>
            <a:r>
              <a:rPr lang="en-US" sz="2400" i="1" dirty="0"/>
              <a:t>n </a:t>
            </a:r>
            <a:r>
              <a:rPr lang="en-US" sz="2400" dirty="0"/>
              <a:t>of vector register </a:t>
            </a:r>
            <a:r>
              <a:rPr lang="en-US" sz="2400" i="1" dirty="0"/>
              <a:t>A </a:t>
            </a:r>
            <a:r>
              <a:rPr lang="en-US" sz="2400" dirty="0"/>
              <a:t>is “hardwired” to element </a:t>
            </a:r>
            <a:r>
              <a:rPr lang="en-US" sz="2400" i="1" dirty="0"/>
              <a:t>n</a:t>
            </a:r>
            <a:r>
              <a:rPr lang="en-US" sz="2400" dirty="0"/>
              <a:t> of vector register </a:t>
            </a:r>
            <a:r>
              <a:rPr lang="en-US" sz="2400" i="1" dirty="0"/>
              <a:t>B</a:t>
            </a:r>
          </a:p>
          <a:p>
            <a:pPr lvl="1"/>
            <a:r>
              <a:rPr lang="en-US" sz="2000" dirty="0"/>
              <a:t>Allows for multiple hardware lanes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Vector Architectures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41719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276872"/>
            <a:ext cx="4320480" cy="358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608276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514</a:t>
            </a:r>
          </a:p>
        </p:txBody>
      </p:sp>
    </p:spTree>
    <p:extLst>
      <p:ext uri="{BB962C8B-B14F-4D97-AF65-F5344CB8AC3E}">
        <p14:creationId xmlns:p14="http://schemas.microsoft.com/office/powerpoint/2010/main" val="299701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Hardware Multithreading</a:t>
            </a:r>
          </a:p>
          <a:p>
            <a:pPr lvl="1"/>
            <a:r>
              <a:rPr lang="en-US" dirty="0"/>
              <a:t>Increasing utilization of a processor by switching to another thread when one thread is stalled.</a:t>
            </a:r>
          </a:p>
          <a:p>
            <a:r>
              <a:rPr lang="en-US" dirty="0"/>
              <a:t>Thread</a:t>
            </a:r>
          </a:p>
          <a:p>
            <a:pPr lvl="1"/>
            <a:r>
              <a:rPr lang="en-US" dirty="0"/>
              <a:t>A thread includes the program counter, the register state, and the stack. It is a lightweight process; whereas threads commonly share a single address space, processes don't.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one or more threads, the address space, and the operating system state. Hence, a  process switch usually invokes the operating system, but not a thread switch.</a:t>
            </a:r>
          </a:p>
          <a:p>
            <a:r>
              <a:rPr lang="en-US" dirty="0"/>
              <a:t>Fine-Grained Multithreading</a:t>
            </a:r>
          </a:p>
          <a:p>
            <a:pPr lvl="1"/>
            <a:r>
              <a:rPr lang="en-US" dirty="0"/>
              <a:t>Switching  between threads after every instruction.</a:t>
            </a:r>
          </a:p>
          <a:p>
            <a:r>
              <a:rPr lang="en-US" dirty="0"/>
              <a:t>Coarse-Grained Multithreading</a:t>
            </a:r>
          </a:p>
          <a:p>
            <a:pPr lvl="1"/>
            <a:r>
              <a:rPr lang="en-US" dirty="0"/>
              <a:t>Switching between threads only after significant events, such as a last-level cache miss.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0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516</a:t>
            </a:r>
          </a:p>
        </p:txBody>
      </p:sp>
    </p:spTree>
    <p:extLst>
      <p:ext uri="{BB962C8B-B14F-4D97-AF65-F5344CB8AC3E}">
        <p14:creationId xmlns:p14="http://schemas.microsoft.com/office/powerpoint/2010/main" val="364274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C3AAF857-E275-43A7-824D-D1509E89E099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71365" name="Picture 5" descr="f07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Multithreading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0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</p:spTree>
    <p:extLst>
      <p:ext uri="{BB962C8B-B14F-4D97-AF65-F5344CB8AC3E}">
        <p14:creationId xmlns:p14="http://schemas.microsoft.com/office/powerpoint/2010/main" val="147627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Speedup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7638"/>
            <a:ext cx="6096000" cy="5281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0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518</a:t>
            </a:r>
          </a:p>
        </p:txBody>
      </p:sp>
    </p:spTree>
    <p:extLst>
      <p:ext uri="{BB962C8B-B14F-4D97-AF65-F5344CB8AC3E}">
        <p14:creationId xmlns:p14="http://schemas.microsoft.com/office/powerpoint/2010/main" val="284185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455E672B-4E8C-43D4-94BD-68D62BEB8F0F}" type="slidenum">
              <a:rPr lang="en-AU" altLang="en-US"/>
              <a:pPr/>
              <a:t>19</a:t>
            </a:fld>
            <a:endParaRPr lang="en-AU" altLang="en-US"/>
          </a:p>
        </p:txBody>
      </p:sp>
      <p:pic>
        <p:nvPicPr>
          <p:cNvPr id="300038" name="Picture 6" descr="f07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3171033"/>
            <a:ext cx="4043839" cy="20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Message Passing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 rot="5400000">
            <a:off x="5884069" y="2893219"/>
            <a:ext cx="6153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§7.4 Clusters and Other Message-Passing Multiprocessors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20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97" y="3137854"/>
            <a:ext cx="4295583" cy="2043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959" y="54102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533400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UMA</a:t>
            </a:r>
          </a:p>
        </p:txBody>
      </p:sp>
    </p:spTree>
    <p:extLst>
      <p:ext uri="{BB962C8B-B14F-4D97-AF65-F5344CB8AC3E}">
        <p14:creationId xmlns:p14="http://schemas.microsoft.com/office/powerpoint/2010/main" val="367942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78998582-B512-4879-B942-5C16C6D61366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Goal: connecting multiple computers</a:t>
            </a:r>
            <a:br>
              <a:rPr lang="en-US" altLang="en-US"/>
            </a:br>
            <a:r>
              <a:rPr lang="en-US" altLang="en-US"/>
              <a:t>to get higher performance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Multiprocessors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Scalability, availability, power efficiency</a:t>
            </a:r>
          </a:p>
          <a:p>
            <a:pPr>
              <a:lnSpc>
                <a:spcPct val="90000"/>
              </a:lnSpc>
            </a:pPr>
            <a:r>
              <a:rPr lang="en-US" altLang="en-US"/>
              <a:t>Job-level (process-level) parallelism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High throughput for independent jobs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Parallel processing program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Single program run on multiple processors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Multicore microprocessors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Chips with multiple processors (cores)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§9.1 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502</a:t>
            </a:r>
          </a:p>
        </p:txBody>
      </p:sp>
    </p:spTree>
    <p:extLst>
      <p:ext uri="{BB962C8B-B14F-4D97-AF65-F5344CB8AC3E}">
        <p14:creationId xmlns:p14="http://schemas.microsoft.com/office/powerpoint/2010/main" val="187449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4EA01EC6-ADA5-487D-9439-E2F04383C9CB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Example: Sum Reduction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 sz="2800" dirty="0"/>
              <a:t>Sum 100,000 numbers on 100 processor UMA</a:t>
            </a:r>
          </a:p>
          <a:p>
            <a:pPr lvl="1">
              <a:lnSpc>
                <a:spcPct val="90000"/>
              </a:lnSpc>
            </a:pPr>
            <a:r>
              <a:rPr lang="en-AU" altLang="en-US" sz="2400" dirty="0"/>
              <a:t>Each processor has ID: 0 </a:t>
            </a:r>
            <a:r>
              <a:rPr lang="en-AU" altLang="en-US" sz="2400" dirty="0">
                <a:cs typeface="Arial" charset="0"/>
              </a:rPr>
              <a:t>≤ </a:t>
            </a:r>
            <a:r>
              <a:rPr lang="en-AU" altLang="en-US" sz="2400" dirty="0" err="1">
                <a:cs typeface="Arial" charset="0"/>
              </a:rPr>
              <a:t>Pn</a:t>
            </a:r>
            <a:r>
              <a:rPr lang="en-AU" altLang="en-US" sz="2400" dirty="0">
                <a:cs typeface="Arial" charset="0"/>
              </a:rPr>
              <a:t> ≤ 99</a:t>
            </a:r>
          </a:p>
          <a:p>
            <a:pPr lvl="1">
              <a:lnSpc>
                <a:spcPct val="90000"/>
              </a:lnSpc>
            </a:pPr>
            <a:r>
              <a:rPr lang="en-AU" altLang="en-US" sz="2400" dirty="0">
                <a:cs typeface="Arial" charset="0"/>
              </a:rPr>
              <a:t>Partition 1000 numbers per processor</a:t>
            </a:r>
          </a:p>
          <a:p>
            <a:pPr lvl="1">
              <a:lnSpc>
                <a:spcPct val="90000"/>
              </a:lnSpc>
            </a:pPr>
            <a:r>
              <a:rPr lang="en-AU" altLang="en-US" sz="2400" dirty="0">
                <a:cs typeface="Arial" charset="0"/>
              </a:rPr>
              <a:t>Initial summation on each processor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400" dirty="0">
                <a:latin typeface="Lucida Console" pitchFamily="49" charset="0"/>
                <a:cs typeface="Arial" charset="0"/>
              </a:rPr>
              <a:t>  sum[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Pn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] = 0;</a:t>
            </a:r>
            <a:br>
              <a:rPr lang="en-AU" altLang="en-US" sz="2400" dirty="0">
                <a:latin typeface="Lucida Console" pitchFamily="49" charset="0"/>
                <a:cs typeface="Arial" charset="0"/>
              </a:rPr>
            </a:br>
            <a:r>
              <a:rPr lang="en-AU" altLang="en-US" sz="2400" dirty="0">
                <a:latin typeface="Lucida Console" pitchFamily="49" charset="0"/>
                <a:cs typeface="Arial" charset="0"/>
              </a:rPr>
              <a:t>  for (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i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 = 1000*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Pn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;</a:t>
            </a:r>
            <a:br>
              <a:rPr lang="en-AU" altLang="en-US" sz="2400" dirty="0">
                <a:latin typeface="Lucida Console" pitchFamily="49" charset="0"/>
                <a:cs typeface="Arial" charset="0"/>
              </a:rPr>
            </a:br>
            <a:r>
              <a:rPr lang="en-AU" altLang="en-US" sz="2400" dirty="0">
                <a:latin typeface="Lucida Console" pitchFamily="49" charset="0"/>
                <a:cs typeface="Arial" charset="0"/>
              </a:rPr>
              <a:t>     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i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 &lt; 1000*(Pn+1); 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i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 = 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i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 + 1)</a:t>
            </a:r>
            <a:br>
              <a:rPr lang="en-AU" altLang="en-US" sz="2400" dirty="0">
                <a:latin typeface="Lucida Console" pitchFamily="49" charset="0"/>
                <a:cs typeface="Arial" charset="0"/>
              </a:rPr>
            </a:br>
            <a:r>
              <a:rPr lang="en-AU" altLang="en-US" sz="2400" dirty="0">
                <a:latin typeface="Lucida Console" pitchFamily="49" charset="0"/>
                <a:cs typeface="Arial" charset="0"/>
              </a:rPr>
              <a:t>    sum[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Pn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] = sum[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Pn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] + A[</a:t>
            </a:r>
            <a:r>
              <a:rPr lang="en-AU" altLang="en-US" sz="2400" dirty="0" err="1">
                <a:latin typeface="Lucida Console" pitchFamily="49" charset="0"/>
                <a:cs typeface="Arial" charset="0"/>
              </a:rPr>
              <a:t>i</a:t>
            </a:r>
            <a:r>
              <a:rPr lang="en-AU" altLang="en-US" sz="2400" dirty="0">
                <a:latin typeface="Lucida Console" pitchFamily="49" charset="0"/>
                <a:cs typeface="Arial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AU" altLang="en-US" sz="2800" dirty="0">
                <a:cs typeface="Arial" charset="0"/>
              </a:rPr>
              <a:t>Now need to add these partial sums</a:t>
            </a:r>
          </a:p>
          <a:p>
            <a:pPr lvl="1">
              <a:lnSpc>
                <a:spcPct val="90000"/>
              </a:lnSpc>
            </a:pPr>
            <a:r>
              <a:rPr lang="en-AU" altLang="en-US" sz="2400" dirty="0">
                <a:cs typeface="Arial" charset="0"/>
              </a:rPr>
              <a:t>Reduction: divide and conquer</a:t>
            </a:r>
          </a:p>
          <a:p>
            <a:pPr lvl="1">
              <a:lnSpc>
                <a:spcPct val="90000"/>
              </a:lnSpc>
            </a:pPr>
            <a:r>
              <a:rPr lang="en-AU" altLang="en-US" sz="2400" dirty="0">
                <a:cs typeface="Arial" charset="0"/>
              </a:rPr>
              <a:t>Half the processors add pairs, then quarter, …</a:t>
            </a:r>
          </a:p>
          <a:p>
            <a:pPr lvl="1">
              <a:lnSpc>
                <a:spcPct val="90000"/>
              </a:lnSpc>
            </a:pPr>
            <a:r>
              <a:rPr lang="en-AU" altLang="en-US" sz="2400" dirty="0">
                <a:cs typeface="Arial" charset="0"/>
              </a:rPr>
              <a:t>Need to synchronize between reduction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521</a:t>
            </a:r>
          </a:p>
        </p:txBody>
      </p:sp>
    </p:spTree>
    <p:extLst>
      <p:ext uri="{BB962C8B-B14F-4D97-AF65-F5344CB8AC3E}">
        <p14:creationId xmlns:p14="http://schemas.microsoft.com/office/powerpoint/2010/main" val="289793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BC3E5A0B-214C-4C12-B8DA-E294D9199C1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Example: Sum Reduction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649538"/>
            <a:ext cx="8270875" cy="35877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half = 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repeat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  </a:t>
            </a:r>
            <a:r>
              <a:rPr lang="en-AU" altLang="en-US" sz="2000" dirty="0">
                <a:solidFill>
                  <a:srgbClr val="FF0000"/>
                </a:solidFill>
                <a:latin typeface="Lucida Console" pitchFamily="49" charset="0"/>
              </a:rPr>
              <a:t>synch();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  </a:t>
            </a:r>
            <a:r>
              <a:rPr lang="en-AU" altLang="en-US" sz="2000" dirty="0">
                <a:solidFill>
                  <a:schemeClr val="tx2"/>
                </a:solidFill>
                <a:latin typeface="Lucida Console" pitchFamily="49" charset="0"/>
              </a:rPr>
              <a:t>if (half%2 != 0 &amp;&amp; </a:t>
            </a:r>
            <a:r>
              <a:rPr lang="en-AU" altLang="en-US" sz="2000" dirty="0" err="1">
                <a:solidFill>
                  <a:schemeClr val="tx2"/>
                </a:solidFill>
                <a:latin typeface="Lucida Console" pitchFamily="49" charset="0"/>
              </a:rPr>
              <a:t>Pn</a:t>
            </a:r>
            <a:r>
              <a:rPr lang="en-AU" altLang="en-US" sz="2000" dirty="0">
                <a:solidFill>
                  <a:schemeClr val="tx2"/>
                </a:solidFill>
                <a:latin typeface="Lucida Console" pitchFamily="49" charset="0"/>
              </a:rPr>
              <a:t> ==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solidFill>
                  <a:schemeClr val="tx2"/>
                </a:solidFill>
                <a:latin typeface="Lucida Console" pitchFamily="49" charset="0"/>
              </a:rPr>
              <a:t>    sum[0] = sum[0] + sum[half-1];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solidFill>
                  <a:schemeClr val="tx2"/>
                </a:solidFill>
                <a:latin typeface="Lucida Console" pitchFamily="49" charset="0"/>
              </a:rPr>
              <a:t>    /* Conditional sum needed when half is odd;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solidFill>
                  <a:schemeClr val="tx2"/>
                </a:solidFill>
                <a:latin typeface="Lucida Console" pitchFamily="49" charset="0"/>
              </a:rPr>
              <a:t>       Processor0 gets missing element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  half = half/2; /* dividing line on who sums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  if (</a:t>
            </a:r>
            <a:r>
              <a:rPr lang="en-AU" altLang="en-US" sz="2000" dirty="0" err="1">
                <a:latin typeface="Lucida Console" pitchFamily="49" charset="0"/>
              </a:rPr>
              <a:t>Pn</a:t>
            </a:r>
            <a:r>
              <a:rPr lang="en-AU" altLang="en-US" sz="2000" dirty="0">
                <a:latin typeface="Lucida Console" pitchFamily="49" charset="0"/>
              </a:rPr>
              <a:t> &lt; half) sum[</a:t>
            </a:r>
            <a:r>
              <a:rPr lang="en-AU" altLang="en-US" sz="2000" dirty="0" err="1">
                <a:latin typeface="Lucida Console" pitchFamily="49" charset="0"/>
              </a:rPr>
              <a:t>Pn</a:t>
            </a:r>
            <a:r>
              <a:rPr lang="en-AU" altLang="en-US" sz="2000" dirty="0">
                <a:latin typeface="Lucida Console" pitchFamily="49" charset="0"/>
              </a:rPr>
              <a:t>] = sum[</a:t>
            </a:r>
            <a:r>
              <a:rPr lang="en-AU" altLang="en-US" sz="2000" dirty="0" err="1">
                <a:latin typeface="Lucida Console" pitchFamily="49" charset="0"/>
              </a:rPr>
              <a:t>Pn</a:t>
            </a:r>
            <a:r>
              <a:rPr lang="en-AU" altLang="en-US" sz="2000" dirty="0">
                <a:latin typeface="Lucida Console" pitchFamily="49" charset="0"/>
              </a:rPr>
              <a:t>] + sum[</a:t>
            </a:r>
            <a:r>
              <a:rPr lang="en-AU" altLang="en-US" sz="2000" dirty="0" err="1">
                <a:latin typeface="Lucida Console" pitchFamily="49" charset="0"/>
              </a:rPr>
              <a:t>Pn+half</a:t>
            </a:r>
            <a:r>
              <a:rPr lang="en-AU" altLang="en-US" sz="2000" dirty="0">
                <a:latin typeface="Lucida Console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2000" dirty="0">
                <a:latin typeface="Lucida Console" pitchFamily="49" charset="0"/>
              </a:rPr>
              <a:t>until (half == 1);</a:t>
            </a:r>
          </a:p>
        </p:txBody>
      </p:sp>
      <p:pic>
        <p:nvPicPr>
          <p:cNvPr id="295940" name="Picture 4" descr="f07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25550"/>
            <a:ext cx="33115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356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521</a:t>
            </a:r>
          </a:p>
        </p:txBody>
      </p:sp>
    </p:spTree>
    <p:extLst>
      <p:ext uri="{BB962C8B-B14F-4D97-AF65-F5344CB8AC3E}">
        <p14:creationId xmlns:p14="http://schemas.microsoft.com/office/powerpoint/2010/main" val="374616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8B09E7F4-772C-4A1C-ADCC-A171FB6BFFDB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Sum Reduction (Again)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sz="2800" dirty="0"/>
              <a:t>Given send() and receive() operations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AU" altLang="en-US" sz="2100" dirty="0">
                <a:latin typeface="Lucida Console" pitchFamily="49" charset="0"/>
              </a:rPr>
              <a:t>	limit = 100; half = 100;/* 100 processors */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repeat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half = (half+1)/2; /* send vs. receive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                      dividing line */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if (</a:t>
            </a:r>
            <a:r>
              <a:rPr lang="en-AU" altLang="en-US" sz="2100" dirty="0" err="1">
                <a:latin typeface="Lucida Console" pitchFamily="49" charset="0"/>
              </a:rPr>
              <a:t>Pn</a:t>
            </a:r>
            <a:r>
              <a:rPr lang="en-AU" altLang="en-US" sz="2100" dirty="0">
                <a:latin typeface="Lucida Console" pitchFamily="49" charset="0"/>
              </a:rPr>
              <a:t> &gt;= half &amp;&amp; </a:t>
            </a:r>
            <a:r>
              <a:rPr lang="en-AU" altLang="en-US" sz="2100" dirty="0" err="1">
                <a:latin typeface="Lucida Console" pitchFamily="49" charset="0"/>
              </a:rPr>
              <a:t>Pn</a:t>
            </a:r>
            <a:r>
              <a:rPr lang="en-AU" altLang="en-US" sz="2100" dirty="0">
                <a:latin typeface="Lucida Console" pitchFamily="49" charset="0"/>
              </a:rPr>
              <a:t> &lt; limit)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  </a:t>
            </a:r>
            <a:r>
              <a:rPr lang="en-AU" altLang="en-US" sz="2100" dirty="0">
                <a:solidFill>
                  <a:srgbClr val="FF0000"/>
                </a:solidFill>
                <a:latin typeface="Lucida Console" pitchFamily="49" charset="0"/>
              </a:rPr>
              <a:t>send(</a:t>
            </a:r>
            <a:r>
              <a:rPr lang="en-AU" altLang="en-US" sz="2100" dirty="0" err="1">
                <a:solidFill>
                  <a:srgbClr val="FF0000"/>
                </a:solidFill>
                <a:latin typeface="Lucida Console" pitchFamily="49" charset="0"/>
              </a:rPr>
              <a:t>Pn</a:t>
            </a:r>
            <a:r>
              <a:rPr lang="en-AU" altLang="en-US" sz="2100" dirty="0">
                <a:solidFill>
                  <a:srgbClr val="FF0000"/>
                </a:solidFill>
                <a:latin typeface="Lucida Console" pitchFamily="49" charset="0"/>
              </a:rPr>
              <a:t> - half, sum)</a:t>
            </a:r>
            <a:r>
              <a:rPr lang="en-AU" altLang="en-US" sz="2100" dirty="0">
                <a:latin typeface="Lucida Console" pitchFamily="49" charset="0"/>
              </a:rPr>
              <a:t>;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if (</a:t>
            </a:r>
            <a:r>
              <a:rPr lang="en-AU" altLang="en-US" sz="2100" dirty="0" err="1">
                <a:latin typeface="Lucida Console" pitchFamily="49" charset="0"/>
              </a:rPr>
              <a:t>Pn</a:t>
            </a:r>
            <a:r>
              <a:rPr lang="en-AU" altLang="en-US" sz="2100" dirty="0">
                <a:latin typeface="Lucida Console" pitchFamily="49" charset="0"/>
              </a:rPr>
              <a:t> &lt; (limit/2))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  sum = sum + </a:t>
            </a:r>
            <a:r>
              <a:rPr lang="en-AU" altLang="en-US" sz="2100" dirty="0">
                <a:solidFill>
                  <a:srgbClr val="FF0000"/>
                </a:solidFill>
                <a:latin typeface="Lucida Console" pitchFamily="49" charset="0"/>
              </a:rPr>
              <a:t>receive()</a:t>
            </a:r>
            <a:r>
              <a:rPr lang="en-AU" altLang="en-US" sz="2100" dirty="0">
                <a:latin typeface="Lucida Console" pitchFamily="49" charset="0"/>
              </a:rPr>
              <a:t>;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  limit = half; /* upper limit of senders */</a:t>
            </a:r>
            <a:br>
              <a:rPr lang="en-AU" altLang="en-US" sz="2100" dirty="0">
                <a:latin typeface="Lucida Console" pitchFamily="49" charset="0"/>
              </a:rPr>
            </a:br>
            <a:r>
              <a:rPr lang="en-AU" altLang="en-US" sz="2100" dirty="0">
                <a:latin typeface="Lucida Console" pitchFamily="49" charset="0"/>
              </a:rPr>
              <a:t>until (half == 1); /* exit with final sum */</a:t>
            </a:r>
          </a:p>
          <a:p>
            <a:pPr lvl="1"/>
            <a:r>
              <a:rPr lang="en-AU" altLang="en-US" sz="2400" dirty="0"/>
              <a:t>Send/receive also provide synchronization</a:t>
            </a:r>
          </a:p>
          <a:p>
            <a:pPr lvl="1"/>
            <a:r>
              <a:rPr lang="en-AU" altLang="en-US" sz="2400" dirty="0"/>
              <a:t>Assumes send/receive take similar time to addition</a:t>
            </a:r>
          </a:p>
        </p:txBody>
      </p:sp>
    </p:spTree>
    <p:extLst>
      <p:ext uri="{BB962C8B-B14F-4D97-AF65-F5344CB8AC3E}">
        <p14:creationId xmlns:p14="http://schemas.microsoft.com/office/powerpoint/2010/main" val="241279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necessary</a:t>
            </a:r>
          </a:p>
          <a:p>
            <a:r>
              <a:rPr lang="en-US" dirty="0" smtClean="0"/>
              <a:t>Slows down the process, but makes it correct</a:t>
            </a:r>
          </a:p>
          <a:p>
            <a:r>
              <a:rPr lang="en-US" dirty="0" smtClean="0"/>
              <a:t>Method (synch barrier or </a:t>
            </a:r>
            <a:r>
              <a:rPr lang="en-US" dirty="0" err="1" smtClean="0"/>
              <a:t>comms</a:t>
            </a:r>
            <a:r>
              <a:rPr lang="en-US" dirty="0" smtClean="0"/>
              <a:t> bus) makes little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are </a:t>
            </a:r>
            <a:r>
              <a:rPr lang="en-US" dirty="0"/>
              <a:t>G</a:t>
            </a:r>
            <a:r>
              <a:rPr lang="en-US" dirty="0" smtClean="0"/>
              <a:t>PUs </a:t>
            </a:r>
            <a:r>
              <a:rPr lang="en-US" dirty="0"/>
              <a:t>different from </a:t>
            </a:r>
            <a:r>
              <a:rPr lang="en-US" dirty="0" smtClean="0"/>
              <a:t>CPUs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GPUs supplement a CPU; there are still serial tasks to be done</a:t>
            </a:r>
          </a:p>
          <a:p>
            <a:pPr lvl="1"/>
            <a:r>
              <a:rPr lang="en-US" dirty="0"/>
              <a:t>GPU </a:t>
            </a:r>
            <a:r>
              <a:rPr lang="en-US" dirty="0" smtClean="0"/>
              <a:t>problem </a:t>
            </a:r>
            <a:r>
              <a:rPr lang="en-US" dirty="0"/>
              <a:t>sizes are typically hundreds of megabytes to gigabytes, but not hundreds of gigabytes to terabytes</a:t>
            </a:r>
          </a:p>
          <a:p>
            <a:pPr lvl="1"/>
            <a:r>
              <a:rPr lang="en-US" dirty="0"/>
              <a:t>Do not rely on multilevel caches to overcome the long latency to memory</a:t>
            </a:r>
          </a:p>
          <a:p>
            <a:pPr lvl="1"/>
            <a:r>
              <a:rPr lang="en-US" dirty="0"/>
              <a:t>Memory is oriented toward bandwidth rather than latency.</a:t>
            </a:r>
          </a:p>
          <a:p>
            <a:pPr lvl="1"/>
            <a:r>
              <a:rPr lang="en-US" dirty="0"/>
              <a:t>Each GPU processor is more highly multithreaded than a typical CPU, plus they have more processors.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0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525</a:t>
            </a:r>
          </a:p>
        </p:txBody>
      </p:sp>
    </p:spTree>
    <p:extLst>
      <p:ext uri="{BB962C8B-B14F-4D97-AF65-F5344CB8AC3E}">
        <p14:creationId xmlns:p14="http://schemas.microsoft.com/office/powerpoint/2010/main" val="84581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NVIDIA GPUs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717"/>
            <a:ext cx="7866008" cy="4876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43000"/>
            <a:ext cx="7489184" cy="56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7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Fermi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SIMD instruction, 32 threads, 16 lanes</a:t>
            </a:r>
          </a:p>
          <a:p>
            <a:pPr lvl="1"/>
            <a:r>
              <a:rPr lang="en-US" dirty="0"/>
              <a:t>2 clocks per instruction</a:t>
            </a:r>
          </a:p>
          <a:p>
            <a:r>
              <a:rPr lang="en-US" dirty="0"/>
              <a:t>Fine-grained multithreading</a:t>
            </a:r>
          </a:p>
          <a:p>
            <a:pPr lvl="1"/>
            <a:r>
              <a:rPr lang="en-US" dirty="0"/>
              <a:t>Thread schedule can schedule any thread in any lane</a:t>
            </a:r>
          </a:p>
          <a:p>
            <a:r>
              <a:rPr lang="en-US" dirty="0"/>
              <a:t>32K 32-bit registers</a:t>
            </a:r>
          </a:p>
          <a:p>
            <a:pPr lvl="1"/>
            <a:r>
              <a:rPr lang="en-US" dirty="0"/>
              <a:t>2K threads per lane</a:t>
            </a:r>
          </a:p>
          <a:p>
            <a:pPr lvl="1"/>
            <a:r>
              <a:rPr lang="en-US" dirty="0"/>
              <a:t>&lt;= 64 registers per 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527</a:t>
            </a:r>
          </a:p>
        </p:txBody>
      </p:sp>
    </p:spTree>
    <p:extLst>
      <p:ext uri="{BB962C8B-B14F-4D97-AF65-F5344CB8AC3E}">
        <p14:creationId xmlns:p14="http://schemas.microsoft.com/office/powerpoint/2010/main" val="12792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91" y="1066800"/>
            <a:ext cx="678330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86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CPUs vs SIMD GPUs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0" y="1905000"/>
            <a:ext cx="84268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06463"/>
            <a:ext cx="5752360" cy="56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DECCFE51-36F1-4D6F-AB79-9914F7A379C2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Hardware and Software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Hardware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Serial: e.g., Pentium 4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Parallel: e.g., quad-core Xeon e5345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Software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Sequential: e.g., matrix multiplication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Concurrent: e.g., operating system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Sequential/concurrent software can run on serial/parallel hardware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Challenge: making effective use of parallel hardware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503</a:t>
            </a:r>
          </a:p>
        </p:txBody>
      </p:sp>
    </p:spTree>
    <p:extLst>
      <p:ext uri="{BB962C8B-B14F-4D97-AF65-F5344CB8AC3E}">
        <p14:creationId xmlns:p14="http://schemas.microsoft.com/office/powerpoint/2010/main" val="11082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Clusters, Warehouse-Scale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Machines in a cluster, if working on the same problem must communicate</a:t>
            </a:r>
          </a:p>
          <a:p>
            <a:r>
              <a:rPr lang="en-US" dirty="0"/>
              <a:t>Communication is non-uniform</a:t>
            </a:r>
          </a:p>
          <a:p>
            <a:pPr lvl="1"/>
            <a:r>
              <a:rPr lang="en-US" dirty="0"/>
              <a:t>Takes longer to communicate with some processors than others</a:t>
            </a:r>
          </a:p>
          <a:p>
            <a:r>
              <a:rPr lang="en-US" dirty="0"/>
              <a:t>OSs have send routines and receive routines</a:t>
            </a:r>
          </a:p>
          <a:p>
            <a:pPr lvl="1"/>
            <a:r>
              <a:rPr lang="en-US" dirty="0"/>
              <a:t>Synchronous or blocking</a:t>
            </a:r>
          </a:p>
          <a:p>
            <a:pPr lvl="1"/>
            <a:r>
              <a:rPr lang="en-US" dirty="0"/>
              <a:t>Asynchronous or non-blocking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531</a:t>
            </a:r>
          </a:p>
        </p:txBody>
      </p:sp>
    </p:spTree>
    <p:extLst>
      <p:ext uri="{BB962C8B-B14F-4D97-AF65-F5344CB8AC3E}">
        <p14:creationId xmlns:p14="http://schemas.microsoft.com/office/powerpoint/2010/main" val="338656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Scale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Google, Amazon,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100,000 servers in a warehouse</a:t>
            </a:r>
          </a:p>
          <a:p>
            <a:r>
              <a:rPr lang="en-US" dirty="0"/>
              <a:t>Huge quantitative difference in size results in qualitative differences</a:t>
            </a:r>
          </a:p>
          <a:p>
            <a:pPr lvl="1"/>
            <a:r>
              <a:rPr lang="en-US" dirty="0"/>
              <a:t>Energy efficiency important</a:t>
            </a:r>
          </a:p>
          <a:p>
            <a:pPr lvl="1"/>
            <a:r>
              <a:rPr lang="en-US" dirty="0"/>
              <a:t>Reliability important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532</a:t>
            </a:r>
          </a:p>
        </p:txBody>
      </p:sp>
    </p:spTree>
    <p:extLst>
      <p:ext uri="{BB962C8B-B14F-4D97-AF65-F5344CB8AC3E}">
        <p14:creationId xmlns:p14="http://schemas.microsoft.com/office/powerpoint/2010/main" val="699021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using massively parallel architectures to solve impossible serial problems</a:t>
            </a:r>
          </a:p>
          <a:p>
            <a:r>
              <a:rPr lang="en-US" dirty="0"/>
              <a:t>Map: Parallel creation of independent, intermediate results</a:t>
            </a:r>
          </a:p>
          <a:p>
            <a:r>
              <a:rPr lang="en-US" dirty="0"/>
              <a:t>Reduce: Aggregation of intermediate results into final product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533</a:t>
            </a:r>
          </a:p>
        </p:txBody>
      </p:sp>
    </p:spTree>
    <p:extLst>
      <p:ext uri="{BB962C8B-B14F-4D97-AF65-F5344CB8AC3E}">
        <p14:creationId xmlns:p14="http://schemas.microsoft.com/office/powerpoint/2010/main" val="1885093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WSC-Datacenter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WSCs provide one set of applications for a million users, data centers provide a suite of apps for hundreds or maybe thousands of users</a:t>
            </a:r>
          </a:p>
          <a:p>
            <a:r>
              <a:rPr lang="en-US" dirty="0"/>
              <a:t>WSCs need ample, easy parallelism to be efficient</a:t>
            </a:r>
          </a:p>
          <a:p>
            <a:r>
              <a:rPr lang="en-US" dirty="0"/>
              <a:t>Operational costs of WSCs are more significant</a:t>
            </a:r>
          </a:p>
          <a:p>
            <a:r>
              <a:rPr lang="en-US" dirty="0"/>
              <a:t>WSCs have larger economies of scale</a:t>
            </a:r>
          </a:p>
        </p:txBody>
      </p:sp>
    </p:spTree>
    <p:extLst>
      <p:ext uri="{BB962C8B-B14F-4D97-AF65-F5344CB8AC3E}">
        <p14:creationId xmlns:p14="http://schemas.microsoft.com/office/powerpoint/2010/main" val="327954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/>
              <a:t>SETI@home</a:t>
            </a:r>
            <a:endParaRPr lang="en-US" dirty="0"/>
          </a:p>
          <a:p>
            <a:r>
              <a:rPr lang="en-US" dirty="0"/>
              <a:t>Started by UC Berkeley in 1999</a:t>
            </a:r>
          </a:p>
          <a:p>
            <a:r>
              <a:rPr lang="en-US" dirty="0"/>
              <a:t>Leverages ~5 million idle PCs around the world</a:t>
            </a:r>
          </a:p>
          <a:p>
            <a:r>
              <a:rPr lang="en-US" dirty="0"/>
              <a:t>Centrally coordinated problem solving</a:t>
            </a:r>
          </a:p>
          <a:p>
            <a:r>
              <a:rPr lang="en-US" dirty="0"/>
              <a:t>3.5 Petaflops and the end of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82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535</a:t>
            </a:r>
          </a:p>
        </p:txBody>
      </p:sp>
    </p:spTree>
    <p:extLst>
      <p:ext uri="{BB962C8B-B14F-4D97-AF65-F5344CB8AC3E}">
        <p14:creationId xmlns:p14="http://schemas.microsoft.com/office/powerpoint/2010/main" val="2794164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2" descr="un07-0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2636838"/>
            <a:ext cx="27892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1" descr="fully-connected-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3821113"/>
            <a:ext cx="1616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18" descr="bus-netwo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636838"/>
            <a:ext cx="26304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Interconnection Networks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069975"/>
          </a:xfrm>
        </p:spPr>
        <p:txBody>
          <a:bodyPr/>
          <a:lstStyle/>
          <a:p>
            <a:pPr eaLnBrk="1" hangingPunct="1"/>
            <a:r>
              <a:rPr lang="en-AU" altLang="en-US" sz="2800"/>
              <a:t>Network topologies</a:t>
            </a:r>
          </a:p>
          <a:p>
            <a:pPr lvl="1" eaLnBrk="1" hangingPunct="1"/>
            <a:r>
              <a:rPr lang="en-AU" altLang="en-US" sz="2400"/>
              <a:t>Arrangements of processors, switches, and links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 rot="5400000">
            <a:off x="6074569" y="2702719"/>
            <a:ext cx="5772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§6.8 </a:t>
            </a:r>
            <a:r>
              <a:rPr lang="en-AU" altLang="en-US">
                <a:solidFill>
                  <a:schemeClr val="folHlink"/>
                </a:solidFill>
              </a:rPr>
              <a:t>Introduction to Multiprocessor Network Topologies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487613" y="3124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Bus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940425" y="31242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Ring</a:t>
            </a: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1692275" y="56896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2D Mesh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3779838" y="532288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N-cube (N = 3)</a:t>
            </a:r>
          </a:p>
        </p:txBody>
      </p:sp>
      <p:sp>
        <p:nvSpPr>
          <p:cNvPr id="39948" name="Text Box 16"/>
          <p:cNvSpPr txBox="1">
            <a:spLocks noChangeArrowheads="1"/>
          </p:cNvSpPr>
          <p:nvPr/>
        </p:nvSpPr>
        <p:spPr bwMode="auto">
          <a:xfrm>
            <a:off x="6156325" y="582295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Fully connected</a:t>
            </a:r>
          </a:p>
        </p:txBody>
      </p:sp>
      <p:pic>
        <p:nvPicPr>
          <p:cNvPr id="39949" name="Picture 20" descr="f07-09-P374493-righ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4221163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23" descr="f07-09-P374493-lef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933825"/>
            <a:ext cx="152241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62955497-B030-4AD1-8200-4060C91A0DB0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536</a:t>
            </a:r>
          </a:p>
        </p:txBody>
      </p:sp>
    </p:spTree>
    <p:extLst>
      <p:ext uri="{BB962C8B-B14F-4D97-AF65-F5344CB8AC3E}">
        <p14:creationId xmlns:p14="http://schemas.microsoft.com/office/powerpoint/2010/main" val="3128622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Bandwidth: the peak transfer rate of a network; often the sum of bandwidth of all the links in the network.</a:t>
            </a:r>
          </a:p>
          <a:p>
            <a:r>
              <a:rPr lang="en-US" dirty="0"/>
              <a:t>Bisection Bandwidth: The bandwidth between two equal parts of a multiprocessor.  This measure is for a worst-case split of the multiprocessor.</a:t>
            </a:r>
          </a:p>
          <a:p>
            <a:r>
              <a:rPr lang="en-US" dirty="0"/>
              <a:t>Multistage Network: a switch at each node</a:t>
            </a:r>
          </a:p>
          <a:p>
            <a:r>
              <a:rPr lang="en-US" dirty="0"/>
              <a:t>Crossbar Network: any node can communicate with any other node in one pass through the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537</a:t>
            </a:r>
          </a:p>
        </p:txBody>
      </p:sp>
    </p:spTree>
    <p:extLst>
      <p:ext uri="{BB962C8B-B14F-4D97-AF65-F5344CB8AC3E}">
        <p14:creationId xmlns:p14="http://schemas.microsoft.com/office/powerpoint/2010/main" val="21935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f07-1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498792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Multistage Networks</a:t>
            </a:r>
          </a:p>
        </p:txBody>
      </p:sp>
      <p:sp>
        <p:nvSpPr>
          <p:cNvPr id="4096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9B1597A6-65EF-4AFC-85A8-D0053FC35766}" type="slidenum">
              <a:rPr lang="en-AU" smtClean="0"/>
              <a:pPr>
                <a:defRPr/>
              </a:pPr>
              <a:t>37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539</a:t>
            </a:r>
          </a:p>
        </p:txBody>
      </p:sp>
    </p:spTree>
    <p:extLst>
      <p:ext uri="{BB962C8B-B14F-4D97-AF65-F5344CB8AC3E}">
        <p14:creationId xmlns:p14="http://schemas.microsoft.com/office/powerpoint/2010/main" val="2688543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Network Characteristics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Latency per message (unloaded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Throughput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Link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Total network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Bisection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Congestion delays (depending on traffic)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Power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Routability in silicon</a:t>
            </a:r>
          </a:p>
        </p:txBody>
      </p:sp>
      <p:sp>
        <p:nvSpPr>
          <p:cNvPr id="4198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C920FA38-4E04-4012-AAFA-CA2BE6E424CC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20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Code or Applications?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Traditional benchmarks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Fixed code and data sets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Sensitive only to improvements in architecture and compilers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Parallel programming is evolving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Should algorithms, programming languages, and tools be part of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Compare systems, provided they implement a given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E.g., </a:t>
            </a:r>
            <a:r>
              <a:rPr lang="en-AU" altLang="en-US" dirty="0" err="1"/>
              <a:t>Linpack</a:t>
            </a:r>
            <a:r>
              <a:rPr lang="en-AU" altLang="en-US" dirty="0"/>
              <a:t>,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Would foster innovation in approaches to parallelism</a:t>
            </a:r>
          </a:p>
        </p:txBody>
      </p:sp>
      <p:sp>
        <p:nvSpPr>
          <p:cNvPr id="4403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534E19D0-5A20-445F-BE69-F8B556648B6F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540</a:t>
            </a:r>
          </a:p>
        </p:txBody>
      </p:sp>
    </p:spTree>
    <p:extLst>
      <p:ext uri="{BB962C8B-B14F-4D97-AF65-F5344CB8AC3E}">
        <p14:creationId xmlns:p14="http://schemas.microsoft.com/office/powerpoint/2010/main" val="19350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18A95D4D-3147-416F-B66C-B994334E6FC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We’ve Already Covered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§2.11: Parallelism and Instructions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Synchronization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§3.6: Parallelism and Computer Arithmetic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Associativity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§4.10: Parallelism and Advanced Instruction-Level Parallelism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§5.8: Parallelism and Memory Hierarchies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Cache Coherence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§6.9: Parallelism and I/O:</a:t>
            </a:r>
          </a:p>
          <a:p>
            <a:pPr lvl="1">
              <a:lnSpc>
                <a:spcPct val="90000"/>
              </a:lnSpc>
            </a:pPr>
            <a:r>
              <a:rPr lang="en-AU" altLang="en-US" dirty="0"/>
              <a:t>Redundant Arrays of Inexpensive Disks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504</a:t>
            </a:r>
          </a:p>
        </p:txBody>
      </p:sp>
    </p:spTree>
    <p:extLst>
      <p:ext uri="{BB962C8B-B14F-4D97-AF65-F5344CB8AC3E}">
        <p14:creationId xmlns:p14="http://schemas.microsoft.com/office/powerpoint/2010/main" val="1227387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 err="1"/>
              <a:t>Linpack</a:t>
            </a:r>
            <a:r>
              <a:rPr lang="en-AU" altLang="en-US" sz="2800" dirty="0"/>
              <a:t>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 err="1"/>
              <a:t>SPECrate</a:t>
            </a:r>
            <a:r>
              <a:rPr lang="en-AU" altLang="en-US" sz="2800" dirty="0"/>
              <a:t>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Multithreaded applications using </a:t>
            </a:r>
            <a:r>
              <a:rPr lang="en-AU" altLang="en-US" sz="2400" dirty="0" err="1"/>
              <a:t>Pthreads</a:t>
            </a:r>
            <a:r>
              <a:rPr lang="en-AU" altLang="en-US" sz="2400" dirty="0"/>
              <a:t> and </a:t>
            </a:r>
            <a:r>
              <a:rPr lang="en-AU" altLang="en-US" sz="2400" dirty="0" err="1"/>
              <a:t>OpenMP</a:t>
            </a:r>
            <a:endParaRPr lang="en-AU" altLang="en-US" sz="2400" dirty="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§6.10 </a:t>
            </a:r>
            <a:r>
              <a:rPr lang="en-AU" altLang="en-US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301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3E12BA5B-128A-4F39-874C-76B0983796C8}" type="slidenum">
              <a:rPr lang="en-AU" smtClean="0"/>
              <a:pPr>
                <a:defRPr/>
              </a:pPr>
              <a:t>40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540</a:t>
            </a:r>
          </a:p>
        </p:txBody>
      </p:sp>
    </p:spTree>
    <p:extLst>
      <p:ext uri="{BB962C8B-B14F-4D97-AF65-F5344CB8AC3E}">
        <p14:creationId xmlns:p14="http://schemas.microsoft.com/office/powerpoint/2010/main" val="1842450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Assume performance metric of interest is achievable GFLOPs/sec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Measured using computational kernels from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Arithmetic intensity of a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FLOPs per byte of memory accessed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For a given computer,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Peak GFLOPS (from data sheet)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Peak memory bytes/sec (using Stream benchmark)</a:t>
            </a:r>
          </a:p>
        </p:txBody>
      </p:sp>
      <p:sp>
        <p:nvSpPr>
          <p:cNvPr id="4506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4109343F-D64E-4308-A101-2B4A45023716}" type="slidenum">
              <a:rPr lang="en-AU" smtClean="0"/>
              <a:pPr>
                <a:defRPr/>
              </a:pPr>
              <a:t>41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542</a:t>
            </a:r>
          </a:p>
        </p:txBody>
      </p:sp>
    </p:spTree>
    <p:extLst>
      <p:ext uri="{BB962C8B-B14F-4D97-AF65-F5344CB8AC3E}">
        <p14:creationId xmlns:p14="http://schemas.microsoft.com/office/powerpoint/2010/main" val="108661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Intensity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0" y="1676400"/>
            <a:ext cx="80989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543</a:t>
            </a:r>
          </a:p>
        </p:txBody>
      </p:sp>
    </p:spTree>
    <p:extLst>
      <p:ext uri="{BB962C8B-B14F-4D97-AF65-F5344CB8AC3E}">
        <p14:creationId xmlns:p14="http://schemas.microsoft.com/office/powerpoint/2010/main" val="868281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 descr="f07-1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30338"/>
            <a:ext cx="37099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altLang="en-US" dirty="0"/>
              <a:t>Attainable GPLOPs/sec</a:t>
            </a:r>
          </a:p>
          <a:p>
            <a:r>
              <a:rPr lang="en-AU" altLang="en-US" dirty="0"/>
              <a:t>= Max ( Peak Memory BW × Arithmetic Intensity, Peak FP Performance )</a:t>
            </a:r>
          </a:p>
        </p:txBody>
      </p:sp>
      <p:sp>
        <p:nvSpPr>
          <p:cNvPr id="4608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3FFB5131-4358-42FB-AE96-3A2907AE0361}" type="slidenum">
              <a:rPr lang="en-AU" smtClean="0"/>
              <a:pPr>
                <a:defRPr/>
              </a:pPr>
              <a:t>43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544</a:t>
            </a:r>
          </a:p>
        </p:txBody>
      </p:sp>
    </p:spTree>
    <p:extLst>
      <p:ext uri="{BB962C8B-B14F-4D97-AF65-F5344CB8AC3E}">
        <p14:creationId xmlns:p14="http://schemas.microsoft.com/office/powerpoint/2010/main" val="2960347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 descr="f07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105150"/>
            <a:ext cx="2828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Comparing Systems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 sz="2800"/>
              <a:t>Example: Opteron X2 vs. Opteron X4</a:t>
            </a:r>
          </a:p>
          <a:p>
            <a:pPr lvl="1" eaLnBrk="1" hangingPunct="1"/>
            <a:r>
              <a:rPr lang="en-AU" altLang="en-US" sz="2400"/>
              <a:t>2</a:t>
            </a:r>
            <a:r>
              <a:rPr lang="en-US" altLang="en-US" sz="2400">
                <a:cs typeface="Arial" charset="0"/>
              </a:rPr>
              <a:t>-core vs. 4-core, 2× FP performance/core, 2.2GHz vs. 2.3GHz</a:t>
            </a:r>
          </a:p>
          <a:p>
            <a:pPr lvl="1" eaLnBrk="1" hangingPunct="1"/>
            <a:r>
              <a:rPr lang="en-US" altLang="en-US" sz="2400">
                <a:cs typeface="Arial" charset="0"/>
              </a:rPr>
              <a:t>Same memory system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473575" y="3213100"/>
            <a:ext cx="44910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/>
              <a:t>To get higher performance on X4 than X2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000"/>
              <a:t>Need high arithmetic intensity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000"/>
              <a:t>Or working set must fit in X4’s 2MB L-3 cache</a:t>
            </a:r>
          </a:p>
        </p:txBody>
      </p:sp>
      <p:sp>
        <p:nvSpPr>
          <p:cNvPr id="4711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C14041EE-92FA-4099-A819-EEC1658530FC}" type="slidenum">
              <a:rPr lang="en-AU" smtClean="0"/>
              <a:pPr>
                <a:defRPr/>
              </a:pPr>
              <a:t>44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546</a:t>
            </a:r>
          </a:p>
        </p:txBody>
      </p:sp>
    </p:spTree>
    <p:extLst>
      <p:ext uri="{BB962C8B-B14F-4D97-AF65-F5344CB8AC3E}">
        <p14:creationId xmlns:p14="http://schemas.microsoft.com/office/powerpoint/2010/main" val="3897382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 descr="f07-1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5538"/>
            <a:ext cx="24685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52562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Optimize FP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Balance adds &amp; multiplies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Improve superscalar ILP and use of SIMD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Optimize 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Software prefetch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load stalls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 affinity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non-local data accesses</a:t>
            </a:r>
          </a:p>
        </p:txBody>
      </p:sp>
      <p:sp>
        <p:nvSpPr>
          <p:cNvPr id="4813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0AB9C81D-355E-4D34-966D-6FC6106C5EB9}" type="slidenum">
              <a:rPr lang="en-AU" smtClean="0"/>
              <a:pPr>
                <a:defRPr/>
              </a:pPr>
              <a:t>45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548</a:t>
            </a:r>
          </a:p>
        </p:txBody>
      </p:sp>
    </p:spTree>
    <p:extLst>
      <p:ext uri="{BB962C8B-B14F-4D97-AF65-F5344CB8AC3E}">
        <p14:creationId xmlns:p14="http://schemas.microsoft.com/office/powerpoint/2010/main" val="305185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 descr="f07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5734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/>
              <a:t>Choice of optimization depends on arithmetic intensity of code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427538" y="2492375"/>
            <a:ext cx="45275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altLang="en-US" sz="3200"/>
              <a:t>Arithmetic intensity is not always fixed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800"/>
              <a:t>May scale with problem size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800"/>
              <a:t>Caching reduces memory accesses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AU" altLang="en-US" sz="2400"/>
              <a:t>Increases arithmetic intensity</a:t>
            </a:r>
          </a:p>
        </p:txBody>
      </p:sp>
      <p:sp>
        <p:nvSpPr>
          <p:cNvPr id="4915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3CB38167-0151-4B97-82E6-4E4DDBCC8F59}" type="slidenum">
              <a:rPr lang="en-AU" smtClean="0"/>
              <a:pPr>
                <a:defRPr/>
              </a:pPr>
              <a:t>46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549</a:t>
            </a:r>
          </a:p>
        </p:txBody>
      </p:sp>
    </p:spTree>
    <p:extLst>
      <p:ext uri="{BB962C8B-B14F-4D97-AF65-F5344CB8AC3E}">
        <p14:creationId xmlns:p14="http://schemas.microsoft.com/office/powerpoint/2010/main" val="74598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AU" altLang="en-US" sz="4000"/>
              <a:t>i7-960 vs. NVIDIA Tesla 280/480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 rot="5400000">
            <a:off x="5911850" y="2860675"/>
            <a:ext cx="609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§6.11 </a:t>
            </a:r>
            <a:r>
              <a:rPr lang="en-AU" altLang="en-US">
                <a:solidFill>
                  <a:schemeClr val="folHlink"/>
                </a:solidFill>
              </a:rPr>
              <a:t>Real Stuff: Benchmarking and Rooflines i7 vs. Tesla</a:t>
            </a:r>
          </a:p>
        </p:txBody>
      </p:sp>
      <p:sp>
        <p:nvSpPr>
          <p:cNvPr id="5018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AC69934A-720F-4FE3-95DF-D7EFA0976402}" type="slidenum">
              <a:rPr lang="en-AU" smtClean="0"/>
              <a:pPr>
                <a:defRPr/>
              </a:pPr>
              <a:t>47</a:t>
            </a:fld>
            <a:endParaRPr lang="en-AU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1994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14400" y="5638800"/>
            <a:ext cx="609600" cy="227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5715000"/>
            <a:ext cx="13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Typo. Ha </a:t>
            </a:r>
            <a:r>
              <a:rPr lang="en-US" dirty="0" err="1"/>
              <a:t>ha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93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Rooflines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6 — Parallel Processors from Client to Cloud — </a:t>
            </a:r>
            <a:fld id="{94350BE4-C44F-4855-A5FB-730AA79C5590}" type="slidenum">
              <a:rPr lang="en-AU" smtClean="0"/>
              <a:pPr>
                <a:defRPr/>
              </a:pPr>
              <a:t>48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70" y="1219200"/>
            <a:ext cx="6267450" cy="539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12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FD9E7B57-47D5-4D7E-BEE8-A839C949BB39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Parallel Programming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dirty="0"/>
              <a:t>Parallel software is the problem</a:t>
            </a:r>
          </a:p>
          <a:p>
            <a:r>
              <a:rPr lang="en-AU" altLang="en-US" dirty="0"/>
              <a:t>Need to get significant performance improvement</a:t>
            </a:r>
          </a:p>
          <a:p>
            <a:pPr lvl="1"/>
            <a:r>
              <a:rPr lang="en-AU" altLang="en-US" dirty="0"/>
              <a:t>Otherwise, just use a faster uniprocessor, since it’s easier!</a:t>
            </a:r>
          </a:p>
          <a:p>
            <a:r>
              <a:rPr lang="en-AU" altLang="en-US" dirty="0"/>
              <a:t>Difficulties</a:t>
            </a:r>
          </a:p>
          <a:p>
            <a:pPr lvl="1"/>
            <a:r>
              <a:rPr lang="en-AU" altLang="en-US" dirty="0"/>
              <a:t>Partitioning</a:t>
            </a:r>
          </a:p>
          <a:p>
            <a:pPr lvl="1"/>
            <a:r>
              <a:rPr lang="en-AU" altLang="en-US" dirty="0"/>
              <a:t>Coordination</a:t>
            </a:r>
          </a:p>
          <a:p>
            <a:pPr lvl="1"/>
            <a:r>
              <a:rPr lang="en-AU" altLang="en-US" dirty="0"/>
              <a:t>Communications overhead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§7.2 The Difficulty of Creating Parallel Processing 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504</a:t>
            </a:r>
          </a:p>
        </p:txBody>
      </p:sp>
    </p:spTree>
    <p:extLst>
      <p:ext uri="{BB962C8B-B14F-4D97-AF65-F5344CB8AC3E}">
        <p14:creationId xmlns:p14="http://schemas.microsoft.com/office/powerpoint/2010/main" val="338156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69F57082-E7B7-48B3-9CC8-ED80E22688E4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Amdahl’s Law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AU" altLang="en-US" dirty="0"/>
              <a:t>Sequential part can limit speedup</a:t>
            </a:r>
          </a:p>
          <a:p>
            <a:r>
              <a:rPr lang="en-AU" altLang="en-US" dirty="0"/>
              <a:t>Example: 100 processors, 90</a:t>
            </a:r>
            <a:r>
              <a:rPr lang="en-US" altLang="en-US" dirty="0">
                <a:cs typeface="Arial" charset="0"/>
              </a:rPr>
              <a:t>×</a:t>
            </a:r>
            <a:r>
              <a:rPr lang="en-AU" altLang="en-US" dirty="0"/>
              <a:t> speedup?</a:t>
            </a:r>
          </a:p>
          <a:p>
            <a:pPr lvl="1"/>
            <a:r>
              <a:rPr lang="en-AU" altLang="en-US" dirty="0" err="1"/>
              <a:t>T</a:t>
            </a:r>
            <a:r>
              <a:rPr lang="en-AU" altLang="en-US" baseline="-25000" dirty="0" err="1"/>
              <a:t>new</a:t>
            </a:r>
            <a:r>
              <a:rPr lang="en-AU" altLang="en-US" dirty="0"/>
              <a:t> = </a:t>
            </a:r>
            <a:r>
              <a:rPr lang="en-AU" altLang="en-US" dirty="0" err="1"/>
              <a:t>T</a:t>
            </a:r>
            <a:r>
              <a:rPr lang="en-AU" altLang="en-US" baseline="-25000" dirty="0" err="1"/>
              <a:t>parallelizable</a:t>
            </a:r>
            <a:r>
              <a:rPr lang="en-AU" altLang="en-US" dirty="0"/>
              <a:t>/100 + </a:t>
            </a:r>
            <a:r>
              <a:rPr lang="en-AU" altLang="en-US" dirty="0" err="1"/>
              <a:t>T</a:t>
            </a:r>
            <a:r>
              <a:rPr lang="en-AU" altLang="en-US" baseline="-25000" dirty="0" err="1"/>
              <a:t>sequential</a:t>
            </a:r>
            <a:endParaRPr lang="en-AU" altLang="en-US" baseline="-25000" dirty="0"/>
          </a:p>
          <a:p>
            <a:pPr lvl="1">
              <a:spcBef>
                <a:spcPct val="100000"/>
              </a:spcBef>
              <a:spcAft>
                <a:spcPct val="100000"/>
              </a:spcAft>
            </a:pPr>
            <a:r>
              <a:rPr lang="en-AU" altLang="en-US" dirty="0">
                <a:cs typeface="Arial" charset="0"/>
                <a:sym typeface="Symbol" pitchFamily="18" charset="2"/>
              </a:rPr>
              <a:t> </a:t>
            </a:r>
          </a:p>
          <a:p>
            <a:pPr lvl="1"/>
            <a:r>
              <a:rPr lang="en-AU" altLang="en-US" dirty="0">
                <a:cs typeface="Arial" charset="0"/>
                <a:sym typeface="Symbol" pitchFamily="18" charset="2"/>
              </a:rPr>
              <a:t>90-90F+.9F = 1</a:t>
            </a:r>
          </a:p>
          <a:p>
            <a:pPr lvl="1"/>
            <a:r>
              <a:rPr lang="en-AU" altLang="en-US" dirty="0">
                <a:cs typeface="Arial" charset="0"/>
                <a:sym typeface="Symbol" pitchFamily="18" charset="2"/>
              </a:rPr>
              <a:t>89 = 90F-.9F</a:t>
            </a:r>
          </a:p>
          <a:p>
            <a:pPr lvl="1"/>
            <a:r>
              <a:rPr lang="en-AU" altLang="en-US" dirty="0">
                <a:cs typeface="Arial" charset="0"/>
                <a:sym typeface="Symbol" pitchFamily="18" charset="2"/>
              </a:rPr>
              <a:t>F = 89/89.9</a:t>
            </a:r>
          </a:p>
          <a:p>
            <a:pPr lvl="1"/>
            <a:r>
              <a:rPr lang="en-AU" altLang="en-US" dirty="0">
                <a:cs typeface="Arial" charset="0"/>
                <a:sym typeface="Symbol" pitchFamily="18" charset="2"/>
              </a:rPr>
              <a:t>~ </a:t>
            </a:r>
            <a:r>
              <a:rPr lang="en-AU" altLang="en-US" dirty="0">
                <a:sym typeface="Symbol" pitchFamily="18" charset="2"/>
              </a:rPr>
              <a:t>0.999</a:t>
            </a:r>
            <a:endParaRPr lang="en-AU" altLang="en-US" dirty="0">
              <a:cs typeface="Arial" charset="0"/>
              <a:sym typeface="Symbol" pitchFamily="18" charset="2"/>
            </a:endParaRPr>
          </a:p>
          <a:p>
            <a:r>
              <a:rPr lang="en-AU" altLang="en-US" dirty="0">
                <a:sym typeface="Symbol" pitchFamily="18" charset="2"/>
              </a:rPr>
              <a:t>Need sequential part to be 0.1% of original time</a:t>
            </a:r>
            <a:endParaRPr lang="en-US" altLang="en-US" dirty="0">
              <a:sym typeface="Symbol" pitchFamily="18" charset="2"/>
            </a:endParaRP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1492250" y="3016250"/>
          <a:ext cx="6743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3073320" imgH="444240" progId="Equation.3">
                  <p:embed/>
                </p:oleObj>
              </mc:Choice>
              <mc:Fallback>
                <p:oleObj name="Equation" r:id="rId4" imgW="3073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6250"/>
                        <a:ext cx="6743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0318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3CDCD7E0-B23F-46AD-9776-ADB293DAC9A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Strong vs Weak Scaling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altLang="en-US" dirty="0"/>
              <a:t>Strong scaling: problem size fixed</a:t>
            </a:r>
          </a:p>
          <a:p>
            <a:r>
              <a:rPr lang="en-AU" altLang="en-US" dirty="0"/>
              <a:t>Weak scaling: problem size proportional to number of processors</a:t>
            </a:r>
          </a:p>
          <a:p>
            <a:pPr lvl="1"/>
            <a:r>
              <a:rPr lang="en-AU" altLang="en-US" dirty="0"/>
              <a:t>I.e., parallelizing the solution adds processing overhead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507</a:t>
            </a:r>
          </a:p>
        </p:txBody>
      </p:sp>
    </p:spTree>
    <p:extLst>
      <p:ext uri="{BB962C8B-B14F-4D97-AF65-F5344CB8AC3E}">
        <p14:creationId xmlns:p14="http://schemas.microsoft.com/office/powerpoint/2010/main" val="10093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Flynn’s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509</a:t>
            </a:r>
          </a:p>
        </p:txBody>
      </p:sp>
      <p:graphicFrame>
        <p:nvGraphicFramePr>
          <p:cNvPr id="6" name="Group 61"/>
          <p:cNvGraphicFramePr>
            <a:graphicFrameLocks noGrp="1"/>
          </p:cNvGraphicFramePr>
          <p:nvPr/>
        </p:nvGraphicFramePr>
        <p:xfrm>
          <a:off x="811213" y="1897063"/>
          <a:ext cx="7529512" cy="2225358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2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125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5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Xeon e5345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84213" y="4349750"/>
            <a:ext cx="82708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SPMD: Single Program Multiple Data</a:t>
            </a:r>
          </a:p>
          <a:p>
            <a:pPr lvl="1" eaLnBrk="1" hangingPunct="1"/>
            <a:r>
              <a:rPr lang="en-AU" altLang="en-US"/>
              <a:t>A parallel program on a MIMD computer</a:t>
            </a:r>
          </a:p>
          <a:p>
            <a:pPr lvl="1" eaLnBrk="1" hangingPunct="1"/>
            <a:r>
              <a:rPr lang="en-AU" altLang="en-US"/>
              <a:t>Conditional code for different processors</a:t>
            </a:r>
          </a:p>
        </p:txBody>
      </p:sp>
    </p:spTree>
    <p:extLst>
      <p:ext uri="{BB962C8B-B14F-4D97-AF65-F5344CB8AC3E}">
        <p14:creationId xmlns:p14="http://schemas.microsoft.com/office/powerpoint/2010/main" val="132605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7 — Multicores, Multiprocessors, and Clusters — </a:t>
            </a:r>
            <a:fld id="{C8EC0681-B58D-481D-9D68-0EFA1FA76246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291846" name="Picture 6" descr="f07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Shared Memory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240587" cy="2654300"/>
          </a:xfrm>
        </p:spPr>
        <p:txBody>
          <a:bodyPr/>
          <a:lstStyle/>
          <a:p>
            <a:r>
              <a:rPr lang="en-AU" altLang="en-US" sz="2800" dirty="0"/>
              <a:t>SMP: shared memory multiprocessor</a:t>
            </a:r>
          </a:p>
          <a:p>
            <a:pPr lvl="1"/>
            <a:r>
              <a:rPr lang="en-AU" altLang="en-US" sz="2400" dirty="0"/>
              <a:t>Hardware provides single physical</a:t>
            </a:r>
            <a:br>
              <a:rPr lang="en-AU" altLang="en-US" sz="2400" dirty="0"/>
            </a:br>
            <a:r>
              <a:rPr lang="en-AU" altLang="en-US" sz="2400" dirty="0"/>
              <a:t>address space for all processors</a:t>
            </a:r>
          </a:p>
          <a:p>
            <a:pPr lvl="1"/>
            <a:r>
              <a:rPr lang="en-AU" altLang="en-US" sz="2400" dirty="0"/>
              <a:t>Synchronize shared variables using locks</a:t>
            </a:r>
          </a:p>
          <a:p>
            <a:pPr lvl="1"/>
            <a:r>
              <a:rPr lang="en-AU" altLang="en-US" sz="2400" dirty="0"/>
              <a:t>Memory access time</a:t>
            </a:r>
          </a:p>
          <a:p>
            <a:pPr lvl="2"/>
            <a:r>
              <a:rPr lang="en-AU" altLang="en-US" sz="2000" dirty="0"/>
              <a:t>UMA (uniform) vs. NUMA (</a:t>
            </a:r>
            <a:r>
              <a:rPr lang="en-AU" altLang="en-US" sz="2000" dirty="0" err="1"/>
              <a:t>nonuniform</a:t>
            </a:r>
            <a:r>
              <a:rPr lang="en-AU" altLang="en-US" sz="2000" dirty="0"/>
              <a:t>)</a:t>
            </a:r>
          </a:p>
          <a:p>
            <a:endParaRPr lang="en-AU" altLang="en-US" sz="2800" dirty="0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 rot="5400000">
            <a:off x="6969919" y="1807369"/>
            <a:ext cx="3981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§7.3 Shared Memory Multiprocessors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2076" y="6477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510</a:t>
            </a:r>
          </a:p>
        </p:txBody>
      </p:sp>
    </p:spTree>
    <p:extLst>
      <p:ext uri="{BB962C8B-B14F-4D97-AF65-F5344CB8AC3E}">
        <p14:creationId xmlns:p14="http://schemas.microsoft.com/office/powerpoint/2010/main" val="117687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2364</Words>
  <Application>Microsoft Office PowerPoint</Application>
  <PresentationFormat>On-screen Show (4:3)</PresentationFormat>
  <Paragraphs>484</Paragraphs>
  <Slides>48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CS 2160 Parallel Processors</vt:lpstr>
      <vt:lpstr>Introduction</vt:lpstr>
      <vt:lpstr>Hardware and Software</vt:lpstr>
      <vt:lpstr>What We’ve Already Covered</vt:lpstr>
      <vt:lpstr>Parallel Programming</vt:lpstr>
      <vt:lpstr>Amdahl’s Law</vt:lpstr>
      <vt:lpstr>Strong vs Weak Scaling</vt:lpstr>
      <vt:lpstr>Flynn’s Taxonomy</vt:lpstr>
      <vt:lpstr>Shared Memory</vt:lpstr>
      <vt:lpstr>SIMD</vt:lpstr>
      <vt:lpstr>Vector Processors</vt:lpstr>
      <vt:lpstr>Example: DAXPY (Y = a × X + Y)</vt:lpstr>
      <vt:lpstr>Vector vs. Scalar</vt:lpstr>
      <vt:lpstr>Vector Memory Access</vt:lpstr>
      <vt:lpstr>Multiple Lanes</vt:lpstr>
      <vt:lpstr>Hardware Multithreading</vt:lpstr>
      <vt:lpstr>Multithreading Example</vt:lpstr>
      <vt:lpstr>Multithreading Speedup</vt:lpstr>
      <vt:lpstr>Message Passing</vt:lpstr>
      <vt:lpstr>Example: Sum Reduction</vt:lpstr>
      <vt:lpstr>Example: Sum Reduction</vt:lpstr>
      <vt:lpstr>Sum Reduction (Again)</vt:lpstr>
      <vt:lpstr>Synchronization Summary</vt:lpstr>
      <vt:lpstr>Introduction to GPUs</vt:lpstr>
      <vt:lpstr>Introduction to NVIDIA GPUs</vt:lpstr>
      <vt:lpstr>NVIDIA Fermi Specs</vt:lpstr>
      <vt:lpstr>Memory Allocation</vt:lpstr>
      <vt:lpstr>SIMD CPUs vs SIMD GPUs</vt:lpstr>
      <vt:lpstr>CPU vs GPU Terminology</vt:lpstr>
      <vt:lpstr>Clusters, Warehouse-Scale Machines</vt:lpstr>
      <vt:lpstr>Warehouse Scale computing</vt:lpstr>
      <vt:lpstr>Map-Reduce</vt:lpstr>
      <vt:lpstr>Major WSC-Datacenter Differences</vt:lpstr>
      <vt:lpstr>Grid Computing</vt:lpstr>
      <vt:lpstr>Interconnection Networks</vt:lpstr>
      <vt:lpstr>Some Definitions</vt:lpstr>
      <vt:lpstr>Multistage Networks</vt:lpstr>
      <vt:lpstr>Network Characteristics</vt:lpstr>
      <vt:lpstr>Code or Applications?</vt:lpstr>
      <vt:lpstr>Parallel Benchmarks</vt:lpstr>
      <vt:lpstr>Modeling Performance</vt:lpstr>
      <vt:lpstr>Arithmetic Intensity</vt:lpstr>
      <vt:lpstr>Roofline Diagram</vt:lpstr>
      <vt:lpstr>Comparing Systems</vt:lpstr>
      <vt:lpstr>Optimizing Performance</vt:lpstr>
      <vt:lpstr>Optimizing Performance</vt:lpstr>
      <vt:lpstr>i7-960 vs. NVIDIA Tesla 280/480</vt:lpstr>
      <vt:lpstr>Rooflines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2160 Multithreading</dc:title>
  <dc:creator>Albert Glock Jr</dc:creator>
  <cp:lastModifiedBy>Albert Glock</cp:lastModifiedBy>
  <cp:revision>21</cp:revision>
  <dcterms:created xsi:type="dcterms:W3CDTF">2006-08-16T00:00:00Z</dcterms:created>
  <dcterms:modified xsi:type="dcterms:W3CDTF">2016-04-13T17:59:02Z</dcterms:modified>
</cp:coreProperties>
</file>