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E9D3-996D-46B0-979A-E4308A6A8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Facing Scalability Issues in Requirements Prioritization with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67C49-1707-4675-B428-09D01FD3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Paper by Paolo </a:t>
            </a:r>
            <a:r>
              <a:rPr lang="en-US" cap="none" dirty="0" err="1"/>
              <a:t>Avesani</a:t>
            </a:r>
            <a:r>
              <a:rPr lang="en-US" cap="none" dirty="0"/>
              <a:t>, </a:t>
            </a:r>
            <a:r>
              <a:rPr lang="en-US" cap="none" dirty="0" err="1"/>
              <a:t>Cinzia</a:t>
            </a:r>
            <a:r>
              <a:rPr lang="en-US" cap="none" dirty="0"/>
              <a:t> </a:t>
            </a:r>
            <a:r>
              <a:rPr lang="en-US" cap="none" dirty="0" err="1"/>
              <a:t>Bazzanella</a:t>
            </a:r>
            <a:r>
              <a:rPr lang="en-US" cap="none" dirty="0"/>
              <a:t>,  Anna Perini,  and Angelo Susi</a:t>
            </a:r>
          </a:p>
        </p:txBody>
      </p:sp>
    </p:spTree>
    <p:extLst>
      <p:ext uri="{BB962C8B-B14F-4D97-AF65-F5344CB8AC3E}">
        <p14:creationId xmlns:p14="http://schemas.microsoft.com/office/powerpoint/2010/main" val="1652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1FD4-55A6-49D8-8201-6F64FDF2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2ADE-9677-4497-B017-D4690571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Framework</a:t>
            </a:r>
          </a:p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6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The Big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Project: Facebook – Messages, Profile, Pictures, Games,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Iterative development looks like, “We need X this next sprint.” Where X is generally huge.</a:t>
            </a:r>
          </a:p>
          <a:p>
            <a:pPr lvl="1"/>
            <a:r>
              <a:rPr lang="en-US" dirty="0"/>
              <a:t>This sprints will generally have many subsystems that need to also be planned.</a:t>
            </a:r>
          </a:p>
          <a:p>
            <a:pPr lvl="2"/>
            <a:r>
              <a:rPr lang="en-US" dirty="0"/>
              <a:t>What other big plan features can these systems derive into? How can we optimize development?</a:t>
            </a:r>
          </a:p>
          <a:p>
            <a:r>
              <a:rPr lang="en-US" dirty="0"/>
              <a:t>Small Project: </a:t>
            </a:r>
            <a:r>
              <a:rPr lang="en-US" dirty="0" err="1"/>
              <a:t>Luncherizer</a:t>
            </a:r>
            <a:r>
              <a:rPr lang="en-US" dirty="0"/>
              <a:t> – User input, Spin the wheel</a:t>
            </a:r>
          </a:p>
          <a:p>
            <a:pPr lvl="1"/>
            <a:r>
              <a:rPr lang="en-US" dirty="0"/>
              <a:t>These sprints will generally be a subsystem in itself, so we don’t need to derive it further.</a:t>
            </a:r>
          </a:p>
          <a:p>
            <a:pPr lvl="1"/>
            <a:endParaRPr lang="en-US" dirty="0"/>
          </a:p>
          <a:p>
            <a:r>
              <a:rPr lang="en-US" dirty="0"/>
              <a:t>Scalability… The bigger the problem, the exponentially harder it is to elicit requirements.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Principle Method – Rank all individual features based on priority</a:t>
            </a:r>
          </a:p>
          <a:p>
            <a:pPr lvl="1"/>
            <a:r>
              <a:rPr lang="en-US" dirty="0"/>
              <a:t>Commonly used, but is prone to error such as partial releases.</a:t>
            </a:r>
          </a:p>
          <a:p>
            <a:r>
              <a:rPr lang="en-US" dirty="0"/>
              <a:t>Ex-post – Pairwise comparison to decide which requirement has priority</a:t>
            </a:r>
          </a:p>
          <a:p>
            <a:pPr lvl="1"/>
            <a:r>
              <a:rPr lang="en-US" dirty="0"/>
              <a:t>Lots and lots of comparisons</a:t>
            </a:r>
          </a:p>
          <a:p>
            <a:r>
              <a:rPr lang="en-US" dirty="0"/>
              <a:t>Analytical Hierarchy Process</a:t>
            </a:r>
          </a:p>
          <a:p>
            <a:pPr lvl="1"/>
            <a:r>
              <a:rPr lang="en-US" dirty="0"/>
              <a:t>Ranks all possible pairs of requirements (from ex-post method). O(n^2) – (((n^2)-n)/2)</a:t>
            </a:r>
          </a:p>
          <a:p>
            <a:pPr lvl="1"/>
            <a:r>
              <a:rPr lang="en-US" dirty="0"/>
              <a:t>Assesses these groups to decide relative priority.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techniques to reduce the amount of pairs gained from the AHP.</a:t>
            </a:r>
          </a:p>
          <a:p>
            <a:pPr lvl="1"/>
            <a:r>
              <a:rPr lang="en-US" dirty="0"/>
              <a:t>But wait? Won’t that reduce effectiveness and create gaps?</a:t>
            </a:r>
          </a:p>
          <a:p>
            <a:pPr lvl="2"/>
            <a:r>
              <a:rPr lang="en-US" dirty="0"/>
              <a:t>No… That is what the machine learning is for, it should only remove useless pairs.</a:t>
            </a:r>
          </a:p>
          <a:p>
            <a:pPr lvl="1"/>
            <a:r>
              <a:rPr lang="en-US" dirty="0"/>
              <a:t>Common strategies reduce the amount of pairs by human elicitation.</a:t>
            </a:r>
          </a:p>
          <a:p>
            <a:pPr lvl="2"/>
            <a:r>
              <a:rPr lang="en-US" dirty="0"/>
              <a:t>This can be time consuming and expensive (and prone to error).</a:t>
            </a:r>
          </a:p>
          <a:p>
            <a:pPr lvl="1"/>
            <a:r>
              <a:rPr lang="en-US" dirty="0"/>
              <a:t>A machine can remove these unwanted pairs with limited effort.</a:t>
            </a:r>
          </a:p>
        </p:txBody>
      </p:sp>
    </p:spTree>
    <p:extLst>
      <p:ext uri="{BB962C8B-B14F-4D97-AF65-F5344CB8AC3E}">
        <p14:creationId xmlns:p14="http://schemas.microsoft.com/office/powerpoint/2010/main" val="419130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Interweave manual elicitation with first steps of machine learning.</a:t>
            </a:r>
          </a:p>
          <a:p>
            <a:pPr lvl="1"/>
            <a:r>
              <a:rPr lang="en-US" dirty="0"/>
              <a:t>Pair sampling: Autonomous</a:t>
            </a:r>
          </a:p>
          <a:p>
            <a:pPr lvl="2"/>
            <a:r>
              <a:rPr lang="en-US" dirty="0"/>
              <a:t>Automatic procedure which samples pairs of requirements on the basis of a selection policy.</a:t>
            </a:r>
          </a:p>
          <a:p>
            <a:pPr lvl="3"/>
            <a:r>
              <a:rPr lang="en-US" dirty="0"/>
              <a:t>Selection policy will take into account currently available rankings. </a:t>
            </a:r>
          </a:p>
          <a:p>
            <a:pPr lvl="1"/>
            <a:r>
              <a:rPr lang="en-US" dirty="0"/>
              <a:t>(Loops)Preference elicitation: Stakeholder input</a:t>
            </a:r>
          </a:p>
          <a:p>
            <a:pPr lvl="2"/>
            <a:r>
              <a:rPr lang="en-US" dirty="0"/>
              <a:t>The stakeholders compare pairs of requirements with the option of equality.</a:t>
            </a:r>
          </a:p>
          <a:p>
            <a:pPr lvl="1"/>
            <a:r>
              <a:rPr lang="en-US" dirty="0"/>
              <a:t>(Loops)Ranking Learning: Autonomous </a:t>
            </a:r>
          </a:p>
          <a:p>
            <a:pPr lvl="2"/>
            <a:r>
              <a:rPr lang="en-US" dirty="0"/>
              <a:t>Uses stakeholder input to determine comparison results for unknown pairs.</a:t>
            </a:r>
          </a:p>
          <a:p>
            <a:pPr lvl="2"/>
            <a:r>
              <a:rPr lang="en-US" dirty="0"/>
              <a:t>Considers other criteria such as cost of the requirement, estimated value,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9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user gets tired, they halt the program and the most recent ranking order is returned.</a:t>
            </a:r>
          </a:p>
          <a:p>
            <a:r>
              <a:rPr lang="en-US" dirty="0"/>
              <a:t>AKA, the user is doing a fraction of the work but still able to help determine the results.</a:t>
            </a:r>
          </a:p>
          <a:p>
            <a:pPr lvl="1"/>
            <a:r>
              <a:rPr lang="en-US" dirty="0"/>
              <a:t>The user will never see the same pair twice.</a:t>
            </a:r>
          </a:p>
        </p:txBody>
      </p:sp>
    </p:spTree>
    <p:extLst>
      <p:ext uri="{BB962C8B-B14F-4D97-AF65-F5344CB8AC3E}">
        <p14:creationId xmlns:p14="http://schemas.microsoft.com/office/powerpoint/2010/main" val="218502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6FBA-2635-4D6B-931F-2F3CBF0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63ED-050A-407F-998E-FC7D69D8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11899" cy="3450613"/>
          </a:xfrm>
        </p:spPr>
        <p:txBody>
          <a:bodyPr/>
          <a:lstStyle/>
          <a:p>
            <a:r>
              <a:rPr lang="en-US" dirty="0"/>
              <a:t>Authors approach outperforms the analytical hierarchy process with respect to the trade-off between expert elicitation effort and the requirement prioritization accuracy.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F4BFD-EF02-4C28-A012-E12612F5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68" y="914399"/>
            <a:ext cx="5017107" cy="47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3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472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Facing Scalability Issues in Requirements Prioritization with Machine Learning Techniques</vt:lpstr>
      <vt:lpstr>Overview</vt:lpstr>
      <vt:lpstr>What’s The Big Deal?</vt:lpstr>
      <vt:lpstr>Introduction</vt:lpstr>
      <vt:lpstr>Goal</vt:lpstr>
      <vt:lpstr>Framework</vt:lpstr>
      <vt:lpstr>Framework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Facing Scalability Issues in Requirements Prioritization with Machine Learning Techniques</dc:title>
  <dc:creator>Ryan Darras</dc:creator>
  <cp:lastModifiedBy>Ryan Darras</cp:lastModifiedBy>
  <cp:revision>8</cp:revision>
  <dcterms:created xsi:type="dcterms:W3CDTF">2018-10-16T01:55:04Z</dcterms:created>
  <dcterms:modified xsi:type="dcterms:W3CDTF">2018-10-16T03:20:15Z</dcterms:modified>
</cp:coreProperties>
</file>