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64" r:id="rId6"/>
    <p:sldId id="259" r:id="rId7"/>
    <p:sldId id="260" r:id="rId8"/>
    <p:sldId id="263" r:id="rId9"/>
    <p:sldId id="261" r:id="rId10"/>
  </p:sldIdLst>
  <p:sldSz cx="9144000" cy="5143500" type="screen16x9"/>
  <p:notesSz cx="6858000" cy="9144000"/>
  <p:embeddedFontLst>
    <p:embeddedFont>
      <p:font typeface="Lustria" panose="020B0604020202020204" charset="0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F209C5-9DFE-4035-BF10-560A9CEBBD0A}">
  <a:tblStyle styleId="{3DF209C5-9DFE-4035-BF10-560A9CEBBD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010ae7b82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010ae7b82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028020" y="1327156"/>
            <a:ext cx="7080000" cy="1371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  <a:defRPr sz="5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028020" y="2698754"/>
            <a:ext cx="7080000" cy="787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ctr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084659" y="457200"/>
            <a:ext cx="6977100" cy="2244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1"/>
          </p:nvPr>
        </p:nvSpPr>
        <p:spPr>
          <a:xfrm>
            <a:off x="1290484" y="2707525"/>
            <a:ext cx="6564300" cy="399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2"/>
          </p:nvPr>
        </p:nvSpPr>
        <p:spPr>
          <a:xfrm>
            <a:off x="685346" y="3228265"/>
            <a:ext cx="7765200" cy="11172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627459" y="655434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lang="en" sz="8000" b="0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“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7828359" y="2199934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lang="en" sz="8000" b="0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685346" y="1595207"/>
            <a:ext cx="7765200" cy="18840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685339" y="3487917"/>
            <a:ext cx="7764000" cy="855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685346" y="1414463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2"/>
          </p:nvPr>
        </p:nvSpPr>
        <p:spPr>
          <a:xfrm>
            <a:off x="685346" y="1928813"/>
            <a:ext cx="2475600" cy="2414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3"/>
          </p:nvPr>
        </p:nvSpPr>
        <p:spPr>
          <a:xfrm>
            <a:off x="3335033" y="1414463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4"/>
          </p:nvPr>
        </p:nvSpPr>
        <p:spPr>
          <a:xfrm>
            <a:off x="3331076" y="1928813"/>
            <a:ext cx="2475600" cy="2414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5"/>
          </p:nvPr>
        </p:nvSpPr>
        <p:spPr>
          <a:xfrm>
            <a:off x="5974929" y="1414463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6"/>
          </p:nvPr>
        </p:nvSpPr>
        <p:spPr>
          <a:xfrm>
            <a:off x="5974929" y="1928813"/>
            <a:ext cx="2475600" cy="2414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6" descr="Slate-V2-S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9239" y="1369534"/>
            <a:ext cx="1896785" cy="1375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 descr="Slate-V2-S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93813" y="1369534"/>
            <a:ext cx="1896785" cy="1375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 descr="Slate-V2-S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21715" y="1369534"/>
            <a:ext cx="1896785" cy="1375168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body" idx="1"/>
          </p:nvPr>
        </p:nvSpPr>
        <p:spPr>
          <a:xfrm>
            <a:off x="685346" y="2928079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7" name="Google Shape;117;p16"/>
          <p:cNvSpPr>
            <a:spLocks noGrp="1"/>
          </p:cNvSpPr>
          <p:nvPr>
            <p:ph type="pic" idx="2"/>
          </p:nvPr>
        </p:nvSpPr>
        <p:spPr>
          <a:xfrm>
            <a:off x="763577" y="1454188"/>
            <a:ext cx="2319300" cy="12021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body" idx="3"/>
          </p:nvPr>
        </p:nvSpPr>
        <p:spPr>
          <a:xfrm>
            <a:off x="685346" y="3360277"/>
            <a:ext cx="2475600" cy="983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body" idx="4"/>
          </p:nvPr>
        </p:nvSpPr>
        <p:spPr>
          <a:xfrm>
            <a:off x="3332091" y="2928079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>
            <a:spLocks noGrp="1"/>
          </p:cNvSpPr>
          <p:nvPr>
            <p:ph type="pic" idx="5"/>
          </p:nvPr>
        </p:nvSpPr>
        <p:spPr>
          <a:xfrm>
            <a:off x="3409307" y="1454320"/>
            <a:ext cx="2319300" cy="1206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6"/>
          </p:nvPr>
        </p:nvSpPr>
        <p:spPr>
          <a:xfrm>
            <a:off x="3331075" y="3360276"/>
            <a:ext cx="2476800" cy="983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body" idx="7"/>
          </p:nvPr>
        </p:nvSpPr>
        <p:spPr>
          <a:xfrm>
            <a:off x="5975023" y="2928079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3" name="Google Shape;123;p16"/>
          <p:cNvSpPr>
            <a:spLocks noGrp="1"/>
          </p:cNvSpPr>
          <p:nvPr>
            <p:ph type="pic" idx="8"/>
          </p:nvPr>
        </p:nvSpPr>
        <p:spPr>
          <a:xfrm>
            <a:off x="6056774" y="1450824"/>
            <a:ext cx="2319300" cy="12054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body" idx="9"/>
          </p:nvPr>
        </p:nvSpPr>
        <p:spPr>
          <a:xfrm>
            <a:off x="5974929" y="3360275"/>
            <a:ext cx="2475600" cy="983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body" idx="1"/>
          </p:nvPr>
        </p:nvSpPr>
        <p:spPr>
          <a:xfrm rot="5400000">
            <a:off x="3046018" y="-1061212"/>
            <a:ext cx="3044100" cy="77652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 rot="5400000">
            <a:off x="5650917" y="1543650"/>
            <a:ext cx="3886200" cy="1713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1"/>
          </p:nvPr>
        </p:nvSpPr>
        <p:spPr>
          <a:xfrm rot="5400000">
            <a:off x="1711101" y="-568500"/>
            <a:ext cx="3886200" cy="5937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685346" y="1299338"/>
            <a:ext cx="7765200" cy="3044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6" descr="Slate-V2-S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5345" y="1327742"/>
            <a:ext cx="2840567" cy="3084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6" descr="Slate-V2-S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63245" y="1327742"/>
            <a:ext cx="2840567" cy="308471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754404" y="1376440"/>
            <a:ext cx="3657300" cy="408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754404" y="1785104"/>
            <a:ext cx="3657300" cy="25584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0861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8193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8193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4721225" y="1376441"/>
            <a:ext cx="3671400" cy="408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4721225" y="1785104"/>
            <a:ext cx="3671400" cy="25584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0861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8193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8193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685347" y="457200"/>
            <a:ext cx="2780100" cy="1366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ustria"/>
              <a:buNone/>
              <a:defRPr sz="2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3641725" y="457200"/>
            <a:ext cx="4809000" cy="38862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685347" y="1823638"/>
            <a:ext cx="2780100" cy="2519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0" descr="Slate-V2-SD-vert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44987" y="457442"/>
            <a:ext cx="2571110" cy="390410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685347" y="457442"/>
            <a:ext cx="3924600" cy="13719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4976728" y="557992"/>
            <a:ext cx="3165300" cy="3684600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685347" y="1829446"/>
            <a:ext cx="3924600" cy="25320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1" descr="Slate-V2-SD-pano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3995" y="405064"/>
            <a:ext cx="5742008" cy="287578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85354" y="3423941"/>
            <a:ext cx="7766400" cy="407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  <a:defRPr sz="2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>
            <a:spLocks noGrp="1"/>
          </p:cNvSpPr>
          <p:nvPr>
            <p:ph type="pic" idx="2"/>
          </p:nvPr>
        </p:nvSpPr>
        <p:spPr>
          <a:xfrm>
            <a:off x="926217" y="521258"/>
            <a:ext cx="7285500" cy="2644200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>
            <a:off x="685346" y="3831546"/>
            <a:ext cx="7765200" cy="511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>
            <a:off x="685346" y="456328"/>
            <a:ext cx="7765200" cy="2650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>
            <a:off x="685346" y="3221385"/>
            <a:ext cx="7765200" cy="1126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85346" y="1299338"/>
            <a:ext cx="7765200" cy="3044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standard/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>
            <a:spLocks noGrp="1"/>
          </p:cNvSpPr>
          <p:nvPr>
            <p:ph type="ctrTitle"/>
          </p:nvPr>
        </p:nvSpPr>
        <p:spPr>
          <a:xfrm>
            <a:off x="1028020" y="1327156"/>
            <a:ext cx="7080000" cy="1371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FileIO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</a:t>
            </a:r>
            <a:r>
              <a:rPr lang="en-US" dirty="0" err="1"/>
              <a:t>FileIO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 In-Out</a:t>
            </a:r>
          </a:p>
          <a:p>
            <a:r>
              <a:rPr lang="en-US" dirty="0"/>
              <a:t>How do we read actual data on disc as opposed to creating and manipulating data in memory.</a:t>
            </a:r>
          </a:p>
        </p:txBody>
      </p:sp>
      <p:pic>
        <p:nvPicPr>
          <p:cNvPr id="1026" name="Picture 2" descr="Image result for disc vs memory">
            <a:extLst>
              <a:ext uri="{FF2B5EF4-FFF2-40B4-BE49-F238E27FC236}">
                <a16:creationId xmlns:a16="http://schemas.microsoft.com/office/drawing/2014/main" id="{A96B3817-D0CE-4A21-8B65-DC0B8F063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761" y="2448424"/>
            <a:ext cx="4468478" cy="2513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DA2D0-4264-4421-ADC6-D03B8EB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use 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FEAAA-B909-4CF0-BCDE-A308CD7651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nice to save data sometimes</a:t>
            </a:r>
          </a:p>
          <a:p>
            <a:r>
              <a:rPr lang="en-US" dirty="0"/>
              <a:t>We might have data that we need to parse that came in a file</a:t>
            </a:r>
          </a:p>
          <a:p>
            <a:r>
              <a:rPr lang="en-US" dirty="0"/>
              <a:t>Makes learning programming so much more interesting</a:t>
            </a:r>
          </a:p>
          <a:p>
            <a:pPr lvl="1"/>
            <a:r>
              <a:rPr lang="en-US" dirty="0"/>
              <a:t>Especially the advanced stuff</a:t>
            </a:r>
          </a:p>
          <a:p>
            <a:r>
              <a:rPr lang="en-US" dirty="0"/>
              <a:t>Parsing data is useful in countless situations</a:t>
            </a:r>
          </a:p>
          <a:p>
            <a:pPr lvl="1"/>
            <a:r>
              <a:rPr lang="en-US" dirty="0"/>
              <a:t>This is a great way to practice parsing data</a:t>
            </a:r>
          </a:p>
        </p:txBody>
      </p:sp>
    </p:spTree>
    <p:extLst>
      <p:ext uri="{BB962C8B-B14F-4D97-AF65-F5344CB8AC3E}">
        <p14:creationId xmlns:p14="http://schemas.microsoft.com/office/powerpoint/2010/main" val="1783206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FD6B3-8084-4568-8D28-EC547E83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AC02F-D282-4A55-85A1-24A6A20ADC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most common error that you will encounter says that…</a:t>
            </a:r>
          </a:p>
          <a:p>
            <a:r>
              <a:rPr lang="en-US" dirty="0"/>
              <a:t>“The type </a:t>
            </a:r>
            <a:r>
              <a:rPr lang="en-US"/>
              <a:t>or namespace could not be found……….”</a:t>
            </a:r>
            <a:endParaRPr lang="en-US" dirty="0"/>
          </a:p>
          <a:p>
            <a:endParaRPr lang="en-US" dirty="0"/>
          </a:p>
          <a:p>
            <a:r>
              <a:rPr lang="en-US" dirty="0"/>
              <a:t>using System.IO;</a:t>
            </a:r>
          </a:p>
        </p:txBody>
      </p:sp>
    </p:spTree>
    <p:extLst>
      <p:ext uri="{BB962C8B-B14F-4D97-AF65-F5344CB8AC3E}">
        <p14:creationId xmlns:p14="http://schemas.microsoft.com/office/powerpoint/2010/main" val="3683336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2C53E-2F4C-42E5-9234-DE669686E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start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345ED-ED51-454A-B279-4E822A245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46" y="1914545"/>
            <a:ext cx="7765200" cy="2428893"/>
          </a:xfrm>
        </p:spPr>
        <p:txBody>
          <a:bodyPr/>
          <a:lstStyle/>
          <a:p>
            <a:r>
              <a:rPr lang="en-US" dirty="0"/>
              <a:t>The above code is incredibly important.</a:t>
            </a:r>
          </a:p>
          <a:p>
            <a:r>
              <a:rPr lang="en-US" dirty="0" err="1"/>
              <a:t>AppDomain.CurrentDomain.BaseDirectory</a:t>
            </a:r>
            <a:r>
              <a:rPr lang="en-US" dirty="0"/>
              <a:t> gives the path to the executable of your program.</a:t>
            </a:r>
          </a:p>
          <a:p>
            <a:endParaRPr lang="en-US" dirty="0"/>
          </a:p>
          <a:p>
            <a:r>
              <a:rPr lang="en-US" dirty="0"/>
              <a:t>DON’T HARDCODE PATHS!!!</a:t>
            </a:r>
          </a:p>
          <a:p>
            <a:pPr lvl="1"/>
            <a:r>
              <a:rPr lang="en-US" dirty="0"/>
              <a:t>It won’t run on my machine because I have different paths than you!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39165C-F0B6-4768-B58F-504043A5F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146" y="1287835"/>
            <a:ext cx="59436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92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9892F-61DF-491A-B9F0-0602607F3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StreamReader</a:t>
            </a:r>
            <a:r>
              <a:rPr lang="en-US" dirty="0"/>
              <a:t> (The I in </a:t>
            </a:r>
            <a:r>
              <a:rPr lang="en-US" dirty="0" err="1"/>
              <a:t>FileIO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1B864B-7A33-4F7C-AA02-30567BAF0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04" y="1252234"/>
            <a:ext cx="7778342" cy="362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52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E5F66-26B2-4FE4-8AD2-9F05017F3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StreamWriter</a:t>
            </a:r>
            <a:r>
              <a:rPr lang="en-US" dirty="0"/>
              <a:t> (The O in </a:t>
            </a:r>
            <a:r>
              <a:rPr lang="en-US" dirty="0" err="1"/>
              <a:t>FileIO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E2272F-9A39-4713-B260-5C89516BA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4" y="1344706"/>
            <a:ext cx="9014152" cy="224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092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1EB95-D215-496E-A7A9-56394BBB8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for Files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ED7238-F173-40B5-85C0-7DA189737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133" y="1302963"/>
            <a:ext cx="6143625" cy="238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6A5EAC-D471-44EA-A237-7E6D48EDA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045" y="1802466"/>
            <a:ext cx="6019800" cy="247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FDBFB7-F502-4DBF-907C-43788B5D8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070" y="2311494"/>
            <a:ext cx="6381750" cy="219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D843A0-59E4-414F-AD05-D0F876C3F0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907" y="2706222"/>
            <a:ext cx="669607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153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590BB-6BE8-42F7-83DE-E6CE8BBF6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Other Ways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46704-E451-4D52-BEC8-C95DC93664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https://docs.microsoft.com/en-us/dotnet/standard/io/</a:t>
            </a:r>
            <a:endParaRPr lang="en-US" dirty="0"/>
          </a:p>
          <a:p>
            <a:r>
              <a:rPr lang="en-US" dirty="0"/>
              <a:t>For the scope of this class we will only be talking about a small portion of .NETs </a:t>
            </a:r>
            <a:r>
              <a:rPr lang="en-US" dirty="0" err="1"/>
              <a:t>FileIO</a:t>
            </a:r>
            <a:r>
              <a:rPr lang="en-US" dirty="0"/>
              <a:t>.</a:t>
            </a:r>
          </a:p>
          <a:p>
            <a:r>
              <a:rPr lang="en-US" dirty="0"/>
              <a:t>Thankfully, we can do a ton of powerful stuff with just the few bits we will discuss.</a:t>
            </a:r>
          </a:p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483600"/>
      </p:ext>
    </p:extLst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3506</TotalTime>
  <Words>224</Words>
  <Application>Microsoft Office PowerPoint</Application>
  <PresentationFormat>On-screen Show (16:9)</PresentationFormat>
  <Paragraphs>29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Noto Sans Symbols</vt:lpstr>
      <vt:lpstr>Lustria</vt:lpstr>
      <vt:lpstr>Slate</vt:lpstr>
      <vt:lpstr>FileIO</vt:lpstr>
      <vt:lpstr>What is FileIO?</vt:lpstr>
      <vt:lpstr>Why do we use it?</vt:lpstr>
      <vt:lpstr>Warning</vt:lpstr>
      <vt:lpstr>Before we start</vt:lpstr>
      <vt:lpstr>StreamReader (The I in FileIO)</vt:lpstr>
      <vt:lpstr>StreamWriter (The O in FileIO)</vt:lpstr>
      <vt:lpstr>Searching for Files</vt:lpstr>
      <vt:lpstr>Many Other 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Coding and Design Thinking</dc:title>
  <cp:lastModifiedBy>Ryan Darras</cp:lastModifiedBy>
  <cp:revision>44</cp:revision>
  <dcterms:modified xsi:type="dcterms:W3CDTF">2019-02-11T04:14:38Z</dcterms:modified>
</cp:coreProperties>
</file>