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5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  <p:sldId id="286" r:id="rId29"/>
    <p:sldId id="287" r:id="rId30"/>
    <p:sldId id="264" r:id="rId31"/>
    <p:sldId id="265" r:id="rId32"/>
    <p:sldId id="266" r:id="rId33"/>
    <p:sldId id="291" r:id="rId34"/>
    <p:sldId id="292" r:id="rId35"/>
    <p:sldId id="294" r:id="rId36"/>
    <p:sldId id="293" r:id="rId37"/>
    <p:sldId id="289" r:id="rId38"/>
    <p:sldId id="290" r:id="rId39"/>
    <p:sldId id="288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embeddedFontLst>
    <p:embeddedFont>
      <p:font typeface="Lustria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If all of your homework assignments are turned in, you don’t have to take the final.</a:t>
            </a:r>
          </a:p>
        </p:txBody>
      </p:sp>
    </p:spTree>
    <p:extLst>
      <p:ext uri="{BB962C8B-B14F-4D97-AF65-F5344CB8AC3E}">
        <p14:creationId xmlns:p14="http://schemas.microsoft.com/office/powerpoint/2010/main" val="68284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dotnet/api/system.linq.enumerable.groupby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linq.enumerable.contains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problem=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archiv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LINQ and</a:t>
            </a:r>
            <a:br>
              <a:rPr lang="en-US" dirty="0"/>
            </a:br>
            <a:r>
              <a:rPr lang="en-US" dirty="0"/>
              <a:t>Lambda Expressions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.Select(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Select can return any type (even anonymous types!)</a:t>
            </a:r>
          </a:p>
          <a:p>
            <a:r>
              <a:rPr lang="en-US" dirty="0"/>
              <a:t>Often times used with keyword “var”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1E6D-2F4D-4C22-ACA9-6855B7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1" y="1633222"/>
            <a:ext cx="699135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6DFE8-A4C6-4B32-905B-213C5FD7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71" y="2908432"/>
            <a:ext cx="729615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67AFF-BAA3-4F11-8838-E64EE367E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21" y="3878842"/>
            <a:ext cx="6038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8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.Where(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Where returns a subset of a given collection that satisfy the given conditional statement.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2D371-A5EB-4BF1-A259-6A69DBFE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3" y="1568520"/>
            <a:ext cx="641032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7F3BA-544C-4CAC-9A5C-DFA10428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20" y="2708181"/>
            <a:ext cx="6648450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2A83C-4648-4C3A-BCF8-F93D79F3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5" y="3728499"/>
            <a:ext cx="822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groups collections by a given key (and more)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https://docs.microsoft.com/en-us/dotnet/api/system.linq.enumerable.groupby?view=netframework-4.7.2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FCE6-E464-49B6-AEA3-B0AEF731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1" y="1595146"/>
            <a:ext cx="78962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1E0CF-5D37-4237-9E4F-0FF955F38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5" y="2957970"/>
            <a:ext cx="8143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.All(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19" y="840720"/>
            <a:ext cx="8101853" cy="3044100"/>
          </a:xfrm>
        </p:spPr>
        <p:txBody>
          <a:bodyPr/>
          <a:lstStyle/>
          <a:p>
            <a:r>
              <a:rPr lang="en-US" dirty="0"/>
              <a:t>All returns whether or not every element satisfies a condition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81E49-1A60-4267-83B2-8193737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45" y="1379723"/>
            <a:ext cx="47244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013E3-4F56-4C2F-9246-A2E0DE96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45" y="2628901"/>
            <a:ext cx="5410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.Any(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Any returns if at least one element is satisfied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2FFAB-5AE7-4D50-8781-0FFF7660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83" y="1311648"/>
            <a:ext cx="557212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313D8-38E5-438B-B966-59B4A957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0" y="2571750"/>
            <a:ext cx="7448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.Contains(obj,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Contains checks to see if the collection contains an item</a:t>
            </a:r>
          </a:p>
          <a:p>
            <a:r>
              <a:rPr lang="en-US" dirty="0"/>
              <a:t>If no comparer given, default is used.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https://docs.microsoft.com/en-us/dotnet/api/system.linq.enumerable.contains?view=netframework-4.7.2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E8E46-1319-4D41-949A-C0D387BC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82" y="2039781"/>
            <a:ext cx="686752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41005-5F1D-435A-A295-F949A94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45" y="3441217"/>
            <a:ext cx="7086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Puts one enumerable after the other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3DA3C-97C5-4EDF-9124-58E6DDA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9" y="2772614"/>
            <a:ext cx="821055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2B2F5-33DC-4E11-8D88-30476E45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94" y="1419225"/>
            <a:ext cx="5753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.Distinct(comparer)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Removes all duplicates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8F113-41E5-4AED-9164-63063496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71" y="1696850"/>
            <a:ext cx="6838950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37C64-340E-42E9-98B3-8AF6F01F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527"/>
            <a:ext cx="9144000" cy="7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.Except(enumerable,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314" y="840720"/>
            <a:ext cx="8141264" cy="3044100"/>
          </a:xfrm>
        </p:spPr>
        <p:txBody>
          <a:bodyPr/>
          <a:lstStyle/>
          <a:p>
            <a:r>
              <a:rPr lang="en-US" dirty="0"/>
              <a:t>Take all of the collection, except for what is in other collection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95CC5-319A-4076-A881-6CED02BD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3" y="1639117"/>
            <a:ext cx="873442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3488-4A3C-4137-B9D4-FCF17079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2" y="2849934"/>
            <a:ext cx="87439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14" y="117423"/>
            <a:ext cx="8369864" cy="727800"/>
          </a:xfrm>
        </p:spPr>
        <p:txBody>
          <a:bodyPr/>
          <a:lstStyle/>
          <a:p>
            <a:r>
              <a:rPr lang="en-US" dirty="0"/>
              <a:t>.Intersect(enumerable,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Intersects two collections (data that is in both collections)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intersections that aren’t overly complicated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83775-BC13-4366-A11E-4D773DF9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4" y="1692930"/>
            <a:ext cx="8362950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436E8-5AC3-4790-B252-840B494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702687"/>
            <a:ext cx="7448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LINQ?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673" y="1185000"/>
            <a:ext cx="8450546" cy="3044100"/>
          </a:xfrm>
        </p:spPr>
        <p:txBody>
          <a:bodyPr/>
          <a:lstStyle/>
          <a:p>
            <a:r>
              <a:rPr lang="en-US" dirty="0"/>
              <a:t>List Integrated Query</a:t>
            </a:r>
          </a:p>
          <a:p>
            <a:pPr lvl="1"/>
            <a:r>
              <a:rPr lang="en-US" dirty="0"/>
              <a:t>A SQL-like extension in C# that allows for querying </a:t>
            </a:r>
            <a:r>
              <a:rPr lang="en-US" dirty="0" err="1"/>
              <a:t>enumerables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ways of using LINQ</a:t>
            </a:r>
          </a:p>
          <a:p>
            <a:pPr lvl="1"/>
            <a:r>
              <a:rPr lang="en-US" dirty="0"/>
              <a:t>Query Syntax</a:t>
            </a:r>
          </a:p>
          <a:p>
            <a:pPr lvl="1"/>
            <a:r>
              <a:rPr lang="en-US" dirty="0"/>
              <a:t>Method Syntax</a:t>
            </a:r>
          </a:p>
          <a:p>
            <a:r>
              <a:rPr lang="en-US" dirty="0"/>
              <a:t>Both ways are identical, and produce identical results</a:t>
            </a:r>
          </a:p>
          <a:p>
            <a:pPr lvl="1"/>
            <a:r>
              <a:rPr lang="en-US" dirty="0"/>
              <a:t>Just written differently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.Union(enumerable,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Unions the two collections (</a:t>
            </a:r>
            <a:r>
              <a:rPr lang="en-US" dirty="0" err="1"/>
              <a:t>concats</a:t>
            </a:r>
            <a:r>
              <a:rPr lang="en-US" dirty="0"/>
              <a:t> them, no duplicates)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 Note that </a:t>
            </a:r>
            <a:r>
              <a:rPr lang="en-US" sz="1400" dirty="0" err="1"/>
              <a:t>Concat</a:t>
            </a:r>
            <a:r>
              <a:rPr lang="en-US" sz="1400" dirty="0"/>
              <a:t> would do exactly the same function. Union difference is that if there is a duplicate, it only takes one.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77DB3-E2AD-4078-9073-019D3B33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1" y="3637709"/>
            <a:ext cx="8229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F886F-1F52-4516-BE0C-79F6F05F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1" y="1691527"/>
            <a:ext cx="8210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OrderBy</a:t>
            </a:r>
            <a:r>
              <a:rPr lang="en-US" dirty="0"/>
              <a:t> &amp; .</a:t>
            </a:r>
            <a:r>
              <a:rPr lang="en-US" dirty="0" err="1"/>
              <a:t>OrderByDescending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96B06-6026-4E6B-BB72-35A3B2A7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8" y="1658189"/>
            <a:ext cx="87725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22595-F070-453E-B0ED-AB7E376C4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32" y="2834117"/>
            <a:ext cx="51720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C8A2D-643D-4BBD-AC11-772B7087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58" y="3555097"/>
            <a:ext cx="7115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ThenBy</a:t>
            </a:r>
            <a:r>
              <a:rPr lang="en-US" dirty="0"/>
              <a:t> &amp; .</a:t>
            </a:r>
            <a:r>
              <a:rPr lang="en-US" dirty="0" err="1"/>
              <a:t>ThenByDescending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r>
              <a:rPr lang="en-US" dirty="0"/>
              <a:t>. Only usable after </a:t>
            </a:r>
            <a:r>
              <a:rPr lang="en-US" dirty="0" err="1"/>
              <a:t>OrderBy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F4BA5-124D-4C66-A4B4-53058ADB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4" y="1719948"/>
            <a:ext cx="9144000" cy="1004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6C06B-5A04-4B62-A93C-C54A1EB3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71" y="2826834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.Reverse()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Reverses the order of the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reverses that are interesting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6436C-FA30-41B8-98A7-3BF01A35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6" y="1452292"/>
            <a:ext cx="4267200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208E5-4BCB-4F55-AF08-8B91A0EC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33" y="3363165"/>
            <a:ext cx="7305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.Average(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Averages the values of a collection based on selector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475B6-F5FD-4A58-9244-3773537C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6" y="1332639"/>
            <a:ext cx="81153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8B27-5B04-44AF-9D66-14E0BA63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21" y="2705962"/>
            <a:ext cx="6438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.Sum(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Sums the values of a collection based on selector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summing Media that is interesting</a:t>
            </a:r>
          </a:p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5331-2938-4DFE-9452-AF85590D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81" y="3359332"/>
            <a:ext cx="5438775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3F60E-04FC-42B7-BF7E-21128F44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387677"/>
            <a:ext cx="8048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.Min(</a:t>
            </a:r>
            <a:r>
              <a:rPr lang="en-US" dirty="0" err="1"/>
              <a:t>func</a:t>
            </a:r>
            <a:r>
              <a:rPr lang="en-US" dirty="0"/>
              <a:t>) &amp; .Max(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Returns the min/max of 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D7953-223D-4123-A8B9-270F8965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58" y="1277480"/>
            <a:ext cx="59150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70580-1947-40BB-A82A-F949F30D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96" y="2541494"/>
            <a:ext cx="598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.Aggregate(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Useful for finding “the best” of the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3FE6F-8A07-4456-BAEB-20142AE4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58" y="1615392"/>
            <a:ext cx="5991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8F72D-BD06-4729-A08E-DD07DD0A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" y="3287846"/>
            <a:ext cx="90678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09A30-C3FB-40C1-A180-2F01D079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55" y="4302780"/>
            <a:ext cx="9144000" cy="5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.Take(int)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 the first int number of elements in the collection</a:t>
            </a:r>
          </a:p>
          <a:p>
            <a:r>
              <a:rPr lang="en-US" dirty="0"/>
              <a:t>If less than int elements in collection, does not crash.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2A74A-13D1-47DD-8975-FD5C7841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45" y="1805557"/>
            <a:ext cx="44958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CC03C-844D-4F5D-BFD1-4500B31F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33" y="3438551"/>
            <a:ext cx="4695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TakeWhile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Takes elements from beginning of collection until condition returns false.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2305D-7631-48FE-A4A8-77437557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08" y="1781745"/>
            <a:ext cx="648652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4752E-AA82-4FAA-B0B0-F1932A45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" y="3061882"/>
            <a:ext cx="9086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A4C-B786-4A41-BFF8-11F33F22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without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8903-63B3-4A86-A651-891C6967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4567946" cy="3044100"/>
          </a:xfrm>
        </p:spPr>
        <p:txBody>
          <a:bodyPr/>
          <a:lstStyle/>
          <a:p>
            <a:r>
              <a:rPr lang="en-US" dirty="0"/>
              <a:t>From debugging assignment.</a:t>
            </a:r>
          </a:p>
          <a:p>
            <a:pPr lvl="1"/>
            <a:r>
              <a:rPr lang="en-US" dirty="0"/>
              <a:t>Read from file values of currency and determine overall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4CD92-D7B2-4204-849F-C3F163E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46" y="1464075"/>
            <a:ext cx="4362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1" y="1185000"/>
            <a:ext cx="7988090" cy="39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9" y="1279593"/>
            <a:ext cx="8231173" cy="35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5 pt.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various LINQ methods, develop a problem that you would otherwise do with for loops or other techniques that you have learned.</a:t>
            </a:r>
          </a:p>
          <a:p>
            <a:r>
              <a:rPr lang="en-US" dirty="0"/>
              <a:t>Solve this problem with those original techniques and LINQ (so solve it twice) and submit it on Canvas.</a:t>
            </a:r>
          </a:p>
          <a:p>
            <a:endParaRPr lang="en-US" dirty="0"/>
          </a:p>
          <a:p>
            <a:r>
              <a:rPr lang="en-US" dirty="0"/>
              <a:t>I will choose a selection of these and compile them into a single program for HW 5 pt. 2</a:t>
            </a:r>
          </a:p>
          <a:p>
            <a:endParaRPr lang="en-US" dirty="0"/>
          </a:p>
          <a:p>
            <a:r>
              <a:rPr lang="en-US" dirty="0"/>
              <a:t>Be creative!</a:t>
            </a:r>
          </a:p>
        </p:txBody>
      </p:sp>
    </p:spTree>
    <p:extLst>
      <p:ext uri="{BB962C8B-B14F-4D97-AF65-F5344CB8AC3E}">
        <p14:creationId xmlns:p14="http://schemas.microsoft.com/office/powerpoint/2010/main" val="16875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E003-EA29-4288-8264-1A832CD6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7EED2-4EFC-4A0F-939E-A1B6ECD3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delegate is very similar to a function pointer in C/C++</a:t>
            </a:r>
          </a:p>
          <a:p>
            <a:r>
              <a:rPr lang="en-US" dirty="0"/>
              <a:t>Think of it as a variable that holds a method.</a:t>
            </a:r>
          </a:p>
          <a:p>
            <a:endParaRPr lang="en-US" dirty="0"/>
          </a:p>
          <a:p>
            <a:r>
              <a:rPr lang="en-US" dirty="0"/>
              <a:t>Can be used in many ways, but most often used for events.</a:t>
            </a:r>
          </a:p>
          <a:p>
            <a:pPr lvl="1"/>
            <a:r>
              <a:rPr lang="en-US" dirty="0"/>
              <a:t>AI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444F-FEA1-4617-AE66-BD78C97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3" y="436162"/>
            <a:ext cx="8450546" cy="727800"/>
          </a:xfrm>
        </p:spPr>
        <p:txBody>
          <a:bodyPr/>
          <a:lstStyle/>
          <a:p>
            <a:r>
              <a:rPr lang="en-US" dirty="0"/>
              <a:t>Delegates using named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FC2B6-EF3D-4AFC-A157-777D39C3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44" y="1163962"/>
            <a:ext cx="4616203" cy="38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5BD2-C436-46E6-8233-6C409C50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27800"/>
          </a:xfrm>
        </p:spPr>
        <p:txBody>
          <a:bodyPr/>
          <a:lstStyle/>
          <a:p>
            <a:r>
              <a:rPr lang="en-US" dirty="0"/>
              <a:t>Delegates using anonymous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D2E0-8855-4F58-9789-2AFA9827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467690"/>
            <a:ext cx="6105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A37B-B76D-4EFF-971F-2B8E3F53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 Multicasting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6151-8039-4D85-BAD9-95B6BB486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Delegates can have multiple methods assigned to them.</a:t>
            </a:r>
          </a:p>
          <a:p>
            <a:r>
              <a:rPr lang="en-US" dirty="0"/>
              <a:t>The code below is inefficient, but is a decent example.</a:t>
            </a:r>
          </a:p>
          <a:p>
            <a:pPr lvl="1"/>
            <a:r>
              <a:rPr lang="en-US" dirty="0"/>
              <a:t>Just use a string builder instead.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26258-E047-4CFE-BBA4-D6C52A13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6" y="2480836"/>
            <a:ext cx="8230267" cy="2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11A4-DF88-470B-A82A-F1B7984F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F3D3-CF07-4136-B7CE-9F4D255E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6419190" cy="3044100"/>
          </a:xfrm>
        </p:spPr>
        <p:txBody>
          <a:bodyPr/>
          <a:lstStyle/>
          <a:p>
            <a:r>
              <a:rPr lang="en-US" dirty="0"/>
              <a:t>Last semester I made a simple mobile app to help demonstrate to students effective ways of pitching their ideas.</a:t>
            </a:r>
          </a:p>
          <a:p>
            <a:r>
              <a:rPr lang="en-US" dirty="0"/>
              <a:t>This app had 74 buttons that did the same exact function call, with a different argument for each.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AFEDB-4636-4D25-AC6C-22259A80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90" y="1028699"/>
            <a:ext cx="2557582" cy="400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7A981-B50A-40D1-A40D-4E3BFFC2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56" y="3370662"/>
            <a:ext cx="5901478" cy="10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510B-CC65-4069-ADE9-5A0B8ED2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9295-7DF2-4916-893F-DE4B0891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887" y="1299338"/>
            <a:ext cx="8242117" cy="3044100"/>
          </a:xfrm>
        </p:spPr>
        <p:txBody>
          <a:bodyPr/>
          <a:lstStyle/>
          <a:p>
            <a:r>
              <a:rPr lang="en-US" dirty="0"/>
              <a:t>The code below is in a for loop that iterates over all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C9D1B-7D5E-4A3E-96CF-39DE4162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3" y="1882894"/>
            <a:ext cx="8450545" cy="26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DAA7-20D4-4CCE-9629-841CC57E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A095-9D58-47DB-AF78-0982BA98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632" y="1258996"/>
            <a:ext cx="8302628" cy="3044100"/>
          </a:xfrm>
        </p:spPr>
        <p:txBody>
          <a:bodyPr/>
          <a:lstStyle/>
          <a:p>
            <a:r>
              <a:rPr lang="en-US" dirty="0"/>
              <a:t>Anonymous Methods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Expression</a:t>
            </a:r>
          </a:p>
          <a:p>
            <a:pPr lvl="1"/>
            <a:r>
              <a:rPr lang="en-US" dirty="0"/>
              <a:t>Statement</a:t>
            </a:r>
          </a:p>
          <a:p>
            <a:pPr lvl="1"/>
            <a:r>
              <a:rPr lang="en-US" dirty="0"/>
              <a:t>Async (will discuss when we get to asynchronous programming)</a:t>
            </a:r>
          </a:p>
        </p:txBody>
      </p:sp>
    </p:spTree>
    <p:extLst>
      <p:ext uri="{BB962C8B-B14F-4D97-AF65-F5344CB8AC3E}">
        <p14:creationId xmlns:p14="http://schemas.microsoft.com/office/powerpoint/2010/main" val="24578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3E82-893A-417B-83B9-4A334B14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 (My preferred)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7591-4A89-4452-8592-8232D5A4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8" y="1185000"/>
            <a:ext cx="5438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C311-BF0C-4DEA-A690-56603BA7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AFF0-4E1B-4426-A176-BC4499BFD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used in the LINQ examples.</a:t>
            </a:r>
          </a:p>
          <a:p>
            <a:r>
              <a:rPr lang="en-US" dirty="0"/>
              <a:t>Signified by expression on right side of the =&gt; operator.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E5FED-01E7-4D66-8185-9251282C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75" y="2109960"/>
            <a:ext cx="6420542" cy="29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2CC7-52CA-4459-9B4D-D47DB1F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9220-D611-4729-ABFE-562F28A42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Signified by statement on right side of =&gt; operator surrounded by { }.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70DF0-7F5C-4922-A496-D64C3D73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33" y="2032348"/>
            <a:ext cx="4982134" cy="30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4F9A-026F-45E3-AB06-55C7449B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LINQ too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492D-B0F3-4601-93AB-34F04D647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Horrifying example</a:t>
            </a:r>
          </a:p>
          <a:p>
            <a:pPr lvl="1"/>
            <a:r>
              <a:rPr lang="en-US" dirty="0">
                <a:hlinkClick r:id="rId2"/>
              </a:rPr>
              <a:t>https://projecteuler.net/problem=4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CBB6-0E64-48BB-98A9-F121070B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FA3E-EC03-4907-8F5F-08CF0B85B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https://projecteuler.net/archives</a:t>
            </a:r>
            <a:endParaRPr lang="en-US" dirty="0"/>
          </a:p>
          <a:p>
            <a:pPr lvl="1"/>
            <a:r>
              <a:rPr lang="en-US" dirty="0"/>
              <a:t>Navigate for interesting problems and develop a solution using LINQ.</a:t>
            </a:r>
          </a:p>
          <a:p>
            <a:pPr lvl="1"/>
            <a:r>
              <a:rPr lang="en-US" dirty="0"/>
              <a:t>If you consider your problem interesting enough, submit it for HW 5 pt.1 (remember, you </a:t>
            </a:r>
            <a:r>
              <a:rPr lang="en-US"/>
              <a:t>can submit more than 1 problem).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5AC9-9B14-4510-AD3D-4A5DD98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81756-39E9-40AF-BCFE-9050270D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96" y="1185000"/>
            <a:ext cx="5524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 smtClean="0"/>
              <a:t>IEnumerable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0" y="1184999"/>
            <a:ext cx="7983320" cy="1642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0" y="3029606"/>
            <a:ext cx="8006151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7" y="1185000"/>
            <a:ext cx="7698777" cy="1376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1" y="2984445"/>
            <a:ext cx="7672707" cy="11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598" y="241540"/>
            <a:ext cx="7765200" cy="4901960"/>
          </a:xfrm>
        </p:spPr>
        <p:txBody>
          <a:bodyPr/>
          <a:lstStyle/>
          <a:p>
            <a:r>
              <a:rPr lang="en-US" dirty="0"/>
              <a:t>Projection and Restriction Methods</a:t>
            </a:r>
          </a:p>
          <a:p>
            <a:pPr lvl="1"/>
            <a:r>
              <a:rPr lang="en-US" dirty="0"/>
              <a:t>Select, </a:t>
            </a:r>
            <a:r>
              <a:rPr lang="en-US" dirty="0" err="1"/>
              <a:t>SelectMany</a:t>
            </a:r>
            <a:r>
              <a:rPr lang="en-US" dirty="0"/>
              <a:t>, Where</a:t>
            </a:r>
          </a:p>
          <a:p>
            <a:r>
              <a:rPr lang="en-US" dirty="0"/>
              <a:t>Join &amp; Grouping Methods</a:t>
            </a:r>
          </a:p>
          <a:p>
            <a:pPr lvl="1"/>
            <a:r>
              <a:rPr lang="en-US" dirty="0" err="1"/>
              <a:t>GroupJoin</a:t>
            </a:r>
            <a:r>
              <a:rPr lang="en-US" dirty="0"/>
              <a:t>, Join,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Set Methods</a:t>
            </a:r>
          </a:p>
          <a:p>
            <a:pPr lvl="1"/>
            <a:r>
              <a:rPr lang="en-US" dirty="0"/>
              <a:t>All, Any, Contains, </a:t>
            </a:r>
            <a:r>
              <a:rPr lang="en-US" dirty="0" err="1"/>
              <a:t>Concat</a:t>
            </a:r>
            <a:r>
              <a:rPr lang="en-US" dirty="0"/>
              <a:t>, Distinct, Except, Intersect, Union</a:t>
            </a:r>
          </a:p>
          <a:p>
            <a:r>
              <a:rPr lang="en-US" dirty="0"/>
              <a:t>Ordering Methods</a:t>
            </a:r>
          </a:p>
          <a:p>
            <a:pPr lvl="1"/>
            <a:r>
              <a:rPr lang="en-US" dirty="0" err="1"/>
              <a:t>OrderBy</a:t>
            </a:r>
            <a:r>
              <a:rPr lang="en-US" dirty="0"/>
              <a:t>, </a:t>
            </a:r>
            <a:r>
              <a:rPr lang="en-US" dirty="0" err="1"/>
              <a:t>OrderByDescending</a:t>
            </a:r>
            <a:r>
              <a:rPr lang="en-US" dirty="0"/>
              <a:t>, </a:t>
            </a:r>
            <a:r>
              <a:rPr lang="en-US" dirty="0" err="1"/>
              <a:t>ThenBy</a:t>
            </a:r>
            <a:r>
              <a:rPr lang="en-US" dirty="0"/>
              <a:t>, </a:t>
            </a:r>
            <a:r>
              <a:rPr lang="en-US" dirty="0" err="1"/>
              <a:t>ThenByDescending</a:t>
            </a:r>
            <a:r>
              <a:rPr lang="en-US" dirty="0"/>
              <a:t>, Reverse</a:t>
            </a:r>
          </a:p>
          <a:p>
            <a:r>
              <a:rPr lang="en-US" dirty="0"/>
              <a:t>Aggregate Methods</a:t>
            </a:r>
          </a:p>
          <a:p>
            <a:pPr lvl="1"/>
            <a:r>
              <a:rPr lang="en-US" dirty="0"/>
              <a:t>Aggregate, Average, Max, Min, Sum</a:t>
            </a:r>
          </a:p>
          <a:p>
            <a:r>
              <a:rPr lang="en-US" dirty="0"/>
              <a:t>Paging Methods</a:t>
            </a:r>
          </a:p>
          <a:p>
            <a:pPr lvl="1"/>
            <a:r>
              <a:rPr lang="en-US" dirty="0" err="1"/>
              <a:t>ElementAt</a:t>
            </a:r>
            <a:r>
              <a:rPr lang="en-US" dirty="0"/>
              <a:t>, First, Last, Take, </a:t>
            </a:r>
            <a:r>
              <a:rPr lang="en-US" dirty="0" err="1"/>
              <a:t>TakeWhile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7F68-4390-4B0D-877E-AC24E1D6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in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B06BB-69B7-4108-BF58-B6448271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6" y="1432673"/>
            <a:ext cx="8686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645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3761</TotalTime>
  <Words>903</Words>
  <Application>Microsoft Office PowerPoint</Application>
  <PresentationFormat>On-screen Show (16:9)</PresentationFormat>
  <Paragraphs>156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Noto Sans Symbols</vt:lpstr>
      <vt:lpstr>Lustria</vt:lpstr>
      <vt:lpstr>Slate</vt:lpstr>
      <vt:lpstr> LINQ and Lambda Expressions</vt:lpstr>
      <vt:lpstr>What is LINQ?</vt:lpstr>
      <vt:lpstr>Code without LINQ</vt:lpstr>
      <vt:lpstr>Method Syntax (My preferred)</vt:lpstr>
      <vt:lpstr>Query Syntax</vt:lpstr>
      <vt:lpstr>Syntax (IEnumerable)</vt:lpstr>
      <vt:lpstr>Syntax (Func)</vt:lpstr>
      <vt:lpstr>PowerPoint Presentation</vt:lpstr>
      <vt:lpstr>Referenced in slides</vt:lpstr>
      <vt:lpstr>.Select(Func)</vt:lpstr>
      <vt:lpstr>.Where(Func)</vt:lpstr>
      <vt:lpstr>.GroupBy(Func)</vt:lpstr>
      <vt:lpstr>.All(Func)</vt:lpstr>
      <vt:lpstr>.Any(Func)</vt:lpstr>
      <vt:lpstr>.Contains(obj, comparer)</vt:lpstr>
      <vt:lpstr>.Concat(IEnumerable)</vt:lpstr>
      <vt:lpstr>.Distinct(comparer)</vt:lpstr>
      <vt:lpstr>.Except(enumerable, comparer)</vt:lpstr>
      <vt:lpstr>.Intersect(enumerable, comparer)</vt:lpstr>
      <vt:lpstr>.Union(enumerable, comparer)</vt:lpstr>
      <vt:lpstr>.OrderBy &amp; .OrderByDescending(func)</vt:lpstr>
      <vt:lpstr>.ThenBy &amp; .ThenByDescending(func)</vt:lpstr>
      <vt:lpstr>.Reverse()</vt:lpstr>
      <vt:lpstr>.Average(func)</vt:lpstr>
      <vt:lpstr>.Sum(func)</vt:lpstr>
      <vt:lpstr>.Min(func) &amp; .Max(func)</vt:lpstr>
      <vt:lpstr>.Aggregate(func)</vt:lpstr>
      <vt:lpstr>.Take(int)</vt:lpstr>
      <vt:lpstr>.TakeWhile(func)</vt:lpstr>
      <vt:lpstr>Lab pt. 1</vt:lpstr>
      <vt:lpstr>Lab pt. 2</vt:lpstr>
      <vt:lpstr>HW 5 pt. 1</vt:lpstr>
      <vt:lpstr>Delegates</vt:lpstr>
      <vt:lpstr>Delegates using named methods</vt:lpstr>
      <vt:lpstr>Delegates using anonymous methods</vt:lpstr>
      <vt:lpstr>Delegate Multicasting</vt:lpstr>
      <vt:lpstr>Real Example</vt:lpstr>
      <vt:lpstr>Simple solution</vt:lpstr>
      <vt:lpstr>Lambda Expressions</vt:lpstr>
      <vt:lpstr>Expression Lambdas</vt:lpstr>
      <vt:lpstr>Statement Lambdas</vt:lpstr>
      <vt:lpstr>Taking LINQ too far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78</cp:revision>
  <dcterms:modified xsi:type="dcterms:W3CDTF">2019-02-27T23:35:36Z</dcterms:modified>
</cp:coreProperties>
</file>