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66" r:id="rId3"/>
    <p:sldId id="274" r:id="rId4"/>
    <p:sldId id="275" r:id="rId5"/>
    <p:sldId id="276" r:id="rId6"/>
    <p:sldId id="280" r:id="rId7"/>
    <p:sldId id="281" r:id="rId8"/>
    <p:sldId id="259" r:id="rId9"/>
    <p:sldId id="282" r:id="rId10"/>
    <p:sldId id="278" r:id="rId11"/>
    <p:sldId id="260" r:id="rId12"/>
    <p:sldId id="27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57AE-2ACF-4699-AAF5-2F1028A51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8ACC-B4A5-4CEB-B99F-A9CC46BA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3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ADD9-BB8B-4791-942D-5741F93DA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object oriented programs, you will find that many of your objects are often very similar.</a:t>
            </a:r>
          </a:p>
          <a:p>
            <a:r>
              <a:rPr lang="en-US" dirty="0"/>
              <a:t>Two objects might share common attributes or behaviors, but the two objects behave just differently enough that you can’t use the same class to create them.</a:t>
            </a:r>
          </a:p>
          <a:p>
            <a:r>
              <a:rPr lang="en-US" dirty="0"/>
              <a:t>With inheritance, we can create multiple child classes that derive from a parent class.</a:t>
            </a:r>
          </a:p>
          <a:p>
            <a:pPr lvl="1"/>
            <a:r>
              <a:rPr lang="en-US" dirty="0"/>
              <a:t>The parent class implements all of the common elements.</a:t>
            </a:r>
          </a:p>
          <a:p>
            <a:pPr lvl="1"/>
            <a:r>
              <a:rPr lang="en-US" dirty="0"/>
              <a:t>The child classes implements all of the unique elements.</a:t>
            </a:r>
          </a:p>
          <a:p>
            <a:pPr lvl="1"/>
            <a:endParaRPr lang="en-US" dirty="0"/>
          </a:p>
          <a:p>
            <a:r>
              <a:rPr lang="en-US" dirty="0"/>
              <a:t>Inheritance simplifies complex data structures by having them share common elements.</a:t>
            </a:r>
          </a:p>
        </p:txBody>
      </p:sp>
    </p:spTree>
    <p:extLst>
      <p:ext uri="{BB962C8B-B14F-4D97-AF65-F5344CB8AC3E}">
        <p14:creationId xmlns:p14="http://schemas.microsoft.com/office/powerpoint/2010/main" val="257609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Inherited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32451"/>
            <a:ext cx="6894787" cy="5125549"/>
          </a:xfrm>
        </p:spPr>
        <p:txBody>
          <a:bodyPr/>
          <a:lstStyle/>
          <a:p>
            <a:pPr marL="795847" indent="-609585">
              <a:buFont typeface="+mj-lt"/>
              <a:buAutoNum type="arabicPeriod"/>
            </a:pPr>
            <a:r>
              <a:rPr lang="en-US" dirty="0"/>
              <a:t>Cow inherits from Animal</a:t>
            </a:r>
          </a:p>
          <a:p>
            <a:pPr marL="795847" indent="-609585">
              <a:buFont typeface="+mj-lt"/>
              <a:buAutoNum type="arabicPeriod"/>
            </a:pPr>
            <a:r>
              <a:rPr lang="en-US" dirty="0"/>
              <a:t>The Cow class’s constructor</a:t>
            </a:r>
          </a:p>
          <a:p>
            <a:pPr marL="1405432" lvl="1" indent="-609585">
              <a:buFont typeface="+mj-lt"/>
              <a:buAutoNum type="arabicPeriod"/>
            </a:pPr>
            <a:r>
              <a:rPr lang="en-US" dirty="0"/>
              <a:t>Note, we add “: base(</a:t>
            </a:r>
            <a:r>
              <a:rPr lang="en-US" dirty="0" err="1"/>
              <a:t>params</a:t>
            </a:r>
            <a:r>
              <a:rPr lang="en-US" dirty="0"/>
              <a:t>)” to additionally call the Animal constructor.</a:t>
            </a:r>
          </a:p>
          <a:p>
            <a:pPr marL="795847" indent="-609585">
              <a:buFont typeface="+mj-lt"/>
              <a:buAutoNum type="arabicPeriod"/>
            </a:pPr>
            <a:r>
              <a:rPr lang="en-US" dirty="0" err="1"/>
              <a:t>Animal.Eat</a:t>
            </a:r>
            <a:r>
              <a:rPr lang="en-US" dirty="0"/>
              <a:t>() is a virtual method.</a:t>
            </a:r>
          </a:p>
          <a:p>
            <a:pPr marL="1405432" lvl="1" indent="-609585">
              <a:buFont typeface="+mj-lt"/>
              <a:buAutoNum type="arabicPeriod"/>
            </a:pPr>
            <a:r>
              <a:rPr lang="en-US" dirty="0"/>
              <a:t>Therefore we call “</a:t>
            </a:r>
            <a:r>
              <a:rPr lang="en-US" dirty="0" err="1"/>
              <a:t>base.Eat</a:t>
            </a:r>
            <a:r>
              <a:rPr lang="en-US" dirty="0"/>
              <a:t>()”.</a:t>
            </a:r>
          </a:p>
          <a:p>
            <a:pPr marL="795847" indent="-609585">
              <a:buFont typeface="+mj-lt"/>
              <a:buAutoNum type="arabicPeriod"/>
            </a:pPr>
            <a:r>
              <a:rPr lang="en-US" dirty="0" err="1"/>
              <a:t>Animal.MakeSound</a:t>
            </a:r>
            <a:r>
              <a:rPr lang="en-US" dirty="0"/>
              <a:t>() is abstract.</a:t>
            </a:r>
          </a:p>
          <a:p>
            <a:pPr marL="1405432" lvl="1" indent="-609585">
              <a:buFont typeface="+mj-lt"/>
              <a:buAutoNum type="arabicPeriod"/>
            </a:pPr>
            <a:r>
              <a:rPr lang="en-US" dirty="0"/>
              <a:t>Therefore we MUST implement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25" y="2003972"/>
            <a:ext cx="5577875" cy="48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2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means, “Many shapes” in Greek.</a:t>
            </a:r>
          </a:p>
          <a:p>
            <a:r>
              <a:rPr lang="en-US" dirty="0"/>
              <a:t>It allows us to consider some object types as if they were a different type.</a:t>
            </a:r>
          </a:p>
        </p:txBody>
      </p:sp>
    </p:spTree>
    <p:extLst>
      <p:ext uri="{BB962C8B-B14F-4D97-AF65-F5344CB8AC3E}">
        <p14:creationId xmlns:p14="http://schemas.microsoft.com/office/powerpoint/2010/main" val="427802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Abstraction, Inheritance, &amp;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1" y="3601545"/>
            <a:ext cx="2295415" cy="2189704"/>
          </a:xfrm>
        </p:spPr>
        <p:txBody>
          <a:bodyPr/>
          <a:lstStyle/>
          <a:p>
            <a:pPr marL="186262" indent="0" algn="ctr">
              <a:buNone/>
            </a:pPr>
            <a:r>
              <a:rPr lang="en-US" sz="5333" dirty="0"/>
              <a:t>VS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453071"/>
            <a:ext cx="4292600" cy="359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415" y="2884871"/>
            <a:ext cx="5041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What is OOP?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Using objects to create a tangible model of a collection of objects that interact with each other to achieve our programs goals.</a:t>
            </a:r>
          </a:p>
          <a:p>
            <a:r>
              <a:rPr lang="en-US" dirty="0"/>
              <a:t>OOP can often be considered a programming paradigm that attempts to simulate a real-world model that is easy to understand.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Attributes – Fields</a:t>
            </a:r>
          </a:p>
          <a:p>
            <a:pPr lvl="2"/>
            <a:r>
              <a:rPr lang="en-US" dirty="0"/>
              <a:t>Stuff the program knows</a:t>
            </a:r>
          </a:p>
          <a:p>
            <a:pPr lvl="1"/>
            <a:r>
              <a:rPr lang="en-US" dirty="0"/>
              <a:t>Behaviors – Methods</a:t>
            </a:r>
          </a:p>
          <a:p>
            <a:pPr lvl="2"/>
            <a:r>
              <a:rPr lang="en-US" dirty="0"/>
              <a:t>Stuff the program can do with the stuff the program knows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8E34-E8DC-4551-BCE9-0967D03F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5BC9-88D7-4CF4-BF90-D1FC3901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organizing your code on a </a:t>
            </a:r>
            <a:r>
              <a:rPr lang="en-US" b="1" dirty="0"/>
              <a:t>need-to-know</a:t>
            </a:r>
            <a:r>
              <a:rPr lang="en-US" dirty="0"/>
              <a:t> basis.</a:t>
            </a:r>
          </a:p>
          <a:p>
            <a:r>
              <a:rPr lang="en-US" dirty="0"/>
              <a:t>Prevent other objects from changing an object’s state by making it’s attributes </a:t>
            </a:r>
            <a:r>
              <a:rPr lang="en-US" b="1" dirty="0"/>
              <a:t>private.</a:t>
            </a:r>
          </a:p>
          <a:p>
            <a:pPr marL="36900" indent="0">
              <a:buNone/>
            </a:pPr>
            <a:endParaRPr lang="en-US" b="1" dirty="0"/>
          </a:p>
          <a:p>
            <a:r>
              <a:rPr lang="en-US" dirty="0"/>
              <a:t> A Dog class might have attributes:</a:t>
            </a:r>
          </a:p>
          <a:p>
            <a:pPr lvl="1"/>
            <a:r>
              <a:rPr lang="en-US" dirty="0"/>
              <a:t>Hunger, Thirst, and Mood</a:t>
            </a:r>
          </a:p>
          <a:p>
            <a:r>
              <a:rPr lang="en-US" dirty="0"/>
              <a:t>The Human class should not be able to directly modify these values, but instead have a way to modify them through the Dog’s behavior.</a:t>
            </a:r>
          </a:p>
          <a:p>
            <a:pPr lvl="1"/>
            <a:r>
              <a:rPr lang="en-US" dirty="0"/>
              <a:t>Feed(), Water(), Play()</a:t>
            </a:r>
          </a:p>
        </p:txBody>
      </p:sp>
    </p:spTree>
    <p:extLst>
      <p:ext uri="{BB962C8B-B14F-4D97-AF65-F5344CB8AC3E}">
        <p14:creationId xmlns:p14="http://schemas.microsoft.com/office/powerpoint/2010/main" val="173341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742-DE2F-4D1D-9B4E-1094B25E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5A9E-2703-4790-A284-29165D09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write a program that creates a Graph class. The Graph class needs to create Nodes and Edges to complete itself.</a:t>
            </a:r>
          </a:p>
          <a:p>
            <a:r>
              <a:rPr lang="en-US" dirty="0"/>
              <a:t>Your main program, or more specifically, anything that isn’t the Graph class has absolutely no reason to know anything about Nodes and Edges.</a:t>
            </a:r>
          </a:p>
          <a:p>
            <a:pPr lvl="1"/>
            <a:r>
              <a:rPr lang="en-US" dirty="0"/>
              <a:t>Instead, your main program can run a behavior on the Graph class to interact with the Nodes and Edges.</a:t>
            </a:r>
          </a:p>
          <a:p>
            <a:pPr lvl="1"/>
            <a:endParaRPr lang="en-US" dirty="0"/>
          </a:p>
          <a:p>
            <a:r>
              <a:rPr lang="en-US" dirty="0"/>
              <a:t>The reason for this, is that a Node by itself is worthless! It needs to be encapsulated within the Graph class to be of any use.</a:t>
            </a:r>
          </a:p>
        </p:txBody>
      </p:sp>
    </p:spTree>
    <p:extLst>
      <p:ext uri="{BB962C8B-B14F-4D97-AF65-F5344CB8AC3E}">
        <p14:creationId xmlns:p14="http://schemas.microsoft.com/office/powerpoint/2010/main" val="233459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 is the act of representing essential features without including the background details or explanations. </a:t>
            </a:r>
          </a:p>
          <a:p>
            <a:r>
              <a:rPr lang="en-US" dirty="0"/>
              <a:t>In the computer science and software engineering domain, the abstraction principle is used to reduce complexity and allow efficient design and implementation of complex software systems.</a:t>
            </a:r>
          </a:p>
        </p:txBody>
      </p:sp>
    </p:spTree>
    <p:extLst>
      <p:ext uri="{BB962C8B-B14F-4D97-AF65-F5344CB8AC3E}">
        <p14:creationId xmlns:p14="http://schemas.microsoft.com/office/powerpoint/2010/main" val="322142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abstraction simplifies your projects and makes them easier to work with and understand. Managing a very large solution with very little abstraction is very difficult.</a:t>
            </a:r>
          </a:p>
          <a:p>
            <a:r>
              <a:rPr lang="en-US" dirty="0"/>
              <a:t>Abstraction means that each object should only expose a high-level mechanism for using it.</a:t>
            </a:r>
          </a:p>
          <a:p>
            <a:pPr lvl="1"/>
            <a:r>
              <a:rPr lang="en-US" dirty="0"/>
              <a:t>Example: Mobile Phone</a:t>
            </a:r>
          </a:p>
          <a:p>
            <a:pPr lvl="2"/>
            <a:r>
              <a:rPr lang="en-US" dirty="0"/>
              <a:t>What happens under the hood? </a:t>
            </a:r>
          </a:p>
          <a:p>
            <a:pPr lvl="2"/>
            <a:r>
              <a:rPr lang="en-US" dirty="0"/>
              <a:t>You don’t need to know because you are given an interface and some buttons to utilize.</a:t>
            </a:r>
          </a:p>
          <a:p>
            <a:pPr lvl="2"/>
            <a:endParaRPr lang="en-US" dirty="0"/>
          </a:p>
          <a:p>
            <a:r>
              <a:rPr lang="en-US" dirty="0"/>
              <a:t>Abstraction makes using a complex object simple.</a:t>
            </a:r>
          </a:p>
        </p:txBody>
      </p:sp>
    </p:spTree>
    <p:extLst>
      <p:ext uri="{BB962C8B-B14F-4D97-AF65-F5344CB8AC3E}">
        <p14:creationId xmlns:p14="http://schemas.microsoft.com/office/powerpoint/2010/main" val="69825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An Abstract Class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59" y="1423312"/>
            <a:ext cx="5703613" cy="53426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1528" y="1616781"/>
            <a:ext cx="6225331" cy="4955688"/>
          </a:xfrm>
        </p:spPr>
        <p:txBody>
          <a:bodyPr/>
          <a:lstStyle/>
          <a:p>
            <a:pPr marL="887788" indent="-457189">
              <a:buFont typeface="+mj-lt"/>
              <a:buAutoNum type="arabicPeriod"/>
            </a:pPr>
            <a:r>
              <a:rPr lang="en-US" dirty="0"/>
              <a:t>We declare the class “abstract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Note, we cannot create an instance of an animal (IE, no “new Animal()”)</a:t>
            </a:r>
          </a:p>
          <a:p>
            <a:pPr marL="887788" indent="-457189">
              <a:buFont typeface="+mj-lt"/>
              <a:buAutoNum type="arabicPeriod"/>
            </a:pPr>
            <a:r>
              <a:rPr lang="en-US" dirty="0"/>
              <a:t>Animal fields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Note “protected” before the variables.</a:t>
            </a:r>
          </a:p>
          <a:p>
            <a:pPr marL="887788" indent="-457189">
              <a:buFont typeface="+mj-lt"/>
              <a:buAutoNum type="arabicPeriod"/>
            </a:pPr>
            <a:r>
              <a:rPr lang="en-US" dirty="0"/>
              <a:t>Animal constructor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Note how we don’t set “</a:t>
            </a:r>
            <a:r>
              <a:rPr lang="en-US" dirty="0" err="1"/>
              <a:t>isCarnivorous</a:t>
            </a:r>
            <a:r>
              <a:rPr lang="en-US" dirty="0"/>
              <a:t>”.</a:t>
            </a:r>
          </a:p>
          <a:p>
            <a:pPr marL="887788" indent="-457189">
              <a:buFont typeface="+mj-lt"/>
              <a:buAutoNum type="arabicPeriod"/>
            </a:pPr>
            <a:r>
              <a:rPr lang="en-US" dirty="0"/>
              <a:t>Virtual method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A similarity between every animal</a:t>
            </a:r>
          </a:p>
          <a:p>
            <a:pPr marL="887788" indent="-457189">
              <a:buFont typeface="+mj-lt"/>
              <a:buAutoNum type="arabicPeriod"/>
            </a:pPr>
            <a:r>
              <a:rPr lang="en-US" dirty="0"/>
              <a:t>Abstract method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A difference between every animal</a:t>
            </a:r>
          </a:p>
        </p:txBody>
      </p:sp>
    </p:spTree>
    <p:extLst>
      <p:ext uri="{BB962C8B-B14F-4D97-AF65-F5344CB8AC3E}">
        <p14:creationId xmlns:p14="http://schemas.microsoft.com/office/powerpoint/2010/main" val="121301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feature that represents the “is a” relationship between different classes.</a:t>
            </a:r>
          </a:p>
          <a:p>
            <a:r>
              <a:rPr lang="en-US" dirty="0"/>
              <a:t>Inheritance allows a class to have the same behavior as another class and extend or tailor that behavior to provide special action for specific needs.</a:t>
            </a:r>
          </a:p>
        </p:txBody>
      </p:sp>
      <p:pic>
        <p:nvPicPr>
          <p:cNvPr id="1026" name="Picture 2" descr="Image result for inheritance programming">
            <a:extLst>
              <a:ext uri="{FF2B5EF4-FFF2-40B4-BE49-F238E27FC236}">
                <a16:creationId xmlns:a16="http://schemas.microsoft.com/office/drawing/2014/main" id="{A12BBD03-238C-4FC4-AD4A-FB26EB836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48" y="3111444"/>
            <a:ext cx="8406103" cy="337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90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628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Slate</vt:lpstr>
      <vt:lpstr>Object Oriented Programming</vt:lpstr>
      <vt:lpstr>Outline</vt:lpstr>
      <vt:lpstr>What is OOP?</vt:lpstr>
      <vt:lpstr>Encapsulation</vt:lpstr>
      <vt:lpstr>Encapsulation</vt:lpstr>
      <vt:lpstr>Abstraction</vt:lpstr>
      <vt:lpstr>Abstraction</vt:lpstr>
      <vt:lpstr>An Abstract Class</vt:lpstr>
      <vt:lpstr>Inheritance</vt:lpstr>
      <vt:lpstr>Inheritance</vt:lpstr>
      <vt:lpstr>An Inherited Class</vt:lpstr>
      <vt:lpstr>Polymorphism</vt:lpstr>
      <vt:lpstr>Abstraction, Inheritance, &amp; 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37</cp:revision>
  <dcterms:created xsi:type="dcterms:W3CDTF">2019-01-21T21:23:40Z</dcterms:created>
  <dcterms:modified xsi:type="dcterms:W3CDTF">2019-01-25T22:27:15Z</dcterms:modified>
</cp:coreProperties>
</file>