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6" r:id="rId3"/>
    <p:sldId id="265" r:id="rId4"/>
    <p:sldId id="264" r:id="rId5"/>
    <p:sldId id="276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statements-expressions-operators/overloadable-operators" TargetMode="External"/><Relationship Id="rId2" Type="http://schemas.openxmlformats.org/officeDocument/2006/relationships/hyperlink" Target="https://docs.microsoft.com/en-us/dotnet/csharp/language-reference/operators/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589-9A88-4E08-BA92-97F65758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D502-0978-4FE4-A346-EB8DC8CA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HW Questions?</a:t>
            </a:r>
          </a:p>
          <a:p>
            <a:r>
              <a:rPr lang="en-US" dirty="0"/>
              <a:t>HW Turn in example</a:t>
            </a:r>
          </a:p>
          <a:p>
            <a:pPr lvl="1"/>
            <a:r>
              <a:rPr lang="en-US" dirty="0"/>
              <a:t>File organization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Canvas submission</a:t>
            </a:r>
          </a:p>
          <a:p>
            <a:r>
              <a:rPr lang="en-US" dirty="0"/>
              <a:t>Midterm date change (Syllabus on Canvas updated)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More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pPr lvl="1"/>
            <a:r>
              <a:rPr lang="en-US" dirty="0"/>
              <a:t>*, /, +, -, %</a:t>
            </a:r>
          </a:p>
          <a:p>
            <a:pPr lvl="1"/>
            <a:r>
              <a:rPr lang="en-US" dirty="0"/>
              <a:t>*=, /=, +=, -=, %=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&amp;=, |=, ^=, &lt;&lt;=, &gt;&gt;=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&lt;, &gt;, ==, &lt;=, &gt;=, !=</a:t>
            </a:r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&amp;&amp;, ||</a:t>
            </a:r>
          </a:p>
        </p:txBody>
      </p:sp>
    </p:spTree>
    <p:extLst>
      <p:ext uri="{BB962C8B-B14F-4D97-AF65-F5344CB8AC3E}">
        <p14:creationId xmlns:p14="http://schemas.microsoft.com/office/powerpoint/2010/main" val="27696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is very, very intelligent.</a:t>
            </a:r>
          </a:p>
          <a:p>
            <a:pPr lvl="1"/>
            <a:r>
              <a:rPr lang="en-US" dirty="0"/>
              <a:t>However, it doesn’t know how to add Cows, Cars, or any other custom object type you create.</a:t>
            </a:r>
          </a:p>
          <a:p>
            <a:pPr lvl="1"/>
            <a:endParaRPr lang="en-US" dirty="0"/>
          </a:p>
          <a:p>
            <a:r>
              <a:rPr lang="en-US" dirty="0"/>
              <a:t>C#, as well as many other programming languages (not Java…) offer the ability to overload operators.</a:t>
            </a:r>
          </a:p>
          <a:p>
            <a:pPr lvl="1"/>
            <a:r>
              <a:rPr lang="en-US" dirty="0"/>
              <a:t>This means that you can tell the compiler what it means to add two cows together.</a:t>
            </a:r>
          </a:p>
          <a:p>
            <a:pPr lvl="2"/>
            <a:r>
              <a:rPr lang="en-US" dirty="0"/>
              <a:t>Cow + Cow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4FC8-7284-43D3-9B6C-A59129F6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4CBB-84B8-4EEA-AE24-95F128AF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RPG style game where players have a currency that consists of gold, silver, and copper.</a:t>
            </a:r>
          </a:p>
          <a:p>
            <a:pPr lvl="1"/>
            <a:r>
              <a:rPr lang="en-US" dirty="0"/>
              <a:t>100 copper can be traded for 1 silver, visa versa</a:t>
            </a:r>
          </a:p>
          <a:p>
            <a:pPr lvl="1"/>
            <a:r>
              <a:rPr lang="en-US" dirty="0"/>
              <a:t>100 silver can be traded for 1 gold, visa versa</a:t>
            </a:r>
          </a:p>
          <a:p>
            <a:r>
              <a:rPr lang="en-US" dirty="0"/>
              <a:t>Our currency class looks something like this 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player A wins an event that rewards 5 gold, 10 silver, and 95 copper.</a:t>
            </a:r>
          </a:p>
          <a:p>
            <a:pPr lvl="1"/>
            <a:r>
              <a:rPr lang="en-US" dirty="0" err="1"/>
              <a:t>A.currency</a:t>
            </a:r>
            <a:r>
              <a:rPr lang="en-US" dirty="0"/>
              <a:t> += new Currency(5, 10, 95)</a:t>
            </a:r>
          </a:p>
          <a:p>
            <a:pPr lvl="2"/>
            <a:r>
              <a:rPr lang="en-US" dirty="0"/>
              <a:t>Assuming we have overloaded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D38AF-1BE6-4D0D-998F-5BD43A65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78" y="2110662"/>
            <a:ext cx="4010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7A6-C0C5-403E-9271-CC9EF8D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Overloadable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4D94-7431-4C34-BA13-D1099F2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Unary Operators</a:t>
            </a:r>
          </a:p>
          <a:p>
            <a:pPr lvl="1"/>
            <a:r>
              <a:rPr lang="en-US" dirty="0"/>
              <a:t>+, -, !, ~, ++, --, true, false</a:t>
            </a:r>
          </a:p>
          <a:p>
            <a:r>
              <a:rPr lang="en-US" dirty="0"/>
              <a:t>Binary Operators</a:t>
            </a:r>
          </a:p>
          <a:p>
            <a:pPr lvl="1"/>
            <a:r>
              <a:rPr lang="en-US" dirty="0"/>
              <a:t>+, -, *, /, %, &amp;, |, ^, &lt;&lt;, &gt;&gt;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==, !=, &lt;, &gt;, &lt;=, &gt;=</a:t>
            </a:r>
          </a:p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&amp;&amp;, ||</a:t>
            </a:r>
          </a:p>
          <a:p>
            <a:r>
              <a:rPr lang="en-US" dirty="0"/>
              <a:t>Note: Assignment operators like +=, or *= are implicitly overloaded when you overload the corresponding binary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B57-7B27-463D-BE3A-EAC65D74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Overloading Signature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1B40-1988-4F21-93D0-DAC333D6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7135"/>
            <a:ext cx="10353762" cy="2824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“public” – What is the point of having an operator if you can’t use it?!?!?</a:t>
            </a:r>
          </a:p>
          <a:p>
            <a:r>
              <a:rPr lang="en-US" dirty="0"/>
              <a:t>“static” – Remember, static makes whatever it is a member of the class instead of the object</a:t>
            </a:r>
          </a:p>
          <a:p>
            <a:pPr lvl="1"/>
            <a:r>
              <a:rPr lang="en-US" dirty="0"/>
              <a:t>We only need one overloaded operator that every Currency object can understand.</a:t>
            </a:r>
          </a:p>
          <a:p>
            <a:r>
              <a:rPr lang="en-US" dirty="0"/>
              <a:t>“operator” – Simply declaring that we are overloading an operator</a:t>
            </a:r>
          </a:p>
          <a:p>
            <a:r>
              <a:rPr lang="en-US" dirty="0"/>
              <a:t>“+” – The operator we are wanting to overload</a:t>
            </a:r>
          </a:p>
          <a:p>
            <a:r>
              <a:rPr lang="en-US" dirty="0"/>
              <a:t>Parameters – For binary operations, two of the class you are overloading. For unary operations, just 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6DE8-25FC-4562-A272-6F5F4507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64906"/>
            <a:ext cx="10368580" cy="14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3C27-1B02-45B5-A98E-0243F83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Unary VS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625FA-A8CD-42BD-86CF-7F81C6CD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85" y="1580050"/>
            <a:ext cx="10711382" cy="24843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3BBEE-803B-4254-87B9-409A63C5960E}"/>
              </a:ext>
            </a:extLst>
          </p:cNvPr>
          <p:cNvSpPr txBox="1">
            <a:spLocks/>
          </p:cNvSpPr>
          <p:nvPr/>
        </p:nvSpPr>
        <p:spPr>
          <a:xfrm>
            <a:off x="913795" y="4161453"/>
            <a:ext cx="10353762" cy="24843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operator is subtraction</a:t>
            </a:r>
          </a:p>
          <a:p>
            <a:r>
              <a:rPr lang="en-US" dirty="0"/>
              <a:t>Bottom operator is negation</a:t>
            </a:r>
          </a:p>
          <a:p>
            <a:r>
              <a:rPr lang="en-US" dirty="0"/>
              <a:t>Compiler knows the difference based on the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230184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10D1-CE39-4DBB-8203-AD26893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Operators to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E2B8-E2E2-4234-9A46-AE92CB7E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3570"/>
            <a:ext cx="5085789" cy="4127630"/>
          </a:xfrm>
        </p:spPr>
        <p:txBody>
          <a:bodyPr/>
          <a:lstStyle/>
          <a:p>
            <a:r>
              <a:rPr lang="en-US" dirty="0"/>
              <a:t>Checking accounts often require a certain balance in order to stay active.</a:t>
            </a:r>
          </a:p>
          <a:p>
            <a:r>
              <a:rPr lang="en-US" dirty="0"/>
              <a:t>Overloading the true and false operators allow us to write something along the lines of, “if you have 50 gold’s worth of currency or more, you are valid.”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5EE25-B6B2-46E4-8047-C5008402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663570"/>
            <a:ext cx="5654956" cy="36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FCF-FAAE-4DBA-AF43-15DD4DA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go-to overload for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9047-885E-4AD4-9B5B-B0E41862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14336"/>
            <a:ext cx="10353762" cy="3094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Printing objects is useful in many situations</a:t>
            </a:r>
          </a:p>
          <a:p>
            <a:pPr lvl="1"/>
            <a:r>
              <a:rPr lang="en-US" dirty="0"/>
              <a:t>Inform the user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(new Currency(5, 3, 4));</a:t>
            </a:r>
          </a:p>
          <a:p>
            <a:pPr lvl="1"/>
            <a:r>
              <a:rPr lang="en-US" dirty="0"/>
              <a:t>Gold: 5.</a:t>
            </a:r>
          </a:p>
          <a:p>
            <a:pPr lvl="1"/>
            <a:r>
              <a:rPr lang="en-US" dirty="0"/>
              <a:t>Silver: 3.</a:t>
            </a:r>
          </a:p>
          <a:p>
            <a:pPr lvl="1"/>
            <a:r>
              <a:rPr lang="en-US" dirty="0"/>
              <a:t>Copper: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9BA5-9E67-4705-B50E-17B34430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42" y="1580050"/>
            <a:ext cx="5342068" cy="2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0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09F-DB5A-4BD9-9066-8CFFE9E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CACE-1FD2-475F-8FBC-7CBC1560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5551153" cy="4211150"/>
          </a:xfrm>
        </p:spPr>
        <p:txBody>
          <a:bodyPr/>
          <a:lstStyle/>
          <a:p>
            <a:r>
              <a:rPr lang="en-US" dirty="0"/>
              <a:t>If you want to access some object via indexers.</a:t>
            </a:r>
          </a:p>
          <a:p>
            <a:pPr lvl="1"/>
            <a:r>
              <a:rPr lang="en-US" dirty="0"/>
              <a:t>Think arrays, lists,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Working on a project with an </a:t>
            </a:r>
            <a:r>
              <a:rPr lang="en-US" dirty="0" err="1"/>
              <a:t>AIManager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n AI actors in the project.</a:t>
            </a:r>
          </a:p>
          <a:p>
            <a:pPr lvl="1"/>
            <a:r>
              <a:rPr lang="en-US" dirty="0"/>
              <a:t>Instead of writing a method to get access to a single AI actor, write an indexer using a dictionary to the character name.</a:t>
            </a:r>
          </a:p>
          <a:p>
            <a:pPr lvl="1"/>
            <a:r>
              <a:rPr lang="en-US" dirty="0" err="1"/>
              <a:t>AIManager</a:t>
            </a:r>
            <a:r>
              <a:rPr lang="en-US" dirty="0"/>
              <a:t>[</a:t>
            </a:r>
            <a:r>
              <a:rPr lang="en-US" dirty="0" err="1"/>
              <a:t>CharacterName.Bob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EC98-1ABD-4256-95A9-476C9A52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8" y="1925283"/>
            <a:ext cx="5412922" cy="37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4B44-5ACB-44C8-A065-F99C1D5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&amp; Implicit 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3A18-33A5-469A-8D56-03220DAF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" y="1580049"/>
            <a:ext cx="5709661" cy="29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98F8C-2468-49BA-B754-547329CC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59" y="1580050"/>
            <a:ext cx="5795935" cy="2928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3248D-21A2-4D59-B94A-7AA07F784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079" y="4609323"/>
            <a:ext cx="5827842" cy="19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Operators and </a:t>
            </a:r>
            <a:br>
              <a:rPr lang="en-US" dirty="0"/>
            </a:br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80B-881A-4055-9B77-84763100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40BE-D729-43FB-B861-B5E28DDF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make our code more: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More dynamic</a:t>
            </a:r>
          </a:p>
          <a:p>
            <a:pPr lvl="1"/>
            <a:endParaRPr lang="en-US" dirty="0"/>
          </a:p>
          <a:p>
            <a:r>
              <a:rPr lang="en-US" dirty="0"/>
              <a:t>Overloading operators helps in all of these ways.</a:t>
            </a:r>
          </a:p>
        </p:txBody>
      </p:sp>
    </p:spTree>
    <p:extLst>
      <p:ext uri="{BB962C8B-B14F-4D97-AF65-F5344CB8AC3E}">
        <p14:creationId xmlns:p14="http://schemas.microsoft.com/office/powerpoint/2010/main" val="18666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FD10668-0233-4B74-9AB9-2CF0821E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3" y="388597"/>
            <a:ext cx="9292934" cy="60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57996CE-4FF2-4A56-9D17-1E37DBDD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8125"/>
            <a:ext cx="8477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589-9A88-4E08-BA92-97F65758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D502-0978-4FE4-A346-EB8DC8CA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have many operators.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https://docs.microsoft.com/en-us/dotnet/csharp/language-reference/operators/index</a:t>
            </a:r>
            <a:endParaRPr lang="en-US" dirty="0"/>
          </a:p>
          <a:p>
            <a:r>
              <a:rPr lang="en-US" dirty="0"/>
              <a:t>However only some are overloadable (you tell the compiler how to handle them).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https://docs.microsoft.com/en-us/dotnet/csharp/programming-guide/statements-expressions-operators/overloadable-operators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conditional operators (prevents null reference exceptions).</a:t>
            </a:r>
          </a:p>
          <a:p>
            <a:pPr lvl="1"/>
            <a:r>
              <a:rPr lang="en-US" dirty="0"/>
              <a:t>X?.Y  -  Returns null if X is null</a:t>
            </a:r>
          </a:p>
          <a:p>
            <a:pPr lvl="1"/>
            <a:r>
              <a:rPr lang="en-US" dirty="0"/>
              <a:t>X?[n]  -  Returns null if X is null</a:t>
            </a:r>
          </a:p>
          <a:p>
            <a:endParaRPr lang="en-US" dirty="0"/>
          </a:p>
          <a:p>
            <a:r>
              <a:rPr lang="en-US" dirty="0"/>
              <a:t>Postfix operators – Returns X and then applies the operation</a:t>
            </a:r>
          </a:p>
          <a:p>
            <a:pPr lvl="1"/>
            <a:r>
              <a:rPr lang="en-US" dirty="0"/>
              <a:t>X++</a:t>
            </a:r>
          </a:p>
          <a:p>
            <a:pPr lvl="1"/>
            <a:r>
              <a:rPr lang="en-US" dirty="0"/>
              <a:t>X-- </a:t>
            </a:r>
          </a:p>
          <a:p>
            <a:r>
              <a:rPr lang="en-US" dirty="0"/>
              <a:t>Prefix operators – Applies the operation on X prior to return</a:t>
            </a:r>
          </a:p>
          <a:p>
            <a:pPr lvl="1"/>
            <a:r>
              <a:rPr lang="en-US" dirty="0"/>
              <a:t>--X</a:t>
            </a:r>
          </a:p>
          <a:p>
            <a:pPr lvl="1"/>
            <a:r>
              <a:rPr lang="en-US" dirty="0"/>
              <a:t>++X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operators</a:t>
            </a:r>
          </a:p>
          <a:p>
            <a:pPr lvl="1"/>
            <a:r>
              <a:rPr lang="en-US" dirty="0"/>
              <a:t>X &lt;&lt; Y – Shift bits left y times and fill with 0’s</a:t>
            </a:r>
          </a:p>
          <a:p>
            <a:pPr lvl="2"/>
            <a:r>
              <a:rPr lang="en-US" dirty="0"/>
              <a:t>100101 &lt;&lt; 2 = 10010100</a:t>
            </a:r>
          </a:p>
          <a:p>
            <a:pPr lvl="1"/>
            <a:r>
              <a:rPr lang="en-US" dirty="0"/>
              <a:t>X &gt;&gt; Y – Shift bits right y times and fill with 0’s</a:t>
            </a:r>
          </a:p>
          <a:p>
            <a:pPr lvl="2"/>
            <a:r>
              <a:rPr lang="en-US" dirty="0"/>
              <a:t>100101 &gt;&gt; 2 = 1001</a:t>
            </a:r>
          </a:p>
        </p:txBody>
      </p:sp>
    </p:spTree>
    <p:extLst>
      <p:ext uri="{BB962C8B-B14F-4D97-AF65-F5344CB8AC3E}">
        <p14:creationId xmlns:p14="http://schemas.microsoft.com/office/powerpoint/2010/main" val="245144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CD4F-F2F7-4334-801A-DC01813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Bitwise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19E0-98E0-48D4-A7DE-789FC48C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C8711-A28C-4737-B438-DB380EDAF2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True &amp; False = False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True | False = True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True ^ False = True</a:t>
            </a:r>
          </a:p>
          <a:p>
            <a:pPr lvl="1"/>
            <a:endParaRPr lang="en-US" dirty="0"/>
          </a:p>
          <a:p>
            <a:r>
              <a:rPr lang="en-US" dirty="0"/>
              <a:t>Note: The only difference between &amp; and &amp;&amp; is that  &amp; will check both operands even if the first returns false. &amp;&amp; will not check the 2</a:t>
            </a:r>
            <a:r>
              <a:rPr lang="en-US" baseline="30000" dirty="0"/>
              <a:t>nd</a:t>
            </a:r>
            <a:r>
              <a:rPr lang="en-US" dirty="0"/>
              <a:t> operand if the first is false.</a:t>
            </a:r>
          </a:p>
          <a:p>
            <a:r>
              <a:rPr lang="en-US" dirty="0"/>
              <a:t>Stopping when you know it has failed (or passed) is called short-circuit evaluation.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3270A-DE1A-466E-AFF7-957BD684F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Bitwise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C80E64-A848-4E4E-8F69-44B3106A3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11010 &amp; 10010 = 10010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11010 &amp; 10010 = 11010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11010 &amp; 10010 = 1000</a:t>
            </a:r>
          </a:p>
          <a:p>
            <a:r>
              <a:rPr lang="en-US" dirty="0"/>
              <a:t>Bitwise complement ~</a:t>
            </a:r>
          </a:p>
          <a:p>
            <a:pPr lvl="1"/>
            <a:r>
              <a:rPr lang="en-US" dirty="0"/>
              <a:t>~(11110000) = (00001111)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“is” – Type compatibility. Returns true if left operand can be cast to right operand.</a:t>
            </a:r>
          </a:p>
          <a:p>
            <a:pPr lvl="1"/>
            <a:r>
              <a:rPr lang="en-US" dirty="0"/>
              <a:t>if (object is Animal)</a:t>
            </a:r>
          </a:p>
          <a:p>
            <a:pPr lvl="1"/>
            <a:endParaRPr lang="en-US" dirty="0"/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“as” – Returns the left operand cast as the right operand. Will return null if not compatible. </a:t>
            </a:r>
          </a:p>
          <a:p>
            <a:pPr lvl="1"/>
            <a:r>
              <a:rPr lang="en-US" dirty="0"/>
              <a:t>(Type)object – Same as “as”. Will throw exception if not compatible.</a:t>
            </a:r>
          </a:p>
        </p:txBody>
      </p:sp>
    </p:spTree>
    <p:extLst>
      <p:ext uri="{BB962C8B-B14F-4D97-AF65-F5344CB8AC3E}">
        <p14:creationId xmlns:p14="http://schemas.microsoft.com/office/powerpoint/2010/main" val="249740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945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Calisto MT</vt:lpstr>
      <vt:lpstr>Wingdings 2</vt:lpstr>
      <vt:lpstr>Slate</vt:lpstr>
      <vt:lpstr>Notes</vt:lpstr>
      <vt:lpstr>Operators and  Operator Overloading</vt:lpstr>
      <vt:lpstr>PowerPoint Presentation</vt:lpstr>
      <vt:lpstr>PowerPoint Presentation</vt:lpstr>
      <vt:lpstr>Operators</vt:lpstr>
      <vt:lpstr>Primary Operators</vt:lpstr>
      <vt:lpstr>Binary Operators</vt:lpstr>
      <vt:lpstr>Logical &amp; Bitwise Operators</vt:lpstr>
      <vt:lpstr>Relational Operators</vt:lpstr>
      <vt:lpstr>So Many More Operators</vt:lpstr>
      <vt:lpstr>Overloading Operators</vt:lpstr>
      <vt:lpstr>A Good Example</vt:lpstr>
      <vt:lpstr>Overloadable Operators</vt:lpstr>
      <vt:lpstr>Operation Overloading Signature Breakdown</vt:lpstr>
      <vt:lpstr>Unary VS Binary</vt:lpstr>
      <vt:lpstr>Weird Operators to Overload</vt:lpstr>
      <vt:lpstr>The go-to overload for objects</vt:lpstr>
      <vt:lpstr>Adding Indexers</vt:lpstr>
      <vt:lpstr>Explicit &amp; Implicit Casting</vt:lpstr>
      <vt:lpstr>The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68</cp:revision>
  <dcterms:created xsi:type="dcterms:W3CDTF">2019-01-21T21:23:40Z</dcterms:created>
  <dcterms:modified xsi:type="dcterms:W3CDTF">2019-02-04T18:41:25Z</dcterms:modified>
</cp:coreProperties>
</file>