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2"/>
  </p:notesMasterIdLst>
  <p:sldIdLst>
    <p:sldId id="256" r:id="rId2"/>
    <p:sldId id="258" r:id="rId3"/>
    <p:sldId id="257" r:id="rId4"/>
    <p:sldId id="260" r:id="rId5"/>
    <p:sldId id="261" r:id="rId6"/>
    <p:sldId id="263" r:id="rId7"/>
    <p:sldId id="259" r:id="rId8"/>
    <p:sldId id="264" r:id="rId9"/>
    <p:sldId id="262" r:id="rId10"/>
    <p:sldId id="266" r:id="rId11"/>
  </p:sldIdLst>
  <p:sldSz cx="9144000" cy="5143500" type="screen16x9"/>
  <p:notesSz cx="6858000" cy="9144000"/>
  <p:embeddedFontLst>
    <p:embeddedFont>
      <p:font typeface="Lustria" panose="020B0604020202020204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F209C5-9DFE-4035-BF10-560A9CEBBD0A}">
  <a:tblStyle styleId="{3DF209C5-9DFE-4035-BF10-560A9CEBBD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010ae7b82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010ae7b82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028020" y="1327156"/>
            <a:ext cx="7080000" cy="1371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  <a:defRPr sz="5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028020" y="2698754"/>
            <a:ext cx="7080000" cy="787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ctr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084659" y="457200"/>
            <a:ext cx="6977100" cy="2244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1"/>
          </p:nvPr>
        </p:nvSpPr>
        <p:spPr>
          <a:xfrm>
            <a:off x="1290484" y="2707525"/>
            <a:ext cx="6564300" cy="399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2"/>
          </p:nvPr>
        </p:nvSpPr>
        <p:spPr>
          <a:xfrm>
            <a:off x="685346" y="3228265"/>
            <a:ext cx="7765200" cy="11172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627459" y="655434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lang="en" sz="8000" b="0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“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7828359" y="2199934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lang="en" sz="8000" b="0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685346" y="1595207"/>
            <a:ext cx="7765200" cy="18840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685339" y="3487917"/>
            <a:ext cx="7764000" cy="855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685346" y="1414463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2"/>
          </p:nvPr>
        </p:nvSpPr>
        <p:spPr>
          <a:xfrm>
            <a:off x="685346" y="1928813"/>
            <a:ext cx="2475600" cy="2414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3"/>
          </p:nvPr>
        </p:nvSpPr>
        <p:spPr>
          <a:xfrm>
            <a:off x="3335033" y="1414463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4"/>
          </p:nvPr>
        </p:nvSpPr>
        <p:spPr>
          <a:xfrm>
            <a:off x="3331076" y="1928813"/>
            <a:ext cx="2475600" cy="2414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5"/>
          </p:nvPr>
        </p:nvSpPr>
        <p:spPr>
          <a:xfrm>
            <a:off x="5974929" y="1414463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6"/>
          </p:nvPr>
        </p:nvSpPr>
        <p:spPr>
          <a:xfrm>
            <a:off x="5974929" y="1928813"/>
            <a:ext cx="2475600" cy="2414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6" descr="Slate-V2-S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9239" y="1369534"/>
            <a:ext cx="1896785" cy="1375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 descr="Slate-V2-S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93813" y="1369534"/>
            <a:ext cx="1896785" cy="1375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 descr="Slate-V2-S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21715" y="1369534"/>
            <a:ext cx="1896785" cy="1375168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body" idx="1"/>
          </p:nvPr>
        </p:nvSpPr>
        <p:spPr>
          <a:xfrm>
            <a:off x="685346" y="2928079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7" name="Google Shape;117;p16"/>
          <p:cNvSpPr>
            <a:spLocks noGrp="1"/>
          </p:cNvSpPr>
          <p:nvPr>
            <p:ph type="pic" idx="2"/>
          </p:nvPr>
        </p:nvSpPr>
        <p:spPr>
          <a:xfrm>
            <a:off x="763577" y="1454188"/>
            <a:ext cx="2319300" cy="12021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body" idx="3"/>
          </p:nvPr>
        </p:nvSpPr>
        <p:spPr>
          <a:xfrm>
            <a:off x="685346" y="3360277"/>
            <a:ext cx="2475600" cy="983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body" idx="4"/>
          </p:nvPr>
        </p:nvSpPr>
        <p:spPr>
          <a:xfrm>
            <a:off x="3332091" y="2928079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>
            <a:spLocks noGrp="1"/>
          </p:cNvSpPr>
          <p:nvPr>
            <p:ph type="pic" idx="5"/>
          </p:nvPr>
        </p:nvSpPr>
        <p:spPr>
          <a:xfrm>
            <a:off x="3409307" y="1454320"/>
            <a:ext cx="2319300" cy="1206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6"/>
          </p:nvPr>
        </p:nvSpPr>
        <p:spPr>
          <a:xfrm>
            <a:off x="3331075" y="3360276"/>
            <a:ext cx="2476800" cy="983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body" idx="7"/>
          </p:nvPr>
        </p:nvSpPr>
        <p:spPr>
          <a:xfrm>
            <a:off x="5975023" y="2928079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3" name="Google Shape;123;p16"/>
          <p:cNvSpPr>
            <a:spLocks noGrp="1"/>
          </p:cNvSpPr>
          <p:nvPr>
            <p:ph type="pic" idx="8"/>
          </p:nvPr>
        </p:nvSpPr>
        <p:spPr>
          <a:xfrm>
            <a:off x="6056774" y="1450824"/>
            <a:ext cx="2319300" cy="12054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body" idx="9"/>
          </p:nvPr>
        </p:nvSpPr>
        <p:spPr>
          <a:xfrm>
            <a:off x="5974929" y="3360275"/>
            <a:ext cx="2475600" cy="983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body" idx="1"/>
          </p:nvPr>
        </p:nvSpPr>
        <p:spPr>
          <a:xfrm rot="5400000">
            <a:off x="3046018" y="-1061212"/>
            <a:ext cx="3044100" cy="77652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 rot="5400000">
            <a:off x="5650917" y="1543650"/>
            <a:ext cx="3886200" cy="1713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1"/>
          </p:nvPr>
        </p:nvSpPr>
        <p:spPr>
          <a:xfrm rot="5400000">
            <a:off x="1711101" y="-568500"/>
            <a:ext cx="3886200" cy="5937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685346" y="1299338"/>
            <a:ext cx="7765200" cy="3044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6" descr="Slate-V2-S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5345" y="1327742"/>
            <a:ext cx="2840567" cy="3084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6" descr="Slate-V2-S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63245" y="1327742"/>
            <a:ext cx="2840567" cy="308471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754404" y="1376440"/>
            <a:ext cx="3657300" cy="408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754404" y="1785104"/>
            <a:ext cx="3657300" cy="25584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0861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8193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8193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4721225" y="1376441"/>
            <a:ext cx="3671400" cy="408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4721225" y="1785104"/>
            <a:ext cx="3671400" cy="25584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0861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8193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8193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685347" y="457200"/>
            <a:ext cx="2780100" cy="1366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ustria"/>
              <a:buNone/>
              <a:defRPr sz="2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3641725" y="457200"/>
            <a:ext cx="4809000" cy="38862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685347" y="1823638"/>
            <a:ext cx="2780100" cy="2519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0" descr="Slate-V2-SD-vert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44987" y="457442"/>
            <a:ext cx="2571110" cy="390410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685347" y="457442"/>
            <a:ext cx="3924600" cy="13719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4976728" y="557992"/>
            <a:ext cx="3165300" cy="3684600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685347" y="1829446"/>
            <a:ext cx="3924600" cy="25320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1" descr="Slate-V2-SD-pano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3995" y="405064"/>
            <a:ext cx="5742008" cy="287578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85354" y="3423941"/>
            <a:ext cx="7766400" cy="407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  <a:defRPr sz="2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>
            <a:spLocks noGrp="1"/>
          </p:cNvSpPr>
          <p:nvPr>
            <p:ph type="pic" idx="2"/>
          </p:nvPr>
        </p:nvSpPr>
        <p:spPr>
          <a:xfrm>
            <a:off x="926217" y="521258"/>
            <a:ext cx="7285500" cy="2644200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>
            <a:off x="685346" y="3831546"/>
            <a:ext cx="7765200" cy="511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>
            <a:off x="685346" y="456328"/>
            <a:ext cx="7765200" cy="2650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>
            <a:off x="685346" y="3221385"/>
            <a:ext cx="7765200" cy="1126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85346" y="1299338"/>
            <a:ext cx="7765200" cy="3044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>
            <a:spLocks noGrp="1"/>
          </p:cNvSpPr>
          <p:nvPr>
            <p:ph type="ctrTitle"/>
          </p:nvPr>
        </p:nvSpPr>
        <p:spPr>
          <a:xfrm>
            <a:off x="1028020" y="1327156"/>
            <a:ext cx="7080000" cy="1371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 Studio’s Debugger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073" y="1288828"/>
            <a:ext cx="8145746" cy="3044100"/>
          </a:xfrm>
        </p:spPr>
        <p:txBody>
          <a:bodyPr/>
          <a:lstStyle/>
          <a:p>
            <a:r>
              <a:rPr lang="en-US" dirty="0"/>
              <a:t>Not for a grade</a:t>
            </a:r>
          </a:p>
          <a:p>
            <a:r>
              <a:rPr lang="en-US" dirty="0"/>
              <a:t>Download “Debugging.zip” from Canvas</a:t>
            </a:r>
          </a:p>
          <a:p>
            <a:r>
              <a:rPr lang="en-US" dirty="0"/>
              <a:t>Every method has numerous runtime and logical errors.</a:t>
            </a:r>
          </a:p>
          <a:p>
            <a:pPr lvl="1"/>
            <a:r>
              <a:rPr lang="en-US" dirty="0"/>
              <a:t>Fix the method until it does what it says it should do.</a:t>
            </a:r>
          </a:p>
          <a:p>
            <a:r>
              <a:rPr lang="en-US" dirty="0"/>
              <a:t>Feel free to work with partners/neighbors.</a:t>
            </a:r>
          </a:p>
        </p:txBody>
      </p:sp>
    </p:spTree>
    <p:extLst>
      <p:ext uri="{BB962C8B-B14F-4D97-AF65-F5344CB8AC3E}">
        <p14:creationId xmlns:p14="http://schemas.microsoft.com/office/powerpoint/2010/main" val="4259110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Printing out data as you go can be incredibly helpful, but what happens when the data structure you are trying to debug has 1000 elements in it?</a:t>
            </a:r>
          </a:p>
          <a:p>
            <a:r>
              <a:rPr lang="en-US" dirty="0"/>
              <a:t>The debugger allows you to see what your code is doing, step by step.</a:t>
            </a:r>
          </a:p>
          <a:p>
            <a:r>
              <a:rPr lang="en-US" dirty="0"/>
              <a:t>If life gives you lemons…</a:t>
            </a:r>
          </a:p>
        </p:txBody>
      </p:sp>
    </p:spTree>
    <p:extLst>
      <p:ext uri="{BB962C8B-B14F-4D97-AF65-F5344CB8AC3E}">
        <p14:creationId xmlns:p14="http://schemas.microsoft.com/office/powerpoint/2010/main" val="2175659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F5 vs Ctrl + F5?</a:t>
            </a: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Ctrl + F5 : “</a:t>
            </a:r>
            <a:r>
              <a:rPr lang="en-US" dirty="0" err="1"/>
              <a:t>ProjectName</a:t>
            </a:r>
            <a:r>
              <a:rPr lang="en-US" dirty="0"/>
              <a:t>”\bin\Debug\”ProjectName”.exe</a:t>
            </a:r>
          </a:p>
          <a:p>
            <a:pPr lvl="1"/>
            <a:r>
              <a:rPr lang="en-US" dirty="0"/>
              <a:t>Simply runs the binary built from your code.</a:t>
            </a:r>
          </a:p>
          <a:p>
            <a:r>
              <a:rPr lang="en-US" dirty="0"/>
              <a:t>F5 : Visual Studio runs the program with the debugger attached.</a:t>
            </a:r>
          </a:p>
          <a:p>
            <a:pPr lvl="1"/>
            <a:r>
              <a:rPr lang="en-US" dirty="0"/>
              <a:t>Pause code at specific points with breakpoints.</a:t>
            </a:r>
          </a:p>
          <a:p>
            <a:pPr lvl="1"/>
            <a:r>
              <a:rPr lang="en-US" dirty="0"/>
              <a:t>Step through code line by line.</a:t>
            </a:r>
          </a:p>
          <a:p>
            <a:pPr lvl="1"/>
            <a:r>
              <a:rPr lang="en-US" dirty="0"/>
              <a:t>Inspect all data.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867" y="3879012"/>
            <a:ext cx="5896158" cy="115752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Breakpoints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299338"/>
            <a:ext cx="7765200" cy="2148055"/>
          </a:xfrm>
        </p:spPr>
        <p:txBody>
          <a:bodyPr/>
          <a:lstStyle/>
          <a:p>
            <a:r>
              <a:rPr lang="en-US" dirty="0"/>
              <a:t>Click the bar on the far left side of the screen to create one.</a:t>
            </a:r>
          </a:p>
          <a:p>
            <a:r>
              <a:rPr lang="en-US" dirty="0"/>
              <a:t>When your code reaches this line, it will halt and allow you to see your processes at this exact moment.</a:t>
            </a:r>
          </a:p>
          <a:p>
            <a:pPr marL="13970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92" y="3125791"/>
            <a:ext cx="8900507" cy="148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12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299338"/>
            <a:ext cx="7765200" cy="2253159"/>
          </a:xfrm>
        </p:spPr>
        <p:txBody>
          <a:bodyPr/>
          <a:lstStyle/>
          <a:p>
            <a:r>
              <a:rPr lang="en-US" dirty="0"/>
              <a:t>Continue - F5</a:t>
            </a:r>
          </a:p>
          <a:p>
            <a:r>
              <a:rPr lang="en-US" dirty="0"/>
              <a:t>Pause</a:t>
            </a:r>
          </a:p>
          <a:p>
            <a:r>
              <a:rPr lang="en-US" dirty="0"/>
              <a:t>Stop - Shift F5</a:t>
            </a:r>
          </a:p>
          <a:p>
            <a:r>
              <a:rPr lang="en-US" dirty="0"/>
              <a:t>Step into - F11</a:t>
            </a:r>
          </a:p>
          <a:p>
            <a:r>
              <a:rPr lang="en-US" dirty="0"/>
              <a:t>Step over - F10</a:t>
            </a:r>
          </a:p>
          <a:p>
            <a:r>
              <a:rPr lang="en-US" dirty="0"/>
              <a:t>Step out - Shift + F11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044" y="3719198"/>
            <a:ext cx="7341804" cy="124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665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Locals Tab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851" y="2438400"/>
            <a:ext cx="7749943" cy="261050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019504"/>
            <a:ext cx="7765200" cy="1324304"/>
          </a:xfrm>
        </p:spPr>
        <p:txBody>
          <a:bodyPr/>
          <a:lstStyle/>
          <a:p>
            <a:r>
              <a:rPr lang="en-US" dirty="0"/>
              <a:t>At any given point in my code I can see values of all in-scope variables.</a:t>
            </a:r>
          </a:p>
          <a:p>
            <a:r>
              <a:rPr lang="en-US" dirty="0"/>
              <a:t>NOTE: This is not every available variable in the software.</a:t>
            </a:r>
          </a:p>
        </p:txBody>
      </p:sp>
    </p:spTree>
    <p:extLst>
      <p:ext uri="{BB962C8B-B14F-4D97-AF65-F5344CB8AC3E}">
        <p14:creationId xmlns:p14="http://schemas.microsoft.com/office/powerpoint/2010/main" val="2229516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5337082" cy="727800"/>
          </a:xfrm>
        </p:spPr>
        <p:txBody>
          <a:bodyPr/>
          <a:lstStyle/>
          <a:p>
            <a:r>
              <a:rPr lang="en-US" dirty="0"/>
              <a:t>Diagnostic Tools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99337"/>
            <a:ext cx="6213091" cy="3725099"/>
          </a:xfrm>
        </p:spPr>
        <p:txBody>
          <a:bodyPr/>
          <a:lstStyle/>
          <a:p>
            <a:r>
              <a:rPr lang="en-US" dirty="0"/>
              <a:t>Shows things like:</a:t>
            </a:r>
          </a:p>
          <a:p>
            <a:pPr lvl="1"/>
            <a:r>
              <a:rPr lang="en-US" dirty="0"/>
              <a:t>How your computer is working.</a:t>
            </a:r>
          </a:p>
          <a:p>
            <a:pPr lvl="2"/>
            <a:r>
              <a:rPr lang="en-US" dirty="0"/>
              <a:t>Memory usage</a:t>
            </a:r>
          </a:p>
          <a:p>
            <a:pPr lvl="2"/>
            <a:r>
              <a:rPr lang="en-US" dirty="0"/>
              <a:t>CPU usage</a:t>
            </a:r>
          </a:p>
          <a:p>
            <a:pPr lvl="1"/>
            <a:r>
              <a:rPr lang="en-US" dirty="0"/>
              <a:t>Events List</a:t>
            </a:r>
          </a:p>
          <a:p>
            <a:pPr lvl="2"/>
            <a:r>
              <a:rPr lang="en-US" dirty="0"/>
              <a:t>Debugging events</a:t>
            </a:r>
          </a:p>
          <a:p>
            <a:r>
              <a:rPr lang="en-US" dirty="0"/>
              <a:t>Useful when optimizing code.</a:t>
            </a:r>
          </a:p>
          <a:p>
            <a:pPr lvl="1"/>
            <a:r>
              <a:rPr lang="en-US" dirty="0"/>
              <a:t>My merge sort uses close to 100% of my CPU. This is a good thing!</a:t>
            </a:r>
          </a:p>
          <a:p>
            <a:pPr lvl="1"/>
            <a:r>
              <a:rPr lang="en-US" dirty="0"/>
              <a:t>My array is almost 1gb of ram. This is not a good thing!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091" y="119062"/>
            <a:ext cx="275272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517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Sorting Project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263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228" y="457200"/>
            <a:ext cx="3153103" cy="727800"/>
          </a:xfrm>
        </p:spPr>
        <p:txBody>
          <a:bodyPr/>
          <a:lstStyle/>
          <a:p>
            <a:r>
              <a:rPr lang="en-US" dirty="0"/>
              <a:t>Useful Tips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99338"/>
            <a:ext cx="3518830" cy="3044100"/>
          </a:xfrm>
        </p:spPr>
        <p:txBody>
          <a:bodyPr/>
          <a:lstStyle/>
          <a:p>
            <a:r>
              <a:rPr lang="en-US" dirty="0"/>
              <a:t>Sometimes, you don’t want your code to stop every few milliseconds.</a:t>
            </a:r>
          </a:p>
          <a:p>
            <a:r>
              <a:rPr lang="en-US" dirty="0"/>
              <a:t>You can either delete all breakpoints, or disable them.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830" y="457200"/>
            <a:ext cx="534352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063170"/>
      </p:ext>
    </p:extLst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341</Words>
  <Application>Microsoft Office PowerPoint</Application>
  <PresentationFormat>On-screen Show (16:9)</PresentationFormat>
  <Paragraphs>45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Noto Sans Symbols</vt:lpstr>
      <vt:lpstr>Arial</vt:lpstr>
      <vt:lpstr>Lustria</vt:lpstr>
      <vt:lpstr>Slate</vt:lpstr>
      <vt:lpstr>Visual Studio’s Debugger</vt:lpstr>
      <vt:lpstr>Why?</vt:lpstr>
      <vt:lpstr>What is F5 vs Ctrl + F5?</vt:lpstr>
      <vt:lpstr>Breakpoints</vt:lpstr>
      <vt:lpstr>Debugging Functions</vt:lpstr>
      <vt:lpstr>Locals Tab</vt:lpstr>
      <vt:lpstr>Diagnostic Tools</vt:lpstr>
      <vt:lpstr>Demo Sorting Project</vt:lpstr>
      <vt:lpstr>Useful Tips</vt:lpstr>
      <vt:lpstr>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Coding and Design Thinking</dc:title>
  <cp:lastModifiedBy>Ryan Darras</cp:lastModifiedBy>
  <cp:revision>31</cp:revision>
  <dcterms:modified xsi:type="dcterms:W3CDTF">2019-02-06T18:59:23Z</dcterms:modified>
</cp:coreProperties>
</file>