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86" r:id="rId3"/>
    <p:sldId id="287" r:id="rId4"/>
    <p:sldId id="288" r:id="rId5"/>
    <p:sldId id="289" r:id="rId6"/>
    <p:sldId id="290" r:id="rId7"/>
    <p:sldId id="291" r:id="rId8"/>
    <p:sldId id="292" r:id="rId9"/>
    <p:sldId id="293" r:id="rId10"/>
    <p:sldId id="294" r:id="rId11"/>
  </p:sldIdLst>
  <p:sldSz cx="9144000" cy="5143500" type="screen16x9"/>
  <p:notesSz cx="6858000" cy="9144000"/>
  <p:embeddedFontLst>
    <p:embeddedFont>
      <p:font typeface="Lustria"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209C5-9DFE-4035-BF10-560A9CEBBD0A}">
  <a:tblStyle styleId="{3DF209C5-9DFE-4035-BF10-560A9CEBBD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9083" autoAdjust="0"/>
  </p:normalViewPr>
  <p:slideViewPr>
    <p:cSldViewPr snapToGrid="0">
      <p:cViewPr varScale="1">
        <p:scale>
          <a:sx n="119" d="100"/>
          <a:sy n="119" d="100"/>
        </p:scale>
        <p:origin x="13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028020" y="1327156"/>
            <a:ext cx="7080000" cy="1371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
          <p:cNvSpPr txBox="1">
            <a:spLocks noGrp="1"/>
          </p:cNvSpPr>
          <p:nvPr>
            <p:ph type="subTitle" idx="1"/>
          </p:nvPr>
        </p:nvSpPr>
        <p:spPr>
          <a:xfrm>
            <a:off x="1028020" y="2698754"/>
            <a:ext cx="7080000" cy="787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R="0" lvl="1" algn="ctr" rtl="0">
              <a:spcBef>
                <a:spcPts val="600"/>
              </a:spcBef>
              <a:spcAft>
                <a:spcPts val="0"/>
              </a:spcAft>
              <a:buClr>
                <a:schemeClr val="lt2"/>
              </a:buClr>
              <a:buSzPts val="1260"/>
              <a:buFont typeface="Noto Sans Symbols"/>
              <a:buNone/>
              <a:defRPr sz="1800" b="0" i="0" u="none" strike="noStrike" cap="none">
                <a:solidFill>
                  <a:schemeClr val="lt1"/>
                </a:solidFill>
                <a:latin typeface="Lustria"/>
                <a:ea typeface="Lustria"/>
                <a:cs typeface="Lustria"/>
                <a:sym typeface="Lustria"/>
              </a:defRPr>
            </a:lvl2pPr>
            <a:lvl3pPr marR="0" lvl="2" algn="ctr" rtl="0">
              <a:spcBef>
                <a:spcPts val="600"/>
              </a:spcBef>
              <a:spcAft>
                <a:spcPts val="0"/>
              </a:spcAft>
              <a:buClr>
                <a:schemeClr val="lt2"/>
              </a:buClr>
              <a:buSzPts val="1120"/>
              <a:buFont typeface="Noto Sans Symbols"/>
              <a:buNone/>
              <a:defRPr sz="1600" b="0" i="0" u="none" strike="noStrike" cap="none">
                <a:solidFill>
                  <a:schemeClr val="lt1"/>
                </a:solidFill>
                <a:latin typeface="Lustria"/>
                <a:ea typeface="Lustria"/>
                <a:cs typeface="Lustria"/>
                <a:sym typeface="Lustria"/>
              </a:defRPr>
            </a:lvl3pPr>
            <a:lvl4pPr marR="0" lvl="3"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4pPr>
            <a:lvl5pPr marR="0" lvl="4"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5pPr>
            <a:lvl6pPr marR="0" lvl="5"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6pPr>
            <a:lvl7pPr marR="0" lvl="6"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7pPr>
            <a:lvl8pPr marR="0" lvl="7"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8pPr>
            <a:lvl9pPr marR="0" lvl="8" algn="ctr" rtl="0">
              <a:spcBef>
                <a:spcPts val="600"/>
              </a:spcBef>
              <a:spcAft>
                <a:spcPts val="60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9pPr>
          </a:lstStyle>
          <a:p>
            <a:endParaRPr/>
          </a:p>
        </p:txBody>
      </p:sp>
      <p:sp>
        <p:nvSpPr>
          <p:cNvPr id="14" name="Google Shape;14;p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5" name="Google Shape;15;p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6" name="Google Shape;16;p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84659" y="457200"/>
            <a:ext cx="6977100" cy="2244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7" name="Google Shape;87;p13"/>
          <p:cNvSpPr txBox="1">
            <a:spLocks noGrp="1"/>
          </p:cNvSpPr>
          <p:nvPr>
            <p:ph type="body" idx="1"/>
          </p:nvPr>
        </p:nvSpPr>
        <p:spPr>
          <a:xfrm>
            <a:off x="1290484" y="2707525"/>
            <a:ext cx="6564300" cy="399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8" name="Google Shape;88;p13"/>
          <p:cNvSpPr txBox="1">
            <a:spLocks noGrp="1"/>
          </p:cNvSpPr>
          <p:nvPr>
            <p:ph type="body" idx="2"/>
          </p:nvPr>
        </p:nvSpPr>
        <p:spPr>
          <a:xfrm>
            <a:off x="685346" y="3228265"/>
            <a:ext cx="7765200" cy="1117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9" name="Google Shape;89;p13"/>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0" name="Google Shape;90;p13"/>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1" name="Google Shape;91;p13"/>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
        <p:nvSpPr>
          <p:cNvPr id="92" name="Google Shape;92;p13"/>
          <p:cNvSpPr txBox="1"/>
          <p:nvPr/>
        </p:nvSpPr>
        <p:spPr>
          <a:xfrm>
            <a:off x="627459" y="655434"/>
            <a:ext cx="457200" cy="438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
        <p:nvSpPr>
          <p:cNvPr id="93" name="Google Shape;93;p13"/>
          <p:cNvSpPr txBox="1"/>
          <p:nvPr/>
        </p:nvSpPr>
        <p:spPr>
          <a:xfrm>
            <a:off x="7828359" y="2199934"/>
            <a:ext cx="457200" cy="438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85346" y="1595207"/>
            <a:ext cx="7765200" cy="18840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6" name="Google Shape;96;p14"/>
          <p:cNvSpPr txBox="1">
            <a:spLocks noGrp="1"/>
          </p:cNvSpPr>
          <p:nvPr>
            <p:ph type="body" idx="1"/>
          </p:nvPr>
        </p:nvSpPr>
        <p:spPr>
          <a:xfrm>
            <a:off x="685339" y="3487917"/>
            <a:ext cx="7764000" cy="855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97" name="Google Shape;97;p1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8" name="Google Shape;98;p1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9" name="Google Shape;99;p1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16" descr="Slate-V2-SD-3colPhotoInset.png"/>
          <p:cNvPicPr preferRelativeResize="0"/>
          <p:nvPr/>
        </p:nvPicPr>
        <p:blipFill rotWithShape="1">
          <a:blip r:embed="rId2">
            <a:alphaModFix/>
          </a:blip>
          <a:srcRect/>
          <a:stretch/>
        </p:blipFill>
        <p:spPr>
          <a:xfrm>
            <a:off x="659239" y="1369534"/>
            <a:ext cx="1896785" cy="1375168"/>
          </a:xfrm>
          <a:prstGeom prst="rect">
            <a:avLst/>
          </a:prstGeom>
          <a:noFill/>
          <a:ln>
            <a:noFill/>
          </a:ln>
        </p:spPr>
      </p:pic>
      <p:pic>
        <p:nvPicPr>
          <p:cNvPr id="113" name="Google Shape;113;p16" descr="Slate-V2-SD-3colPhotoInset.png"/>
          <p:cNvPicPr preferRelativeResize="0"/>
          <p:nvPr/>
        </p:nvPicPr>
        <p:blipFill rotWithShape="1">
          <a:blip r:embed="rId2">
            <a:alphaModFix/>
          </a:blip>
          <a:srcRect/>
          <a:stretch/>
        </p:blipFill>
        <p:spPr>
          <a:xfrm>
            <a:off x="3293813" y="1369534"/>
            <a:ext cx="1896785" cy="1375168"/>
          </a:xfrm>
          <a:prstGeom prst="rect">
            <a:avLst/>
          </a:prstGeom>
          <a:noFill/>
          <a:ln>
            <a:noFill/>
          </a:ln>
        </p:spPr>
      </p:pic>
      <p:pic>
        <p:nvPicPr>
          <p:cNvPr id="114" name="Google Shape;114;p16" descr="Slate-V2-SD-3colPhotoInset.png"/>
          <p:cNvPicPr preferRelativeResize="0"/>
          <p:nvPr/>
        </p:nvPicPr>
        <p:blipFill rotWithShape="1">
          <a:blip r:embed="rId2">
            <a:alphaModFix/>
          </a:blip>
          <a:srcRect/>
          <a:stretch/>
        </p:blipFill>
        <p:spPr>
          <a:xfrm>
            <a:off x="5921715" y="1369534"/>
            <a:ext cx="1896785" cy="1375168"/>
          </a:xfrm>
          <a:prstGeom prst="rect">
            <a:avLst/>
          </a:prstGeom>
          <a:noFill/>
          <a:ln>
            <a:noFill/>
          </a:ln>
        </p:spPr>
      </p:pic>
      <p:sp>
        <p:nvSpPr>
          <p:cNvPr id="115" name="Google Shape;115;p1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6" name="Google Shape;116;p16"/>
          <p:cNvSpPr txBox="1">
            <a:spLocks noGrp="1"/>
          </p:cNvSpPr>
          <p:nvPr>
            <p:ph type="body" idx="1"/>
          </p:nvPr>
        </p:nvSpPr>
        <p:spPr>
          <a:xfrm>
            <a:off x="685346"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17" name="Google Shape;117;p16"/>
          <p:cNvSpPr>
            <a:spLocks noGrp="1"/>
          </p:cNvSpPr>
          <p:nvPr>
            <p:ph type="pic" idx="2"/>
          </p:nvPr>
        </p:nvSpPr>
        <p:spPr>
          <a:xfrm>
            <a:off x="763577" y="1454188"/>
            <a:ext cx="2319300" cy="12021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18" name="Google Shape;118;p16"/>
          <p:cNvSpPr txBox="1">
            <a:spLocks noGrp="1"/>
          </p:cNvSpPr>
          <p:nvPr>
            <p:ph type="body" idx="3"/>
          </p:nvPr>
        </p:nvSpPr>
        <p:spPr>
          <a:xfrm>
            <a:off x="685346" y="3360277"/>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19" name="Google Shape;119;p16"/>
          <p:cNvSpPr txBox="1">
            <a:spLocks noGrp="1"/>
          </p:cNvSpPr>
          <p:nvPr>
            <p:ph type="body" idx="4"/>
          </p:nvPr>
        </p:nvSpPr>
        <p:spPr>
          <a:xfrm>
            <a:off x="3332091"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0" name="Google Shape;120;p16"/>
          <p:cNvSpPr>
            <a:spLocks noGrp="1"/>
          </p:cNvSpPr>
          <p:nvPr>
            <p:ph type="pic" idx="5"/>
          </p:nvPr>
        </p:nvSpPr>
        <p:spPr>
          <a:xfrm>
            <a:off x="3409307" y="1454320"/>
            <a:ext cx="2319300" cy="12060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1" name="Google Shape;121;p16"/>
          <p:cNvSpPr txBox="1">
            <a:spLocks noGrp="1"/>
          </p:cNvSpPr>
          <p:nvPr>
            <p:ph type="body" idx="6"/>
          </p:nvPr>
        </p:nvSpPr>
        <p:spPr>
          <a:xfrm>
            <a:off x="3331075" y="3360276"/>
            <a:ext cx="24768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2" name="Google Shape;122;p16"/>
          <p:cNvSpPr txBox="1">
            <a:spLocks noGrp="1"/>
          </p:cNvSpPr>
          <p:nvPr>
            <p:ph type="body" idx="7"/>
          </p:nvPr>
        </p:nvSpPr>
        <p:spPr>
          <a:xfrm>
            <a:off x="5975023"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3" name="Google Shape;123;p16"/>
          <p:cNvSpPr>
            <a:spLocks noGrp="1"/>
          </p:cNvSpPr>
          <p:nvPr>
            <p:ph type="pic" idx="8"/>
          </p:nvPr>
        </p:nvSpPr>
        <p:spPr>
          <a:xfrm>
            <a:off x="6056774" y="1450824"/>
            <a:ext cx="2319300" cy="12054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4" name="Google Shape;124;p16"/>
          <p:cNvSpPr txBox="1">
            <a:spLocks noGrp="1"/>
          </p:cNvSpPr>
          <p:nvPr>
            <p:ph type="body" idx="9"/>
          </p:nvPr>
        </p:nvSpPr>
        <p:spPr>
          <a:xfrm>
            <a:off x="5974929" y="3360275"/>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5" name="Google Shape;125;p1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6" name="Google Shape;126;p1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7" name="Google Shape;127;p1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0" name="Google Shape;130;p17"/>
          <p:cNvSpPr txBox="1">
            <a:spLocks noGrp="1"/>
          </p:cNvSpPr>
          <p:nvPr>
            <p:ph type="body" idx="1"/>
          </p:nvPr>
        </p:nvSpPr>
        <p:spPr>
          <a:xfrm rot="5400000">
            <a:off x="3046018" y="-1061212"/>
            <a:ext cx="3044100" cy="7765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1" name="Google Shape;131;p1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2" name="Google Shape;132;p1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3" name="Google Shape;133;p1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rot="5400000">
            <a:off x="5650917" y="1543650"/>
            <a:ext cx="3886200" cy="1713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l"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6" name="Google Shape;136;p18"/>
          <p:cNvSpPr txBox="1">
            <a:spLocks noGrp="1"/>
          </p:cNvSpPr>
          <p:nvPr>
            <p:ph type="body" idx="1"/>
          </p:nvPr>
        </p:nvSpPr>
        <p:spPr>
          <a:xfrm rot="5400000">
            <a:off x="1711101" y="-568500"/>
            <a:ext cx="3886200" cy="593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7" name="Google Shape;137;p1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8" name="Google Shape;138;p1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9" name="Google Shape;139;p1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4"/>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26" name="Google Shape;26;p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7" name="Google Shape;27;p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8" name="Google Shape;28;p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6" descr="Slate-V2-SD-compPhotoInset.png"/>
          <p:cNvPicPr preferRelativeResize="0"/>
          <p:nvPr/>
        </p:nvPicPr>
        <p:blipFill rotWithShape="1">
          <a:blip r:embed="rId2">
            <a:alphaModFix/>
          </a:blip>
          <a:srcRect/>
          <a:stretch/>
        </p:blipFill>
        <p:spPr>
          <a:xfrm>
            <a:off x="685345" y="1327742"/>
            <a:ext cx="2840567" cy="3084715"/>
          </a:xfrm>
          <a:prstGeom prst="rect">
            <a:avLst/>
          </a:prstGeom>
          <a:noFill/>
          <a:ln>
            <a:noFill/>
          </a:ln>
        </p:spPr>
      </p:pic>
      <p:pic>
        <p:nvPicPr>
          <p:cNvPr id="38" name="Google Shape;38;p6" descr="Slate-V2-SD-compPhotoInset.png"/>
          <p:cNvPicPr preferRelativeResize="0"/>
          <p:nvPr/>
        </p:nvPicPr>
        <p:blipFill rotWithShape="1">
          <a:blip r:embed="rId2">
            <a:alphaModFix/>
          </a:blip>
          <a:srcRect/>
          <a:stretch/>
        </p:blipFill>
        <p:spPr>
          <a:xfrm>
            <a:off x="4663245" y="1327742"/>
            <a:ext cx="2840567" cy="3084715"/>
          </a:xfrm>
          <a:prstGeom prst="rect">
            <a:avLst/>
          </a:prstGeom>
          <a:noFill/>
          <a:ln>
            <a:noFill/>
          </a:ln>
        </p:spPr>
      </p:pic>
      <p:sp>
        <p:nvSpPr>
          <p:cNvPr id="39" name="Google Shape;39;p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0" name="Google Shape;40;p6"/>
          <p:cNvSpPr txBox="1">
            <a:spLocks noGrp="1"/>
          </p:cNvSpPr>
          <p:nvPr>
            <p:ph type="body" idx="1"/>
          </p:nvPr>
        </p:nvSpPr>
        <p:spPr>
          <a:xfrm>
            <a:off x="754404" y="1376440"/>
            <a:ext cx="36573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1" name="Google Shape;41;p6"/>
          <p:cNvSpPr txBox="1">
            <a:spLocks noGrp="1"/>
          </p:cNvSpPr>
          <p:nvPr>
            <p:ph type="body" idx="2"/>
          </p:nvPr>
        </p:nvSpPr>
        <p:spPr>
          <a:xfrm>
            <a:off x="754404" y="1785104"/>
            <a:ext cx="36573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2" name="Google Shape;42;p6"/>
          <p:cNvSpPr txBox="1">
            <a:spLocks noGrp="1"/>
          </p:cNvSpPr>
          <p:nvPr>
            <p:ph type="body" idx="3"/>
          </p:nvPr>
        </p:nvSpPr>
        <p:spPr>
          <a:xfrm>
            <a:off x="4721225" y="1376441"/>
            <a:ext cx="36714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3" name="Google Shape;43;p6"/>
          <p:cNvSpPr txBox="1">
            <a:spLocks noGrp="1"/>
          </p:cNvSpPr>
          <p:nvPr>
            <p:ph type="body" idx="4"/>
          </p:nvPr>
        </p:nvSpPr>
        <p:spPr>
          <a:xfrm>
            <a:off x="4721225" y="1785104"/>
            <a:ext cx="36714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4" name="Google Shape;44;p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5" name="Google Shape;45;p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6" name="Google Shape;46;p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9" name="Google Shape;49;p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0" name="Google Shape;50;p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1" name="Google Shape;51;p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4" name="Google Shape;54;p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5" name="Google Shape;55;p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85347" y="457200"/>
            <a:ext cx="2780100" cy="1366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400"/>
              <a:buFont typeface="Lustria"/>
              <a:buNone/>
              <a:defRPr sz="2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8" name="Google Shape;58;p9"/>
          <p:cNvSpPr txBox="1">
            <a:spLocks noGrp="1"/>
          </p:cNvSpPr>
          <p:nvPr>
            <p:ph type="body" idx="1"/>
          </p:nvPr>
        </p:nvSpPr>
        <p:spPr>
          <a:xfrm>
            <a:off x="3641725" y="457200"/>
            <a:ext cx="4809000"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59" name="Google Shape;59;p9"/>
          <p:cNvSpPr txBox="1">
            <a:spLocks noGrp="1"/>
          </p:cNvSpPr>
          <p:nvPr>
            <p:ph type="body" idx="2"/>
          </p:nvPr>
        </p:nvSpPr>
        <p:spPr>
          <a:xfrm>
            <a:off x="685347" y="1823638"/>
            <a:ext cx="2780100" cy="2519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0" name="Google Shape;60;p9"/>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1" name="Google Shape;61;p9"/>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2" name="Google Shape;62;p9"/>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10" descr="Slate-V2-SD-vertPhotoInset.png"/>
          <p:cNvPicPr preferRelativeResize="0"/>
          <p:nvPr/>
        </p:nvPicPr>
        <p:blipFill rotWithShape="1">
          <a:blip r:embed="rId2">
            <a:alphaModFix/>
          </a:blip>
          <a:srcRect/>
          <a:stretch/>
        </p:blipFill>
        <p:spPr>
          <a:xfrm>
            <a:off x="4844987" y="457442"/>
            <a:ext cx="2571110" cy="3904104"/>
          </a:xfrm>
          <a:prstGeom prst="rect">
            <a:avLst/>
          </a:prstGeom>
          <a:noFill/>
          <a:ln>
            <a:noFill/>
          </a:ln>
        </p:spPr>
      </p:pic>
      <p:sp>
        <p:nvSpPr>
          <p:cNvPr id="65" name="Google Shape;65;p10"/>
          <p:cNvSpPr txBox="1">
            <a:spLocks noGrp="1"/>
          </p:cNvSpPr>
          <p:nvPr>
            <p:ph type="title"/>
          </p:nvPr>
        </p:nvSpPr>
        <p:spPr>
          <a:xfrm>
            <a:off x="685347" y="457442"/>
            <a:ext cx="3924600" cy="13719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6" name="Google Shape;66;p10"/>
          <p:cNvSpPr>
            <a:spLocks noGrp="1"/>
          </p:cNvSpPr>
          <p:nvPr>
            <p:ph type="pic" idx="2"/>
          </p:nvPr>
        </p:nvSpPr>
        <p:spPr>
          <a:xfrm>
            <a:off x="4976728" y="557992"/>
            <a:ext cx="3165300" cy="36846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67" name="Google Shape;67;p10"/>
          <p:cNvSpPr txBox="1">
            <a:spLocks noGrp="1"/>
          </p:cNvSpPr>
          <p:nvPr>
            <p:ph type="body" idx="1"/>
          </p:nvPr>
        </p:nvSpPr>
        <p:spPr>
          <a:xfrm>
            <a:off x="685347" y="1829446"/>
            <a:ext cx="3924600" cy="25320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8" name="Google Shape;68;p10"/>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9" name="Google Shape;69;p10"/>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0" name="Google Shape;70;p10"/>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11" descr="Slate-V2-SD-panoPhotoInset.png"/>
          <p:cNvPicPr preferRelativeResize="0"/>
          <p:nvPr/>
        </p:nvPicPr>
        <p:blipFill rotWithShape="1">
          <a:blip r:embed="rId2">
            <a:alphaModFix/>
          </a:blip>
          <a:srcRect/>
          <a:stretch/>
        </p:blipFill>
        <p:spPr>
          <a:xfrm>
            <a:off x="743995" y="405064"/>
            <a:ext cx="5742008" cy="2875781"/>
          </a:xfrm>
          <a:prstGeom prst="rect">
            <a:avLst/>
          </a:prstGeom>
          <a:noFill/>
          <a:ln>
            <a:noFill/>
          </a:ln>
        </p:spPr>
      </p:pic>
      <p:sp>
        <p:nvSpPr>
          <p:cNvPr id="73" name="Google Shape;73;p11"/>
          <p:cNvSpPr txBox="1">
            <a:spLocks noGrp="1"/>
          </p:cNvSpPr>
          <p:nvPr>
            <p:ph type="title"/>
          </p:nvPr>
        </p:nvSpPr>
        <p:spPr>
          <a:xfrm>
            <a:off x="685354" y="3423941"/>
            <a:ext cx="7766400" cy="407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800"/>
              <a:buFont typeface="Lustria"/>
              <a:buNone/>
              <a:defRPr sz="28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4" name="Google Shape;74;p11"/>
          <p:cNvSpPr>
            <a:spLocks noGrp="1"/>
          </p:cNvSpPr>
          <p:nvPr>
            <p:ph type="pic" idx="2"/>
          </p:nvPr>
        </p:nvSpPr>
        <p:spPr>
          <a:xfrm>
            <a:off x="926217" y="521258"/>
            <a:ext cx="7285500" cy="26442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9pPr>
          </a:lstStyle>
          <a:p>
            <a:endParaRPr/>
          </a:p>
        </p:txBody>
      </p:sp>
      <p:sp>
        <p:nvSpPr>
          <p:cNvPr id="75" name="Google Shape;75;p11"/>
          <p:cNvSpPr txBox="1">
            <a:spLocks noGrp="1"/>
          </p:cNvSpPr>
          <p:nvPr>
            <p:ph type="body" idx="1"/>
          </p:nvPr>
        </p:nvSpPr>
        <p:spPr>
          <a:xfrm>
            <a:off x="685346" y="3831546"/>
            <a:ext cx="7765200" cy="511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76" name="Google Shape;76;p1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7" name="Google Shape;77;p1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8" name="Google Shape;78;p1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685346" y="456328"/>
            <a:ext cx="7765200" cy="2650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1" name="Google Shape;81;p12"/>
          <p:cNvSpPr txBox="1">
            <a:spLocks noGrp="1"/>
          </p:cNvSpPr>
          <p:nvPr>
            <p:ph type="body" idx="1"/>
          </p:nvPr>
        </p:nvSpPr>
        <p:spPr>
          <a:xfrm>
            <a:off x="685346" y="3221385"/>
            <a:ext cx="7765200" cy="1126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2" name="Google Shape;82;p1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3" name="Google Shape;83;p1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4" name="Google Shape;84;p1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8" name="Google Shape;8;p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inyurl.com/yyrpgrnq" TargetMode="External"/><Relationship Id="rId2" Type="http://schemas.openxmlformats.org/officeDocument/2006/relationships/hyperlink" Target="https://tinyurl.com/y3khosl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uzzles.nigelcoldwell.co.uk/thirtynine.ht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athforum.org/dr.math/faq/faq.lia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mathlair.allfunandgames.ca/wanderingmonk.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ctrTitle"/>
          </p:nvPr>
        </p:nvSpPr>
        <p:spPr>
          <a:xfrm>
            <a:off x="1028020" y="1211179"/>
            <a:ext cx="7080000" cy="1788695"/>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US" dirty="0"/>
              <a:t>Break Day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Logic Problems</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0" y="1299338"/>
            <a:ext cx="9144000" cy="3044100"/>
          </a:xfrm>
        </p:spPr>
        <p:txBody>
          <a:bodyPr/>
          <a:lstStyle/>
          <a:p>
            <a:pPr marL="139700" indent="0">
              <a:buNone/>
            </a:pPr>
            <a:r>
              <a:rPr lang="en-US" sz="1100" dirty="0"/>
              <a:t>Brian tells you that he knows of at least five different ways to multiply a number by 3 via programming. He tells you the obvious first three methods:</a:t>
            </a:r>
          </a:p>
          <a:p>
            <a:pPr marL="139700" indent="0">
              <a:buNone/>
            </a:pPr>
            <a:r>
              <a:rPr lang="en-US" sz="1100" dirty="0"/>
              <a:t>Multiplication: n * 3</a:t>
            </a:r>
          </a:p>
          <a:p>
            <a:pPr marL="139700" indent="0">
              <a:buNone/>
            </a:pPr>
            <a:r>
              <a:rPr lang="en-US" sz="1100" dirty="0"/>
              <a:t>Addition: n + n + n</a:t>
            </a:r>
          </a:p>
          <a:p>
            <a:pPr marL="139700" indent="0">
              <a:buNone/>
            </a:pPr>
            <a:r>
              <a:rPr lang="en-US" sz="1100" dirty="0"/>
              <a:t>For loop: for(</a:t>
            </a:r>
            <a:r>
              <a:rPr lang="en-US" sz="1100" dirty="0" err="1"/>
              <a:t>i</a:t>
            </a:r>
            <a:r>
              <a:rPr lang="en-US" sz="1100" dirty="0"/>
              <a:t> := 0, 2) { sum += n }</a:t>
            </a:r>
          </a:p>
          <a:p>
            <a:pPr marL="139700" indent="0">
              <a:buNone/>
            </a:pPr>
            <a:endParaRPr lang="en-US" sz="1100" dirty="0"/>
          </a:p>
          <a:p>
            <a:pPr marL="139700" indent="0">
              <a:buNone/>
            </a:pPr>
            <a:r>
              <a:rPr lang="en-US" sz="1100" dirty="0"/>
              <a:t>Without directly mimicking these obvious three, what are the two other methods for multiplying a number by 3?</a:t>
            </a:r>
          </a:p>
        </p:txBody>
      </p:sp>
      <p:sp>
        <p:nvSpPr>
          <p:cNvPr id="4" name="TextBox 3">
            <a:extLst>
              <a:ext uri="{FF2B5EF4-FFF2-40B4-BE49-F238E27FC236}">
                <a16:creationId xmlns:a16="http://schemas.microsoft.com/office/drawing/2014/main" id="{742BDBAD-9378-4CB4-AB90-2B1B7E3DE6A2}"/>
              </a:ext>
            </a:extLst>
          </p:cNvPr>
          <p:cNvSpPr txBox="1"/>
          <p:nvPr/>
        </p:nvSpPr>
        <p:spPr>
          <a:xfrm>
            <a:off x="1495758" y="4768967"/>
            <a:ext cx="6144375" cy="307777"/>
          </a:xfrm>
          <a:prstGeom prst="rect">
            <a:avLst/>
          </a:prstGeom>
          <a:noFill/>
        </p:spPr>
        <p:txBody>
          <a:bodyPr wrap="square" rtlCol="0">
            <a:spAutoFit/>
          </a:bodyPr>
          <a:lstStyle/>
          <a:p>
            <a:pPr algn="ctr"/>
            <a:r>
              <a:rPr lang="en-US" dirty="0">
                <a:solidFill>
                  <a:schemeClr val="bg1">
                    <a:lumMod val="85000"/>
                  </a:schemeClr>
                </a:solidFill>
                <a:latin typeface="Lustria" panose="020B0604020202020204" charset="0"/>
              </a:rPr>
              <a:t>1: </a:t>
            </a:r>
            <a:r>
              <a:rPr lang="en-US" dirty="0">
                <a:latin typeface="Lustria" panose="020B0604020202020204" charset="0"/>
                <a:hlinkClick r:id="rId2"/>
              </a:rPr>
              <a:t>https://tinyurl.com/y3khoslx</a:t>
            </a:r>
            <a:r>
              <a:rPr lang="en-US" dirty="0">
                <a:latin typeface="Lustria" panose="020B0604020202020204" charset="0"/>
              </a:rPr>
              <a:t>  </a:t>
            </a:r>
            <a:r>
              <a:rPr lang="en-US" dirty="0">
                <a:solidFill>
                  <a:schemeClr val="bg1">
                    <a:lumMod val="85000"/>
                  </a:schemeClr>
                </a:solidFill>
                <a:latin typeface="Lustria" panose="020B0604020202020204" charset="0"/>
              </a:rPr>
              <a:t>2: </a:t>
            </a:r>
            <a:r>
              <a:rPr lang="en-US" dirty="0">
                <a:latin typeface="Lustria" panose="020B0604020202020204" charset="0"/>
                <a:hlinkClick r:id="rId3"/>
              </a:rPr>
              <a:t>https://tinyurl.com/yyrpgrnq</a:t>
            </a:r>
            <a:r>
              <a:rPr lang="en-US" dirty="0">
                <a:latin typeface="Lustria" panose="020B0604020202020204" charset="0"/>
              </a:rPr>
              <a:t>  </a:t>
            </a:r>
          </a:p>
        </p:txBody>
      </p:sp>
    </p:spTree>
    <p:extLst>
      <p:ext uri="{BB962C8B-B14F-4D97-AF65-F5344CB8AC3E}">
        <p14:creationId xmlns:p14="http://schemas.microsoft.com/office/powerpoint/2010/main" val="355066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To-do list</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p:txBody>
          <a:bodyPr/>
          <a:lstStyle/>
          <a:p>
            <a:r>
              <a:rPr lang="en-US" dirty="0"/>
              <a:t>Questions on HW</a:t>
            </a:r>
          </a:p>
          <a:p>
            <a:r>
              <a:rPr lang="en-US" dirty="0"/>
              <a:t>Questions on extra credit HW</a:t>
            </a:r>
          </a:p>
          <a:p>
            <a:r>
              <a:rPr lang="en-US" dirty="0"/>
              <a:t>Final exam format discussion</a:t>
            </a:r>
          </a:p>
          <a:p>
            <a:r>
              <a:rPr lang="en-US" dirty="0"/>
              <a:t>Interviewing discussion</a:t>
            </a:r>
          </a:p>
          <a:p>
            <a:r>
              <a:rPr lang="en-US" dirty="0"/>
              <a:t>Logic problems</a:t>
            </a:r>
          </a:p>
          <a:p>
            <a:endParaRPr lang="en-US" dirty="0"/>
          </a:p>
        </p:txBody>
      </p:sp>
    </p:spTree>
    <p:extLst>
      <p:ext uri="{BB962C8B-B14F-4D97-AF65-F5344CB8AC3E}">
        <p14:creationId xmlns:p14="http://schemas.microsoft.com/office/powerpoint/2010/main" val="395141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HW questions</a:t>
            </a:r>
          </a:p>
        </p:txBody>
      </p:sp>
      <p:pic>
        <p:nvPicPr>
          <p:cNvPr id="2050" name="Picture 2" descr="Image result for Sudoku">
            <a:extLst>
              <a:ext uri="{FF2B5EF4-FFF2-40B4-BE49-F238E27FC236}">
                <a16:creationId xmlns:a16="http://schemas.microsoft.com/office/drawing/2014/main" id="{2EDE2FF4-FF55-4DB2-91AB-CEC329C4B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355" y="1185000"/>
            <a:ext cx="3879182" cy="387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6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Extra credit HW questions</a:t>
            </a:r>
          </a:p>
        </p:txBody>
      </p:sp>
      <p:pic>
        <p:nvPicPr>
          <p:cNvPr id="1026" name="Picture 2" descr="Image result for enigma machine">
            <a:extLst>
              <a:ext uri="{FF2B5EF4-FFF2-40B4-BE49-F238E27FC236}">
                <a16:creationId xmlns:a16="http://schemas.microsoft.com/office/drawing/2014/main" id="{02427175-A0D4-4E09-A660-F7996CD2D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649" y="1185000"/>
            <a:ext cx="5750593" cy="383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35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Final exam format discussion</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410852" y="1267254"/>
            <a:ext cx="8314188" cy="3044100"/>
          </a:xfrm>
        </p:spPr>
        <p:txBody>
          <a:bodyPr/>
          <a:lstStyle/>
          <a:p>
            <a:r>
              <a:rPr lang="en-US" dirty="0"/>
              <a:t>Limiting time feels unfair to me.</a:t>
            </a:r>
          </a:p>
          <a:p>
            <a:pPr lvl="1"/>
            <a:r>
              <a:rPr lang="en-US" dirty="0"/>
              <a:t>Many of you are strong programmers, you just go at a slower pace.</a:t>
            </a:r>
          </a:p>
          <a:p>
            <a:pPr lvl="1"/>
            <a:r>
              <a:rPr lang="en-US" dirty="0"/>
              <a:t>Keep in mind, this is something employers consider.</a:t>
            </a:r>
          </a:p>
          <a:p>
            <a:endParaRPr lang="en-US" dirty="0"/>
          </a:p>
          <a:p>
            <a:r>
              <a:rPr lang="en-US" dirty="0"/>
              <a:t>Two options</a:t>
            </a:r>
          </a:p>
          <a:p>
            <a:pPr lvl="1"/>
            <a:r>
              <a:rPr lang="en-US" dirty="0"/>
              <a:t>Lots of code/classes but easy project</a:t>
            </a:r>
          </a:p>
          <a:p>
            <a:pPr lvl="1"/>
            <a:r>
              <a:rPr lang="en-US" dirty="0"/>
              <a:t>Little code/classes but complex project</a:t>
            </a:r>
          </a:p>
        </p:txBody>
      </p:sp>
    </p:spTree>
    <p:extLst>
      <p:ext uri="{BB962C8B-B14F-4D97-AF65-F5344CB8AC3E}">
        <p14:creationId xmlns:p14="http://schemas.microsoft.com/office/powerpoint/2010/main" val="126376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Interviewing discussion</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267589" y="1299338"/>
            <a:ext cx="8600713" cy="3044100"/>
          </a:xfrm>
        </p:spPr>
        <p:txBody>
          <a:bodyPr/>
          <a:lstStyle/>
          <a:p>
            <a:r>
              <a:rPr lang="en-US" dirty="0"/>
              <a:t>Interviewer cares more about your process than the solution.</a:t>
            </a:r>
          </a:p>
          <a:p>
            <a:pPr lvl="1"/>
            <a:r>
              <a:rPr lang="en-US" dirty="0"/>
              <a:t>Analyze and decompose the problem. Explain your thought process.</a:t>
            </a:r>
          </a:p>
          <a:p>
            <a:r>
              <a:rPr lang="en-US" dirty="0"/>
              <a:t>Know what questions to ask.</a:t>
            </a:r>
          </a:p>
          <a:p>
            <a:r>
              <a:rPr lang="en-US" dirty="0"/>
              <a:t>Be prepared for “soft skills” questions. - These suck!</a:t>
            </a:r>
          </a:p>
          <a:p>
            <a:r>
              <a:rPr lang="en-US" dirty="0"/>
              <a:t>First interview is usually to test your actual skills. A degree is important, but the range of skill levels between graduates is vast.</a:t>
            </a:r>
          </a:p>
          <a:p>
            <a:r>
              <a:rPr lang="en-US" dirty="0"/>
              <a:t>Second interview is to ensure you are someone they want to work with. Likely no technical questions here.</a:t>
            </a:r>
          </a:p>
        </p:txBody>
      </p:sp>
    </p:spTree>
    <p:extLst>
      <p:ext uri="{BB962C8B-B14F-4D97-AF65-F5344CB8AC3E}">
        <p14:creationId xmlns:p14="http://schemas.microsoft.com/office/powerpoint/2010/main" val="141467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Logic Problems</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0" y="1299338"/>
            <a:ext cx="9144000" cy="3044100"/>
          </a:xfrm>
        </p:spPr>
        <p:txBody>
          <a:bodyPr/>
          <a:lstStyle/>
          <a:p>
            <a:pPr marL="139700" indent="0">
              <a:buNone/>
            </a:pPr>
            <a:r>
              <a:rPr lang="en-US" sz="1100" dirty="0"/>
              <a:t>An executioner lines up 100 prisoners single file and puts a red or a blue hat on each prisoner's head. Every prisoner can see the hats of the people in front of him in the line - but not his own hat, nor those of anyone behind him. The executioner starts at the end (back) and asks the last prisoner the color of his hat. He must answer "red" or "blue." If he answers correctly, he is allowed to live. If he gives the wrong answer, he is killed instantly and silently. (While everyone hears the answer, no one knows whether an answer was right.) On the night before the line-up, the prisoners confer on strategy to help them. What should they do?</a:t>
            </a:r>
          </a:p>
        </p:txBody>
      </p:sp>
      <p:pic>
        <p:nvPicPr>
          <p:cNvPr id="3074" name="Picture 2" descr="prisoners in a row wearing hats red blue red red blue">
            <a:extLst>
              <a:ext uri="{FF2B5EF4-FFF2-40B4-BE49-F238E27FC236}">
                <a16:creationId xmlns:a16="http://schemas.microsoft.com/office/drawing/2014/main" id="{3EF51246-689D-457F-B336-F7D7B0088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662" y="2571750"/>
            <a:ext cx="7074568" cy="2213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2BDBAD-9378-4CB4-AB90-2B1B7E3DE6A2}"/>
              </a:ext>
            </a:extLst>
          </p:cNvPr>
          <p:cNvSpPr txBox="1"/>
          <p:nvPr/>
        </p:nvSpPr>
        <p:spPr>
          <a:xfrm>
            <a:off x="2149305" y="4785009"/>
            <a:ext cx="4837281" cy="307777"/>
          </a:xfrm>
          <a:prstGeom prst="rect">
            <a:avLst/>
          </a:prstGeom>
          <a:noFill/>
        </p:spPr>
        <p:txBody>
          <a:bodyPr wrap="square" rtlCol="0">
            <a:spAutoFit/>
          </a:bodyPr>
          <a:lstStyle/>
          <a:p>
            <a:pPr algn="ctr"/>
            <a:r>
              <a:rPr lang="en-US">
                <a:hlinkClick r:id="rId3"/>
              </a:rPr>
              <a:t>http://puzzles.nigelcoldwell.co.uk/thirtynine.htm</a:t>
            </a:r>
            <a:endParaRPr lang="en-US" dirty="0"/>
          </a:p>
        </p:txBody>
      </p:sp>
    </p:spTree>
    <p:extLst>
      <p:ext uri="{BB962C8B-B14F-4D97-AF65-F5344CB8AC3E}">
        <p14:creationId xmlns:p14="http://schemas.microsoft.com/office/powerpoint/2010/main" val="202283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Logic Problems</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0" y="1299338"/>
            <a:ext cx="9144000" cy="3044100"/>
          </a:xfrm>
        </p:spPr>
        <p:txBody>
          <a:bodyPr/>
          <a:lstStyle/>
          <a:p>
            <a:pPr marL="139700" indent="0">
              <a:buNone/>
            </a:pPr>
            <a:r>
              <a:rPr lang="en-US" sz="1100" dirty="0"/>
              <a:t>A princess visits an island inhabited by two tribes. Members of one tribe always tell the truth, and members of the other tribe always lie.</a:t>
            </a:r>
          </a:p>
          <a:p>
            <a:pPr marL="139700" indent="0">
              <a:buNone/>
            </a:pPr>
            <a:r>
              <a:rPr lang="en-US" sz="1100" dirty="0"/>
              <a:t>The princess comes to a fork in the road. She needs to know which road leads to the castle to avoid the fire-breathing dragon and rescue the prince from the wizard holding him captive in the castle. (Although the princess doesn't know it, the south road leads to the castle and the north road leads to the dragon.)</a:t>
            </a:r>
          </a:p>
          <a:p>
            <a:pPr marL="139700" indent="0">
              <a:buNone/>
            </a:pPr>
            <a:r>
              <a:rPr lang="en-US" sz="1100" dirty="0"/>
              <a:t>Standing at this fork in the road is a member of each tribe, but the princess can't tell which tribe each belongs to. What question should she ask to find the road to the castle?</a:t>
            </a:r>
          </a:p>
        </p:txBody>
      </p:sp>
      <p:sp>
        <p:nvSpPr>
          <p:cNvPr id="4" name="TextBox 3">
            <a:extLst>
              <a:ext uri="{FF2B5EF4-FFF2-40B4-BE49-F238E27FC236}">
                <a16:creationId xmlns:a16="http://schemas.microsoft.com/office/drawing/2014/main" id="{742BDBAD-9378-4CB4-AB90-2B1B7E3DE6A2}"/>
              </a:ext>
            </a:extLst>
          </p:cNvPr>
          <p:cNvSpPr txBox="1"/>
          <p:nvPr/>
        </p:nvSpPr>
        <p:spPr>
          <a:xfrm>
            <a:off x="2149305" y="4785009"/>
            <a:ext cx="4837281" cy="307777"/>
          </a:xfrm>
          <a:prstGeom prst="rect">
            <a:avLst/>
          </a:prstGeom>
          <a:noFill/>
        </p:spPr>
        <p:txBody>
          <a:bodyPr wrap="square" rtlCol="0">
            <a:spAutoFit/>
          </a:bodyPr>
          <a:lstStyle/>
          <a:p>
            <a:pPr algn="ctr"/>
            <a:r>
              <a:rPr lang="en-US" dirty="0">
                <a:hlinkClick r:id="rId2"/>
              </a:rPr>
              <a:t>http://mathforum.org/dr.math/faq/faq.liar.html</a:t>
            </a:r>
            <a:endParaRPr lang="en-US" dirty="0"/>
          </a:p>
        </p:txBody>
      </p:sp>
      <p:pic>
        <p:nvPicPr>
          <p:cNvPr id="5" name="Picture 4">
            <a:extLst>
              <a:ext uri="{FF2B5EF4-FFF2-40B4-BE49-F238E27FC236}">
                <a16:creationId xmlns:a16="http://schemas.microsoft.com/office/drawing/2014/main" id="{84239F8F-D34E-4C5E-ADF2-BEC5BF158DAF}"/>
              </a:ext>
            </a:extLst>
          </p:cNvPr>
          <p:cNvPicPr>
            <a:picLocks noChangeAspect="1"/>
          </p:cNvPicPr>
          <p:nvPr/>
        </p:nvPicPr>
        <p:blipFill>
          <a:blip r:embed="rId3"/>
          <a:stretch>
            <a:fillRect/>
          </a:stretch>
        </p:blipFill>
        <p:spPr>
          <a:xfrm>
            <a:off x="2889414" y="2571750"/>
            <a:ext cx="3357062" cy="2243707"/>
          </a:xfrm>
          <a:prstGeom prst="rect">
            <a:avLst/>
          </a:prstGeom>
        </p:spPr>
      </p:pic>
    </p:spTree>
    <p:extLst>
      <p:ext uri="{BB962C8B-B14F-4D97-AF65-F5344CB8AC3E}">
        <p14:creationId xmlns:p14="http://schemas.microsoft.com/office/powerpoint/2010/main" val="274178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1967-4141-4621-AA4B-8C0FDFB12D91}"/>
              </a:ext>
            </a:extLst>
          </p:cNvPr>
          <p:cNvSpPr>
            <a:spLocks noGrp="1"/>
          </p:cNvSpPr>
          <p:nvPr>
            <p:ph type="title"/>
          </p:nvPr>
        </p:nvSpPr>
        <p:spPr/>
        <p:txBody>
          <a:bodyPr/>
          <a:lstStyle/>
          <a:p>
            <a:r>
              <a:rPr lang="en-US" dirty="0"/>
              <a:t>Logic Problems</a:t>
            </a:r>
          </a:p>
        </p:txBody>
      </p:sp>
      <p:sp>
        <p:nvSpPr>
          <p:cNvPr id="3" name="Text Placeholder 2">
            <a:extLst>
              <a:ext uri="{FF2B5EF4-FFF2-40B4-BE49-F238E27FC236}">
                <a16:creationId xmlns:a16="http://schemas.microsoft.com/office/drawing/2014/main" id="{87809CC2-3800-4B7D-BFF8-B1CA64355FF8}"/>
              </a:ext>
            </a:extLst>
          </p:cNvPr>
          <p:cNvSpPr>
            <a:spLocks noGrp="1"/>
          </p:cNvSpPr>
          <p:nvPr>
            <p:ph type="body" idx="1"/>
          </p:nvPr>
        </p:nvSpPr>
        <p:spPr>
          <a:xfrm>
            <a:off x="0" y="1299338"/>
            <a:ext cx="9144000" cy="3044100"/>
          </a:xfrm>
        </p:spPr>
        <p:txBody>
          <a:bodyPr/>
          <a:lstStyle/>
          <a:p>
            <a:pPr marL="139700" indent="0">
              <a:buNone/>
            </a:pPr>
            <a:r>
              <a:rPr lang="en-US" sz="1100" dirty="0"/>
              <a:t>One morning, at 7:00, a Buddhist monk began hiking up a narrow trail that leads to the top of a tall mountain. The monk ascended the trail at varying rates of speed and stopped several times along the way to eat and rest. The monk reached the top at 7:00 that evening. After a night of meditation, the monk started going down the trail at 7:00 in the morning. Again, the monk walked at various rates of speed and stopped several times along the route. The monk reached the bottom of the trail at 7:00 in the evening.</a:t>
            </a:r>
          </a:p>
          <a:p>
            <a:pPr marL="139700" indent="0">
              <a:buNone/>
            </a:pPr>
            <a:r>
              <a:rPr lang="en-US" sz="1100" dirty="0"/>
              <a:t>Will there always be some spot along the path that the monk passed at </a:t>
            </a:r>
            <a:r>
              <a:rPr lang="en-US" sz="1100" i="1" dirty="0"/>
              <a:t>precisely</a:t>
            </a:r>
            <a:r>
              <a:rPr lang="en-US" sz="1100" dirty="0"/>
              <a:t> the same time on both days?</a:t>
            </a:r>
          </a:p>
        </p:txBody>
      </p:sp>
      <p:sp>
        <p:nvSpPr>
          <p:cNvPr id="4" name="TextBox 3">
            <a:extLst>
              <a:ext uri="{FF2B5EF4-FFF2-40B4-BE49-F238E27FC236}">
                <a16:creationId xmlns:a16="http://schemas.microsoft.com/office/drawing/2014/main" id="{742BDBAD-9378-4CB4-AB90-2B1B7E3DE6A2}"/>
              </a:ext>
            </a:extLst>
          </p:cNvPr>
          <p:cNvSpPr txBox="1"/>
          <p:nvPr/>
        </p:nvSpPr>
        <p:spPr>
          <a:xfrm>
            <a:off x="2149305" y="4785009"/>
            <a:ext cx="4837281" cy="307777"/>
          </a:xfrm>
          <a:prstGeom prst="rect">
            <a:avLst/>
          </a:prstGeom>
          <a:noFill/>
        </p:spPr>
        <p:txBody>
          <a:bodyPr wrap="square" rtlCol="0">
            <a:spAutoFit/>
          </a:bodyPr>
          <a:lstStyle/>
          <a:p>
            <a:pPr algn="ctr"/>
            <a:r>
              <a:rPr lang="en-US" dirty="0">
                <a:hlinkClick r:id="rId2"/>
              </a:rPr>
              <a:t>https://mathlair.allfunandgames.ca/wanderingmonk.php</a:t>
            </a:r>
            <a:endParaRPr lang="en-US" dirty="0"/>
          </a:p>
        </p:txBody>
      </p:sp>
      <p:pic>
        <p:nvPicPr>
          <p:cNvPr id="5122" name="Picture 2" descr="Image result for monk and the mountain">
            <a:extLst>
              <a:ext uri="{FF2B5EF4-FFF2-40B4-BE49-F238E27FC236}">
                <a16:creationId xmlns:a16="http://schemas.microsoft.com/office/drawing/2014/main" id="{8D05551E-B6B1-4162-8727-59325F15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06" y="2365637"/>
            <a:ext cx="3745787" cy="24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020438"/>
      </p:ext>
    </p:extLst>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1332</TotalTime>
  <Words>706</Words>
  <Application>Microsoft Office PowerPoint</Application>
  <PresentationFormat>On-screen Show (16:9)</PresentationFormat>
  <Paragraphs>44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Noto Sans Symbols</vt:lpstr>
      <vt:lpstr>Lustria</vt:lpstr>
      <vt:lpstr>Slate</vt:lpstr>
      <vt:lpstr>Break Day</vt:lpstr>
      <vt:lpstr>To-do list</vt:lpstr>
      <vt:lpstr>HW questions</vt:lpstr>
      <vt:lpstr>Extra credit HW questions</vt:lpstr>
      <vt:lpstr>Final exam format discussion</vt:lpstr>
      <vt:lpstr>Interviewing discussion</vt:lpstr>
      <vt:lpstr>Logic Problems</vt:lpstr>
      <vt:lpstr>Logic Problems</vt:lpstr>
      <vt:lpstr>Logic Problems</vt:lpstr>
      <vt:lpstr>Logic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Coding and Design Thinking</dc:title>
  <cp:lastModifiedBy>Ryan Darras</cp:lastModifiedBy>
  <cp:revision>94</cp:revision>
  <dcterms:modified xsi:type="dcterms:W3CDTF">2019-04-17T18:03:23Z</dcterms:modified>
</cp:coreProperties>
</file>