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34"/>
  </p:notesMasterIdLst>
  <p:sldIdLst>
    <p:sldId id="256" r:id="rId2"/>
    <p:sldId id="257" r:id="rId3"/>
    <p:sldId id="260" r:id="rId4"/>
    <p:sldId id="258" r:id="rId5"/>
    <p:sldId id="259" r:id="rId6"/>
    <p:sldId id="262" r:id="rId7"/>
    <p:sldId id="263" r:id="rId8"/>
    <p:sldId id="261" r:id="rId9"/>
    <p:sldId id="268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3" r:id="rId25"/>
    <p:sldId id="284" r:id="rId26"/>
    <p:sldId id="285" r:id="rId27"/>
    <p:sldId id="282" r:id="rId28"/>
    <p:sldId id="286" r:id="rId29"/>
    <p:sldId id="287" r:id="rId30"/>
    <p:sldId id="264" r:id="rId31"/>
    <p:sldId id="265" r:id="rId32"/>
    <p:sldId id="266" r:id="rId33"/>
  </p:sldIdLst>
  <p:sldSz cx="9144000" cy="5143500" type="screen16x9"/>
  <p:notesSz cx="6858000" cy="9144000"/>
  <p:embeddedFontLst>
    <p:embeddedFont>
      <p:font typeface="Lustria" panose="020B0604020202020204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F209C5-9DFE-4035-BF10-560A9CEBBD0A}">
  <a:tblStyle styleId="{3DF209C5-9DFE-4035-BF10-560A9CEBBD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010ae7b82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010ae7b82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If all of your homework assignments are turned in, you don’t have to take the final.</a:t>
            </a:r>
          </a:p>
        </p:txBody>
      </p:sp>
    </p:spTree>
    <p:extLst>
      <p:ext uri="{BB962C8B-B14F-4D97-AF65-F5344CB8AC3E}">
        <p14:creationId xmlns:p14="http://schemas.microsoft.com/office/powerpoint/2010/main" val="682847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79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028020" y="1327156"/>
            <a:ext cx="7080000" cy="1371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  <a:defRPr sz="5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028020" y="2698754"/>
            <a:ext cx="7080000" cy="787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ctr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084659" y="457200"/>
            <a:ext cx="6977100" cy="2244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1"/>
          </p:nvPr>
        </p:nvSpPr>
        <p:spPr>
          <a:xfrm>
            <a:off x="1290484" y="2707525"/>
            <a:ext cx="6564300" cy="399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2"/>
          </p:nvPr>
        </p:nvSpPr>
        <p:spPr>
          <a:xfrm>
            <a:off x="685346" y="3228265"/>
            <a:ext cx="7765200" cy="11172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627459" y="655434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lang="en" sz="8000" b="0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“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7828359" y="2199934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lang="en" sz="8000" b="0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685346" y="1595207"/>
            <a:ext cx="7765200" cy="18840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685339" y="3487917"/>
            <a:ext cx="7764000" cy="855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685346" y="1414463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2"/>
          </p:nvPr>
        </p:nvSpPr>
        <p:spPr>
          <a:xfrm>
            <a:off x="685346" y="1928813"/>
            <a:ext cx="2475600" cy="2414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3"/>
          </p:nvPr>
        </p:nvSpPr>
        <p:spPr>
          <a:xfrm>
            <a:off x="3335033" y="1414463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4"/>
          </p:nvPr>
        </p:nvSpPr>
        <p:spPr>
          <a:xfrm>
            <a:off x="3331076" y="1928813"/>
            <a:ext cx="2475600" cy="2414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5"/>
          </p:nvPr>
        </p:nvSpPr>
        <p:spPr>
          <a:xfrm>
            <a:off x="5974929" y="1414463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6"/>
          </p:nvPr>
        </p:nvSpPr>
        <p:spPr>
          <a:xfrm>
            <a:off x="5974929" y="1928813"/>
            <a:ext cx="2475600" cy="2414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6" descr="Slate-V2-S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9239" y="1369534"/>
            <a:ext cx="1896785" cy="1375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 descr="Slate-V2-S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93813" y="1369534"/>
            <a:ext cx="1896785" cy="1375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 descr="Slate-V2-S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21715" y="1369534"/>
            <a:ext cx="1896785" cy="1375168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body" idx="1"/>
          </p:nvPr>
        </p:nvSpPr>
        <p:spPr>
          <a:xfrm>
            <a:off x="685346" y="2928079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7" name="Google Shape;117;p16"/>
          <p:cNvSpPr>
            <a:spLocks noGrp="1"/>
          </p:cNvSpPr>
          <p:nvPr>
            <p:ph type="pic" idx="2"/>
          </p:nvPr>
        </p:nvSpPr>
        <p:spPr>
          <a:xfrm>
            <a:off x="763577" y="1454188"/>
            <a:ext cx="2319300" cy="12021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body" idx="3"/>
          </p:nvPr>
        </p:nvSpPr>
        <p:spPr>
          <a:xfrm>
            <a:off x="685346" y="3360277"/>
            <a:ext cx="2475600" cy="983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body" idx="4"/>
          </p:nvPr>
        </p:nvSpPr>
        <p:spPr>
          <a:xfrm>
            <a:off x="3332091" y="2928079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>
            <a:spLocks noGrp="1"/>
          </p:cNvSpPr>
          <p:nvPr>
            <p:ph type="pic" idx="5"/>
          </p:nvPr>
        </p:nvSpPr>
        <p:spPr>
          <a:xfrm>
            <a:off x="3409307" y="1454320"/>
            <a:ext cx="2319300" cy="1206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6"/>
          </p:nvPr>
        </p:nvSpPr>
        <p:spPr>
          <a:xfrm>
            <a:off x="3331075" y="3360276"/>
            <a:ext cx="2476800" cy="983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body" idx="7"/>
          </p:nvPr>
        </p:nvSpPr>
        <p:spPr>
          <a:xfrm>
            <a:off x="5975023" y="2928079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3" name="Google Shape;123;p16"/>
          <p:cNvSpPr>
            <a:spLocks noGrp="1"/>
          </p:cNvSpPr>
          <p:nvPr>
            <p:ph type="pic" idx="8"/>
          </p:nvPr>
        </p:nvSpPr>
        <p:spPr>
          <a:xfrm>
            <a:off x="6056774" y="1450824"/>
            <a:ext cx="2319300" cy="12054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body" idx="9"/>
          </p:nvPr>
        </p:nvSpPr>
        <p:spPr>
          <a:xfrm>
            <a:off x="5974929" y="3360275"/>
            <a:ext cx="2475600" cy="983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body" idx="1"/>
          </p:nvPr>
        </p:nvSpPr>
        <p:spPr>
          <a:xfrm rot="5400000">
            <a:off x="3046018" y="-1061212"/>
            <a:ext cx="3044100" cy="77652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 rot="5400000">
            <a:off x="5650917" y="1543650"/>
            <a:ext cx="3886200" cy="1713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1"/>
          </p:nvPr>
        </p:nvSpPr>
        <p:spPr>
          <a:xfrm rot="5400000">
            <a:off x="1711101" y="-568500"/>
            <a:ext cx="3886200" cy="5937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685346" y="1299338"/>
            <a:ext cx="7765200" cy="3044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6" descr="Slate-V2-S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5345" y="1327742"/>
            <a:ext cx="2840567" cy="3084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6" descr="Slate-V2-S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63245" y="1327742"/>
            <a:ext cx="2840567" cy="308471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754404" y="1376440"/>
            <a:ext cx="3657300" cy="408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754404" y="1785104"/>
            <a:ext cx="3657300" cy="25584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0861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8193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8193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4721225" y="1376441"/>
            <a:ext cx="3671400" cy="408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4721225" y="1785104"/>
            <a:ext cx="3671400" cy="25584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0861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8193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8193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685347" y="457200"/>
            <a:ext cx="2780100" cy="1366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ustria"/>
              <a:buNone/>
              <a:defRPr sz="2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3641725" y="457200"/>
            <a:ext cx="4809000" cy="38862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685347" y="1823638"/>
            <a:ext cx="2780100" cy="2519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0" descr="Slate-V2-SD-vert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44987" y="457442"/>
            <a:ext cx="2571110" cy="390410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685347" y="457442"/>
            <a:ext cx="3924600" cy="13719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4976728" y="557992"/>
            <a:ext cx="3165300" cy="3684600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685347" y="1829446"/>
            <a:ext cx="3924600" cy="25320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1" descr="Slate-V2-SD-pano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3995" y="405064"/>
            <a:ext cx="5742008" cy="287578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85354" y="3423941"/>
            <a:ext cx="7766400" cy="407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  <a:defRPr sz="2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>
            <a:spLocks noGrp="1"/>
          </p:cNvSpPr>
          <p:nvPr>
            <p:ph type="pic" idx="2"/>
          </p:nvPr>
        </p:nvSpPr>
        <p:spPr>
          <a:xfrm>
            <a:off x="926217" y="521258"/>
            <a:ext cx="7285500" cy="2644200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>
            <a:off x="685346" y="3831546"/>
            <a:ext cx="7765200" cy="511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>
            <a:off x="685346" y="456328"/>
            <a:ext cx="7765200" cy="2650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>
            <a:off x="685346" y="3221385"/>
            <a:ext cx="7765200" cy="1126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85346" y="1299338"/>
            <a:ext cx="7765200" cy="3044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docs.microsoft.com/en-us/dotnet/api/system.linq.enumerable.groupby?view=netframework-4.7.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docs.microsoft.com/en-us/dotnet/api/system.linq.enumerable.contains?view=netframework-4.7.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>
            <a:spLocks noGrp="1"/>
          </p:cNvSpPr>
          <p:nvPr>
            <p:ph type="ctrTitle"/>
          </p:nvPr>
        </p:nvSpPr>
        <p:spPr>
          <a:xfrm>
            <a:off x="1028020" y="1327156"/>
            <a:ext cx="7080000" cy="1371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en-US" dirty="0"/>
              <a:t>LINQ and</a:t>
            </a:r>
            <a:br>
              <a:rPr lang="en-US" dirty="0"/>
            </a:br>
            <a:r>
              <a:rPr lang="en-US" dirty="0"/>
              <a:t>Lambda Expressions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CA7C-5F08-4E51-96C8-AB31D7B6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161365"/>
            <a:ext cx="7765200" cy="727800"/>
          </a:xfrm>
        </p:spPr>
        <p:txBody>
          <a:bodyPr/>
          <a:lstStyle/>
          <a:p>
            <a:r>
              <a:rPr lang="en-US" dirty="0"/>
              <a:t>.Select(</a:t>
            </a:r>
            <a:r>
              <a:rPr lang="en-US" dirty="0" err="1"/>
              <a:t>Func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D5DBB-7056-404E-9337-62F1F8E0E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46" y="840720"/>
            <a:ext cx="7765200" cy="3044100"/>
          </a:xfrm>
        </p:spPr>
        <p:txBody>
          <a:bodyPr/>
          <a:lstStyle/>
          <a:p>
            <a:r>
              <a:rPr lang="en-US" dirty="0"/>
              <a:t>Select can return any type (even anonymous types!)</a:t>
            </a:r>
          </a:p>
          <a:p>
            <a:r>
              <a:rPr lang="en-US" dirty="0"/>
              <a:t>Often times used with keyword “var”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8E1E6D-2F4D-4C22-ACA9-6855B74EB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271" y="1633222"/>
            <a:ext cx="6991350" cy="1238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76DFE8-A4C6-4B32-905B-213C5FD7C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871" y="2908432"/>
            <a:ext cx="7296150" cy="933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C67AFF-BAA3-4F11-8838-E64EE367E9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8521" y="3878842"/>
            <a:ext cx="60388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89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CA7C-5F08-4E51-96C8-AB31D7B6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161365"/>
            <a:ext cx="7765200" cy="727800"/>
          </a:xfrm>
        </p:spPr>
        <p:txBody>
          <a:bodyPr/>
          <a:lstStyle/>
          <a:p>
            <a:r>
              <a:rPr lang="en-US" dirty="0"/>
              <a:t>.Where(</a:t>
            </a:r>
            <a:r>
              <a:rPr lang="en-US" dirty="0" err="1"/>
              <a:t>Func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D5DBB-7056-404E-9337-62F1F8E0E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46" y="840720"/>
            <a:ext cx="7765200" cy="3044100"/>
          </a:xfrm>
        </p:spPr>
        <p:txBody>
          <a:bodyPr/>
          <a:lstStyle/>
          <a:p>
            <a:r>
              <a:rPr lang="en-US" dirty="0"/>
              <a:t>Where returns a subset of a given collection that satisfy the given conditional statement.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B2D371-A5EB-4BF1-A259-6A69DBFE1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783" y="1568520"/>
            <a:ext cx="6410325" cy="1066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27F3BA-544C-4CAC-9A5C-DFA10428A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720" y="2708181"/>
            <a:ext cx="6648450" cy="923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F2A83C-4648-4C3A-BCF8-F93D79F3A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145" y="3728499"/>
            <a:ext cx="82296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66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CA7C-5F08-4E51-96C8-AB31D7B6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161365"/>
            <a:ext cx="7765200" cy="727800"/>
          </a:xfrm>
        </p:spPr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GroupBy</a:t>
            </a:r>
            <a:r>
              <a:rPr lang="en-US" dirty="0"/>
              <a:t>(</a:t>
            </a:r>
            <a:r>
              <a:rPr lang="en-US" dirty="0" err="1"/>
              <a:t>Func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D5DBB-7056-404E-9337-62F1F8E0E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46" y="840720"/>
            <a:ext cx="7765200" cy="3044100"/>
          </a:xfrm>
        </p:spPr>
        <p:txBody>
          <a:bodyPr/>
          <a:lstStyle/>
          <a:p>
            <a:r>
              <a:rPr lang="en-US" dirty="0" err="1"/>
              <a:t>GroupBy</a:t>
            </a:r>
            <a:r>
              <a:rPr lang="en-US" dirty="0"/>
              <a:t> groups collections by a given key (and more)</a:t>
            </a:r>
          </a:p>
          <a:p>
            <a:r>
              <a:rPr lang="en-US" sz="1100" dirty="0">
                <a:hlinkClick r:id="rId2"/>
              </a:rPr>
              <a:t>https://docs.microsoft.com/en-us/dotnet/api/system.linq.enumerable.groupby?view=netframework-4.7.2</a:t>
            </a:r>
            <a:endParaRPr lang="en-US" sz="1100" dirty="0"/>
          </a:p>
          <a:p>
            <a:endParaRPr lang="en-US" sz="11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35FCE6-E464-49B6-AEA3-B0AEF7319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31" y="1595146"/>
            <a:ext cx="7896225" cy="1095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D1E0CF-5D37-4237-9E4F-0FF955F38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005" y="2957970"/>
            <a:ext cx="81438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948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CA7C-5F08-4E51-96C8-AB31D7B6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161365"/>
            <a:ext cx="7765200" cy="727800"/>
          </a:xfrm>
        </p:spPr>
        <p:txBody>
          <a:bodyPr/>
          <a:lstStyle/>
          <a:p>
            <a:r>
              <a:rPr lang="en-US" dirty="0"/>
              <a:t>.All(</a:t>
            </a:r>
            <a:r>
              <a:rPr lang="en-US" dirty="0" err="1"/>
              <a:t>Func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D5DBB-7056-404E-9337-62F1F8E0E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019" y="840720"/>
            <a:ext cx="8101853" cy="3044100"/>
          </a:xfrm>
        </p:spPr>
        <p:txBody>
          <a:bodyPr/>
          <a:lstStyle/>
          <a:p>
            <a:r>
              <a:rPr lang="en-US" dirty="0"/>
              <a:t>All returns whether or not every element satisfies a condition</a:t>
            </a:r>
            <a:endParaRPr lang="en-US" sz="11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F81E49-1A60-4267-83B2-81937377C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745" y="1379723"/>
            <a:ext cx="4724400" cy="1133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F013E3-4F56-4C2F-9246-A2E0DE961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2845" y="2628901"/>
            <a:ext cx="54102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442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CA7C-5F08-4E51-96C8-AB31D7B6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161365"/>
            <a:ext cx="7765200" cy="727800"/>
          </a:xfrm>
        </p:spPr>
        <p:txBody>
          <a:bodyPr/>
          <a:lstStyle/>
          <a:p>
            <a:r>
              <a:rPr lang="en-US" dirty="0"/>
              <a:t>.Any(</a:t>
            </a:r>
            <a:r>
              <a:rPr lang="en-US" dirty="0" err="1"/>
              <a:t>Func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D5DBB-7056-404E-9337-62F1F8E0E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46" y="840720"/>
            <a:ext cx="7765200" cy="3044100"/>
          </a:xfrm>
        </p:spPr>
        <p:txBody>
          <a:bodyPr/>
          <a:lstStyle/>
          <a:p>
            <a:r>
              <a:rPr lang="en-US" dirty="0"/>
              <a:t>Any returns if at least one element is satisfied</a:t>
            </a:r>
            <a:endParaRPr lang="en-US" sz="11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62FFAB-5AE7-4D50-8781-0FFF76607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883" y="1311648"/>
            <a:ext cx="5572125" cy="1162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4313D8-38E5-438B-B966-59B4A957E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670" y="2571750"/>
            <a:ext cx="74485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118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CA7C-5F08-4E51-96C8-AB31D7B6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161365"/>
            <a:ext cx="7765200" cy="727800"/>
          </a:xfrm>
        </p:spPr>
        <p:txBody>
          <a:bodyPr/>
          <a:lstStyle/>
          <a:p>
            <a:r>
              <a:rPr lang="en-US" dirty="0"/>
              <a:t>.Contains(obj, comparer)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D5DBB-7056-404E-9337-62F1F8E0E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46" y="840720"/>
            <a:ext cx="7765200" cy="3044100"/>
          </a:xfrm>
        </p:spPr>
        <p:txBody>
          <a:bodyPr/>
          <a:lstStyle/>
          <a:p>
            <a:r>
              <a:rPr lang="en-US" dirty="0"/>
              <a:t>Contains checks to see if the collection contains an item</a:t>
            </a:r>
          </a:p>
          <a:p>
            <a:r>
              <a:rPr lang="en-US" dirty="0"/>
              <a:t>If no comparer given, default is used.</a:t>
            </a:r>
          </a:p>
          <a:p>
            <a:r>
              <a:rPr lang="en-US" sz="1100" dirty="0">
                <a:hlinkClick r:id="rId2"/>
              </a:rPr>
              <a:t>https://docs.microsoft.com/en-us/dotnet/api/system.linq.enumerable.contains?view=netframework-4.7.2</a:t>
            </a:r>
            <a:endParaRPr lang="en-US" sz="1100" dirty="0"/>
          </a:p>
          <a:p>
            <a:endParaRPr lang="en-US" sz="11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8E8E46-1319-4D41-949A-C0D387BC7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182" y="2039781"/>
            <a:ext cx="6867525" cy="1200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D41005-5F1D-435A-A295-F949A94F8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645" y="3441217"/>
            <a:ext cx="70866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90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CA7C-5F08-4E51-96C8-AB31D7B6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161365"/>
            <a:ext cx="7765200" cy="727800"/>
          </a:xfrm>
        </p:spPr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Concat</a:t>
            </a:r>
            <a:r>
              <a:rPr lang="en-US" dirty="0"/>
              <a:t>(</a:t>
            </a:r>
            <a:r>
              <a:rPr lang="en-US" dirty="0" err="1"/>
              <a:t>IEnumerable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D5DBB-7056-404E-9337-62F1F8E0E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46" y="840720"/>
            <a:ext cx="7765200" cy="3044100"/>
          </a:xfrm>
        </p:spPr>
        <p:txBody>
          <a:bodyPr/>
          <a:lstStyle/>
          <a:p>
            <a:r>
              <a:rPr lang="en-US" dirty="0"/>
              <a:t>Puts one enumerable after the other</a:t>
            </a:r>
            <a:endParaRPr lang="en-US" sz="11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13DA3C-97C5-4EDF-9124-58E6DDA39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69" y="2772614"/>
            <a:ext cx="8210550" cy="1400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02B2F5-33DC-4E11-8D88-30476E45B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394" y="1419225"/>
            <a:ext cx="575310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942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CA7C-5F08-4E51-96C8-AB31D7B6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161365"/>
            <a:ext cx="7765200" cy="727800"/>
          </a:xfrm>
        </p:spPr>
        <p:txBody>
          <a:bodyPr/>
          <a:lstStyle/>
          <a:p>
            <a:r>
              <a:rPr lang="en-US" dirty="0"/>
              <a:t>.Distinct(comparer)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D5DBB-7056-404E-9337-62F1F8E0E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46" y="840720"/>
            <a:ext cx="7765200" cy="3044100"/>
          </a:xfrm>
        </p:spPr>
        <p:txBody>
          <a:bodyPr/>
          <a:lstStyle/>
          <a:p>
            <a:r>
              <a:rPr lang="en-US" dirty="0"/>
              <a:t>Removes all duplicates</a:t>
            </a:r>
          </a:p>
          <a:p>
            <a:r>
              <a:rPr lang="en-US" dirty="0"/>
              <a:t>If no comparer is given, default is used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98F113-41E5-4AED-9164-630634969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471" y="1696850"/>
            <a:ext cx="6838950" cy="1171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137C64-340E-42E9-98B3-8AF6F01F7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01527"/>
            <a:ext cx="9144000" cy="75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185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CA7C-5F08-4E51-96C8-AB31D7B6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161365"/>
            <a:ext cx="7765200" cy="727800"/>
          </a:xfrm>
        </p:spPr>
        <p:txBody>
          <a:bodyPr/>
          <a:lstStyle/>
          <a:p>
            <a:r>
              <a:rPr lang="en-US" dirty="0"/>
              <a:t>.Except(enumerable, comparer)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D5DBB-7056-404E-9337-62F1F8E0E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314" y="840720"/>
            <a:ext cx="8141264" cy="3044100"/>
          </a:xfrm>
        </p:spPr>
        <p:txBody>
          <a:bodyPr/>
          <a:lstStyle/>
          <a:p>
            <a:r>
              <a:rPr lang="en-US" dirty="0"/>
              <a:t>Take all of the collection, except for what is in other collection</a:t>
            </a:r>
          </a:p>
          <a:p>
            <a:r>
              <a:rPr lang="en-US" dirty="0"/>
              <a:t>If no comparer is given, default is used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F95CC5-319A-4076-A881-6CED02BDE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33" y="1639117"/>
            <a:ext cx="8734425" cy="1123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FF3488-4A3C-4137-B9D4-FCF17079B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42" y="2849934"/>
            <a:ext cx="87439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579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CA7C-5F08-4E51-96C8-AB31D7B6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014" y="117423"/>
            <a:ext cx="8369864" cy="727800"/>
          </a:xfrm>
        </p:spPr>
        <p:txBody>
          <a:bodyPr/>
          <a:lstStyle/>
          <a:p>
            <a:r>
              <a:rPr lang="en-US" dirty="0"/>
              <a:t>.Intersect(enumerable, comparer)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D5DBB-7056-404E-9337-62F1F8E0E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46" y="840720"/>
            <a:ext cx="7765200" cy="3044100"/>
          </a:xfrm>
        </p:spPr>
        <p:txBody>
          <a:bodyPr/>
          <a:lstStyle/>
          <a:p>
            <a:r>
              <a:rPr lang="en-US" dirty="0"/>
              <a:t>Intersects two collections (data that is in both collections)</a:t>
            </a:r>
          </a:p>
          <a:p>
            <a:r>
              <a:rPr lang="en-US" dirty="0"/>
              <a:t>If no comparer is given, default is used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39700" indent="0">
              <a:buNone/>
            </a:pPr>
            <a:r>
              <a:rPr lang="en-US" sz="1400" dirty="0"/>
              <a:t>*No good (obvious) examples of Media intersections that aren’t overly complicated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C83775-BC13-4366-A11E-4D773DF96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14" y="1692930"/>
            <a:ext cx="8362950" cy="1162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B436E8-5AC3-4790-B252-840B49475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5" y="3702687"/>
            <a:ext cx="74485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83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LINQ?</a:t>
            </a: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42673" y="1185000"/>
            <a:ext cx="8450546" cy="3044100"/>
          </a:xfrm>
        </p:spPr>
        <p:txBody>
          <a:bodyPr/>
          <a:lstStyle/>
          <a:p>
            <a:r>
              <a:rPr lang="en-US" dirty="0"/>
              <a:t>List Integrated Query</a:t>
            </a:r>
          </a:p>
          <a:p>
            <a:pPr lvl="1"/>
            <a:r>
              <a:rPr lang="en-US" dirty="0"/>
              <a:t>A SQL-like extension in C# that allows for querying </a:t>
            </a:r>
            <a:r>
              <a:rPr lang="en-US" dirty="0" err="1"/>
              <a:t>enumerables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Two ways of using LINQ</a:t>
            </a:r>
          </a:p>
          <a:p>
            <a:pPr lvl="1"/>
            <a:r>
              <a:rPr lang="en-US" dirty="0"/>
              <a:t>Query Syntax</a:t>
            </a:r>
          </a:p>
          <a:p>
            <a:pPr lvl="1"/>
            <a:r>
              <a:rPr lang="en-US" dirty="0"/>
              <a:t>Method Syntax</a:t>
            </a:r>
          </a:p>
          <a:p>
            <a:r>
              <a:rPr lang="en-US" dirty="0"/>
              <a:t>Both ways are identical, and produce identical results</a:t>
            </a:r>
          </a:p>
          <a:p>
            <a:pPr lvl="1"/>
            <a:r>
              <a:rPr lang="en-US" dirty="0"/>
              <a:t>Just written differently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CA7C-5F08-4E51-96C8-AB31D7B6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161365"/>
            <a:ext cx="7765200" cy="727800"/>
          </a:xfrm>
        </p:spPr>
        <p:txBody>
          <a:bodyPr/>
          <a:lstStyle/>
          <a:p>
            <a:r>
              <a:rPr lang="en-US" dirty="0"/>
              <a:t>.Union(enumerable, comparer)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D5DBB-7056-404E-9337-62F1F8E0E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46" y="840720"/>
            <a:ext cx="7765200" cy="3044100"/>
          </a:xfrm>
        </p:spPr>
        <p:txBody>
          <a:bodyPr/>
          <a:lstStyle/>
          <a:p>
            <a:r>
              <a:rPr lang="en-US" dirty="0"/>
              <a:t>Unions the two collections (</a:t>
            </a:r>
            <a:r>
              <a:rPr lang="en-US" dirty="0" err="1"/>
              <a:t>concats</a:t>
            </a:r>
            <a:r>
              <a:rPr lang="en-US" dirty="0"/>
              <a:t> them, no duplicates)</a:t>
            </a:r>
          </a:p>
          <a:p>
            <a:r>
              <a:rPr lang="en-US" dirty="0"/>
              <a:t>If no comparer is given, default is used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39700" indent="0">
              <a:buNone/>
            </a:pPr>
            <a:r>
              <a:rPr lang="en-US" sz="1400" dirty="0"/>
              <a:t>* Note that </a:t>
            </a:r>
            <a:r>
              <a:rPr lang="en-US" sz="1400" dirty="0" err="1"/>
              <a:t>Concat</a:t>
            </a:r>
            <a:r>
              <a:rPr lang="en-US" sz="1400" dirty="0"/>
              <a:t> would do exactly the same function. Union difference is that if there is a duplicate, it only takes one.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377DB3-E2AD-4078-9073-019D3B334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71" y="3637709"/>
            <a:ext cx="8229600" cy="1371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8F886F-1F52-4516-BE0C-79F6F05FA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71" y="1691527"/>
            <a:ext cx="82105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14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CA7C-5F08-4E51-96C8-AB31D7B6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5382" y="51417"/>
            <a:ext cx="9345706" cy="727800"/>
          </a:xfrm>
        </p:spPr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OrderBy</a:t>
            </a:r>
            <a:r>
              <a:rPr lang="en-US" dirty="0"/>
              <a:t> &amp; .</a:t>
            </a:r>
            <a:r>
              <a:rPr lang="en-US" dirty="0" err="1"/>
              <a:t>OrderByDescending</a:t>
            </a:r>
            <a:r>
              <a:rPr lang="en-US" dirty="0"/>
              <a:t>(</a:t>
            </a:r>
            <a:r>
              <a:rPr lang="en-US" dirty="0" err="1"/>
              <a:t>func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D5DBB-7056-404E-9337-62F1F8E0E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46" y="840720"/>
            <a:ext cx="7765200" cy="3044100"/>
          </a:xfrm>
        </p:spPr>
        <p:txBody>
          <a:bodyPr/>
          <a:lstStyle/>
          <a:p>
            <a:r>
              <a:rPr lang="en-US" dirty="0"/>
              <a:t>Orders based on the </a:t>
            </a:r>
            <a:r>
              <a:rPr lang="en-US" dirty="0" err="1"/>
              <a:t>func</a:t>
            </a:r>
            <a:endParaRPr lang="en-US" dirty="0"/>
          </a:p>
          <a:p>
            <a:r>
              <a:rPr lang="en-US" dirty="0"/>
              <a:t>If no comparer is given, default is used</a:t>
            </a:r>
          </a:p>
          <a:p>
            <a:pPr marL="13970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896B06-6026-4E6B-BB72-35A3B2A74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08" y="1658189"/>
            <a:ext cx="8772525" cy="1114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422595-F070-453E-B0ED-AB7E376C4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432" y="2834117"/>
            <a:ext cx="5172075" cy="590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BC8A2D-643D-4BBD-AC11-772B7087C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358" y="3555097"/>
            <a:ext cx="71151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072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CA7C-5F08-4E51-96C8-AB31D7B6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5382" y="51417"/>
            <a:ext cx="9345706" cy="727800"/>
          </a:xfrm>
        </p:spPr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ThenBy</a:t>
            </a:r>
            <a:r>
              <a:rPr lang="en-US" dirty="0"/>
              <a:t> &amp; .</a:t>
            </a:r>
            <a:r>
              <a:rPr lang="en-US" dirty="0" err="1"/>
              <a:t>ThenByDescending</a:t>
            </a:r>
            <a:r>
              <a:rPr lang="en-US" dirty="0"/>
              <a:t>(</a:t>
            </a:r>
            <a:r>
              <a:rPr lang="en-US" dirty="0" err="1"/>
              <a:t>func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D5DBB-7056-404E-9337-62F1F8E0E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46" y="840720"/>
            <a:ext cx="7765200" cy="3044100"/>
          </a:xfrm>
        </p:spPr>
        <p:txBody>
          <a:bodyPr/>
          <a:lstStyle/>
          <a:p>
            <a:r>
              <a:rPr lang="en-US" dirty="0"/>
              <a:t>Orders based on the </a:t>
            </a:r>
            <a:r>
              <a:rPr lang="en-US" dirty="0" err="1"/>
              <a:t>func</a:t>
            </a:r>
            <a:r>
              <a:rPr lang="en-US" dirty="0"/>
              <a:t>. Only usable after </a:t>
            </a:r>
            <a:r>
              <a:rPr lang="en-US" dirty="0" err="1"/>
              <a:t>OrderBy</a:t>
            </a:r>
            <a:endParaRPr lang="en-US" dirty="0"/>
          </a:p>
          <a:p>
            <a:r>
              <a:rPr lang="en-US" dirty="0"/>
              <a:t>If no comparer is given, default is used</a:t>
            </a:r>
          </a:p>
          <a:p>
            <a:pPr marL="13970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2F4BA5-124D-4C66-A4B4-53058ADB9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54" y="1719948"/>
            <a:ext cx="9144000" cy="10043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E6C06B-5A04-4B62-A93C-C54A1EB37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771" y="2826834"/>
            <a:ext cx="43243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062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CA7C-5F08-4E51-96C8-AB31D7B6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5382" y="51417"/>
            <a:ext cx="9345706" cy="727800"/>
          </a:xfrm>
        </p:spPr>
        <p:txBody>
          <a:bodyPr/>
          <a:lstStyle/>
          <a:p>
            <a:r>
              <a:rPr lang="en-US" dirty="0"/>
              <a:t>.Reverse()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D5DBB-7056-404E-9337-62F1F8E0E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46" y="840720"/>
            <a:ext cx="7765200" cy="3044100"/>
          </a:xfrm>
        </p:spPr>
        <p:txBody>
          <a:bodyPr/>
          <a:lstStyle/>
          <a:p>
            <a:r>
              <a:rPr lang="en-US" dirty="0"/>
              <a:t>Reverses the order of the collection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39700" indent="0">
              <a:buNone/>
            </a:pPr>
            <a:r>
              <a:rPr lang="en-US" sz="1400" dirty="0"/>
              <a:t>*No good (obvious) examples of Media reverses that are interesting</a:t>
            </a:r>
          </a:p>
          <a:p>
            <a:pPr marL="13970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D6436C-FA30-41B8-98A7-3BF01A358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346" y="1452292"/>
            <a:ext cx="4267200" cy="1038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E208E5-4BCB-4F55-AF08-8B91A0EC3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633" y="3363165"/>
            <a:ext cx="73056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5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CA7C-5F08-4E51-96C8-AB31D7B6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5382" y="51417"/>
            <a:ext cx="9345706" cy="727800"/>
          </a:xfrm>
        </p:spPr>
        <p:txBody>
          <a:bodyPr/>
          <a:lstStyle/>
          <a:p>
            <a:r>
              <a:rPr lang="en-US" dirty="0"/>
              <a:t>.Average(</a:t>
            </a:r>
            <a:r>
              <a:rPr lang="en-US" dirty="0" err="1"/>
              <a:t>func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D5DBB-7056-404E-9337-62F1F8E0E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46" y="840720"/>
            <a:ext cx="7765200" cy="3044100"/>
          </a:xfrm>
        </p:spPr>
        <p:txBody>
          <a:bodyPr/>
          <a:lstStyle/>
          <a:p>
            <a:r>
              <a:rPr lang="en-US" dirty="0"/>
              <a:t>Averages the values of a collection based on selector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2475B6-F5FD-4A58-9244-3773537CC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96" y="1332639"/>
            <a:ext cx="8115300" cy="1104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928B27-5B04-44AF-9D66-14E0BA63D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021" y="2705962"/>
            <a:ext cx="64389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218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CA7C-5F08-4E51-96C8-AB31D7B6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5382" y="51417"/>
            <a:ext cx="9345706" cy="727800"/>
          </a:xfrm>
        </p:spPr>
        <p:txBody>
          <a:bodyPr/>
          <a:lstStyle/>
          <a:p>
            <a:r>
              <a:rPr lang="en-US" dirty="0"/>
              <a:t>.Sum(</a:t>
            </a:r>
            <a:r>
              <a:rPr lang="en-US" dirty="0" err="1"/>
              <a:t>func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D5DBB-7056-404E-9337-62F1F8E0E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46" y="840720"/>
            <a:ext cx="7765200" cy="3044100"/>
          </a:xfrm>
        </p:spPr>
        <p:txBody>
          <a:bodyPr/>
          <a:lstStyle/>
          <a:p>
            <a:r>
              <a:rPr lang="en-US" dirty="0"/>
              <a:t>Sums the values of a collection based on selector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39700" indent="0">
              <a:buNone/>
            </a:pPr>
            <a:r>
              <a:rPr lang="en-US" sz="1400" dirty="0"/>
              <a:t>*No good (obvious) examples of summing Media that is interesting</a:t>
            </a:r>
          </a:p>
          <a:p>
            <a:pPr marL="13970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EE5331-2938-4DFE-9452-AF85590DF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081" y="3359332"/>
            <a:ext cx="5438775" cy="1495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A3F60E-04FC-42B7-BF7E-21128F44A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57" y="1387677"/>
            <a:ext cx="80486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0238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CA7C-5F08-4E51-96C8-AB31D7B6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5382" y="51417"/>
            <a:ext cx="9345706" cy="727800"/>
          </a:xfrm>
        </p:spPr>
        <p:txBody>
          <a:bodyPr/>
          <a:lstStyle/>
          <a:p>
            <a:r>
              <a:rPr lang="en-US" dirty="0"/>
              <a:t>.Min(</a:t>
            </a:r>
            <a:r>
              <a:rPr lang="en-US" dirty="0" err="1"/>
              <a:t>func</a:t>
            </a:r>
            <a:r>
              <a:rPr lang="en-US" dirty="0"/>
              <a:t>) &amp; .Max(</a:t>
            </a:r>
            <a:r>
              <a:rPr lang="en-US" dirty="0" err="1"/>
              <a:t>func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D5DBB-7056-404E-9337-62F1F8E0E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46" y="840720"/>
            <a:ext cx="7765200" cy="3044100"/>
          </a:xfrm>
        </p:spPr>
        <p:txBody>
          <a:bodyPr/>
          <a:lstStyle/>
          <a:p>
            <a:r>
              <a:rPr lang="en-US" dirty="0"/>
              <a:t>Returns the min/max of a collection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3D7953-223D-4123-A8B9-270F8965D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958" y="1277480"/>
            <a:ext cx="5915025" cy="1095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E70580-1947-40BB-A82A-F949F30DE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096" y="2541494"/>
            <a:ext cx="59817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435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CA7C-5F08-4E51-96C8-AB31D7B6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5382" y="51417"/>
            <a:ext cx="9345706" cy="727800"/>
          </a:xfrm>
        </p:spPr>
        <p:txBody>
          <a:bodyPr/>
          <a:lstStyle/>
          <a:p>
            <a:r>
              <a:rPr lang="en-US" dirty="0"/>
              <a:t>.Aggregate(</a:t>
            </a:r>
            <a:r>
              <a:rPr lang="en-US" dirty="0" err="1"/>
              <a:t>func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D5DBB-7056-404E-9337-62F1F8E0E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46" y="840720"/>
            <a:ext cx="7765200" cy="3044100"/>
          </a:xfrm>
        </p:spPr>
        <p:txBody>
          <a:bodyPr/>
          <a:lstStyle/>
          <a:p>
            <a:r>
              <a:rPr lang="en-US" dirty="0"/>
              <a:t>Useful for finding “the best” of the collection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03FE6F-8A07-4456-BAEB-20142AE46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858" y="1615392"/>
            <a:ext cx="5991225" cy="1181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98F72D-BD06-4729-A08E-DD07DD0A0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1" y="3287846"/>
            <a:ext cx="9067800" cy="828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B09A30-C3FB-40C1-A180-2F01D0790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055" y="4302780"/>
            <a:ext cx="9144000" cy="59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37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CA7C-5F08-4E51-96C8-AB31D7B6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5382" y="51417"/>
            <a:ext cx="9345706" cy="727800"/>
          </a:xfrm>
        </p:spPr>
        <p:txBody>
          <a:bodyPr/>
          <a:lstStyle/>
          <a:p>
            <a:r>
              <a:rPr lang="en-US" dirty="0"/>
              <a:t>.Take(int)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D5DBB-7056-404E-9337-62F1F8E0E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46" y="840720"/>
            <a:ext cx="7765200" cy="3044100"/>
          </a:xfrm>
        </p:spPr>
        <p:txBody>
          <a:bodyPr/>
          <a:lstStyle/>
          <a:p>
            <a:r>
              <a:rPr lang="en-US" dirty="0"/>
              <a:t>Take the first int number of elements in the collection</a:t>
            </a:r>
          </a:p>
          <a:p>
            <a:r>
              <a:rPr lang="en-US" dirty="0"/>
              <a:t>If less than int elements in collection, does not crash.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92A74A-13D1-47DD-8975-FD5C7841E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045" y="1805557"/>
            <a:ext cx="4495800" cy="1114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2CC03C-844D-4F5D-BFD1-4500B31FF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033" y="3438551"/>
            <a:ext cx="46958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8285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CA7C-5F08-4E51-96C8-AB31D7B6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5382" y="51417"/>
            <a:ext cx="9345706" cy="727800"/>
          </a:xfrm>
        </p:spPr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TakeWhile</a:t>
            </a:r>
            <a:r>
              <a:rPr lang="en-US" dirty="0"/>
              <a:t>(</a:t>
            </a:r>
            <a:r>
              <a:rPr lang="en-US" dirty="0" err="1"/>
              <a:t>func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D5DBB-7056-404E-9337-62F1F8E0E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46" y="840720"/>
            <a:ext cx="7765200" cy="3044100"/>
          </a:xfrm>
        </p:spPr>
        <p:txBody>
          <a:bodyPr/>
          <a:lstStyle/>
          <a:p>
            <a:r>
              <a:rPr lang="en-US" dirty="0"/>
              <a:t>Takes elements from beginning of collection until condition returns false.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39700" indent="0">
              <a:buNone/>
            </a:pPr>
            <a:endParaRPr lang="en-US" sz="1400" dirty="0"/>
          </a:p>
          <a:p>
            <a:pPr marL="139700" indent="0">
              <a:buNone/>
            </a:pP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C2305D-7631-48FE-A4A8-774375575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208" y="1781745"/>
            <a:ext cx="6486525" cy="1162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64752E-AA82-4FAA-B0B0-F1932A45A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1" y="3061882"/>
            <a:ext cx="90868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142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A4A4C-B786-4A41-BFF8-11F33F221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without LINQ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48903-63B3-4A86-A651-891C6967B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299338"/>
            <a:ext cx="4567946" cy="3044100"/>
          </a:xfrm>
        </p:spPr>
        <p:txBody>
          <a:bodyPr/>
          <a:lstStyle/>
          <a:p>
            <a:r>
              <a:rPr lang="en-US" dirty="0"/>
              <a:t>From debugging assignment.</a:t>
            </a:r>
          </a:p>
          <a:p>
            <a:pPr lvl="1"/>
            <a:r>
              <a:rPr lang="en-US" dirty="0"/>
              <a:t>Read from file values of currency and determine overall amount.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F4CD92-D7B2-4204-849F-C3F163EB0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946" y="1464075"/>
            <a:ext cx="43624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9182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pt. 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01" y="1185000"/>
            <a:ext cx="7988090" cy="39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1852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pt. 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59" y="1279593"/>
            <a:ext cx="8231173" cy="355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0813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5 pt.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various LINQ methods, develop a problem that you would otherwise do with for loops or other techniques that you have learned.</a:t>
            </a:r>
          </a:p>
          <a:p>
            <a:r>
              <a:rPr lang="en-US" dirty="0"/>
              <a:t>Solve this problem with those original techniques and LINQ (so solve it twice) and submit it on Canvas.</a:t>
            </a:r>
          </a:p>
          <a:p>
            <a:endParaRPr lang="en-US" dirty="0"/>
          </a:p>
          <a:p>
            <a:r>
              <a:rPr lang="en-US" dirty="0"/>
              <a:t>I will choose a selection of these and compile them into a single program for HW 5 pt. 2</a:t>
            </a:r>
          </a:p>
          <a:p>
            <a:endParaRPr lang="en-US" dirty="0"/>
          </a:p>
          <a:p>
            <a:r>
              <a:rPr lang="en-US" dirty="0"/>
              <a:t>Be creative!</a:t>
            </a:r>
          </a:p>
        </p:txBody>
      </p:sp>
    </p:spTree>
    <p:extLst>
      <p:ext uri="{BB962C8B-B14F-4D97-AF65-F5344CB8AC3E}">
        <p14:creationId xmlns:p14="http://schemas.microsoft.com/office/powerpoint/2010/main" val="1687541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D3E82-893A-417B-83B9-4A334B143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Syntax (My preferred)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3A7591-4A89-4452-8592-8232D5A42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558" y="1185000"/>
            <a:ext cx="54387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10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45AC9-9B14-4510-AD3D-4A5DD98EA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Syntax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081756-39E9-40AF-BCFE-9050270D0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696" y="1185000"/>
            <a:ext cx="55245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364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(</a:t>
            </a:r>
            <a:r>
              <a:rPr lang="en-US" dirty="0" err="1"/>
              <a:t>Ienumerable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40" y="1184999"/>
            <a:ext cx="7983320" cy="16422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40" y="3029606"/>
            <a:ext cx="8006151" cy="160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47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(</a:t>
            </a:r>
            <a:r>
              <a:rPr lang="en-US" dirty="0" err="1"/>
              <a:t>Func</a:t>
            </a:r>
            <a:r>
              <a:rPr lang="en-US" dirty="0"/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57" y="1185000"/>
            <a:ext cx="7698777" cy="13766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91" y="2984445"/>
            <a:ext cx="7672707" cy="118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517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2598" y="241540"/>
            <a:ext cx="7765200" cy="4901960"/>
          </a:xfrm>
        </p:spPr>
        <p:txBody>
          <a:bodyPr/>
          <a:lstStyle/>
          <a:p>
            <a:r>
              <a:rPr lang="en-US" dirty="0"/>
              <a:t>Projection and Restriction Methods</a:t>
            </a:r>
          </a:p>
          <a:p>
            <a:pPr lvl="1"/>
            <a:r>
              <a:rPr lang="en-US" dirty="0"/>
              <a:t>Select, </a:t>
            </a:r>
            <a:r>
              <a:rPr lang="en-US" dirty="0" err="1"/>
              <a:t>SelectMany</a:t>
            </a:r>
            <a:r>
              <a:rPr lang="en-US" dirty="0"/>
              <a:t>, Where</a:t>
            </a:r>
          </a:p>
          <a:p>
            <a:r>
              <a:rPr lang="en-US" dirty="0"/>
              <a:t>Join &amp; Grouping Methods</a:t>
            </a:r>
          </a:p>
          <a:p>
            <a:pPr lvl="1"/>
            <a:r>
              <a:rPr lang="en-US" dirty="0" err="1"/>
              <a:t>GroupJoin</a:t>
            </a:r>
            <a:r>
              <a:rPr lang="en-US" dirty="0"/>
              <a:t>, Join, </a:t>
            </a:r>
            <a:r>
              <a:rPr lang="en-US" dirty="0" err="1"/>
              <a:t>GroupBy</a:t>
            </a:r>
            <a:endParaRPr lang="en-US" dirty="0"/>
          </a:p>
          <a:p>
            <a:r>
              <a:rPr lang="en-US" dirty="0"/>
              <a:t>Set Methods</a:t>
            </a:r>
          </a:p>
          <a:p>
            <a:pPr lvl="1"/>
            <a:r>
              <a:rPr lang="en-US" dirty="0"/>
              <a:t>All, Any, Contains, </a:t>
            </a:r>
            <a:r>
              <a:rPr lang="en-US" dirty="0" err="1"/>
              <a:t>Concat</a:t>
            </a:r>
            <a:r>
              <a:rPr lang="en-US" dirty="0"/>
              <a:t>, Distinct, Except, Intersect, Union</a:t>
            </a:r>
          </a:p>
          <a:p>
            <a:r>
              <a:rPr lang="en-US" dirty="0"/>
              <a:t>Ordering Methods</a:t>
            </a:r>
          </a:p>
          <a:p>
            <a:pPr lvl="1"/>
            <a:r>
              <a:rPr lang="en-US" dirty="0" err="1"/>
              <a:t>OrderBy</a:t>
            </a:r>
            <a:r>
              <a:rPr lang="en-US" dirty="0"/>
              <a:t>, </a:t>
            </a:r>
            <a:r>
              <a:rPr lang="en-US" dirty="0" err="1"/>
              <a:t>OrderByDescending</a:t>
            </a:r>
            <a:r>
              <a:rPr lang="en-US" dirty="0"/>
              <a:t>, </a:t>
            </a:r>
            <a:r>
              <a:rPr lang="en-US" dirty="0" err="1"/>
              <a:t>ThenBy</a:t>
            </a:r>
            <a:r>
              <a:rPr lang="en-US" dirty="0"/>
              <a:t>, </a:t>
            </a:r>
            <a:r>
              <a:rPr lang="en-US" dirty="0" err="1"/>
              <a:t>ThenByDescending</a:t>
            </a:r>
            <a:r>
              <a:rPr lang="en-US" dirty="0"/>
              <a:t>, Reverse</a:t>
            </a:r>
          </a:p>
          <a:p>
            <a:r>
              <a:rPr lang="en-US" dirty="0"/>
              <a:t>Aggregate Methods</a:t>
            </a:r>
          </a:p>
          <a:p>
            <a:pPr lvl="1"/>
            <a:r>
              <a:rPr lang="en-US" dirty="0"/>
              <a:t>Aggregate, Average, Max, Min, Sum</a:t>
            </a:r>
          </a:p>
          <a:p>
            <a:r>
              <a:rPr lang="en-US" dirty="0"/>
              <a:t>Paging Methods</a:t>
            </a:r>
          </a:p>
          <a:p>
            <a:pPr lvl="1"/>
            <a:r>
              <a:rPr lang="en-US" dirty="0" err="1"/>
              <a:t>ElementAt</a:t>
            </a:r>
            <a:r>
              <a:rPr lang="en-US" dirty="0"/>
              <a:t>, First, Last, Take, </a:t>
            </a:r>
            <a:r>
              <a:rPr lang="en-US" dirty="0" err="1"/>
              <a:t>TakeWhile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574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7F68-4390-4B0D-877E-AC24E1D6C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Referenced in slides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2B06BB-69B7-4108-BF58-B6448271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46" y="1432673"/>
            <a:ext cx="868680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446453"/>
      </p:ext>
    </p:extLst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3442</TotalTime>
  <Words>751</Words>
  <Application>Microsoft Office PowerPoint</Application>
  <PresentationFormat>On-screen Show (16:9)</PresentationFormat>
  <Paragraphs>121</Paragraphs>
  <Slides>32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Noto Sans Symbols</vt:lpstr>
      <vt:lpstr>Lustria</vt:lpstr>
      <vt:lpstr>Slate</vt:lpstr>
      <vt:lpstr> LINQ and Lambda Expressions</vt:lpstr>
      <vt:lpstr>What is LINQ?</vt:lpstr>
      <vt:lpstr>Code without LINQ</vt:lpstr>
      <vt:lpstr>Method Syntax (My preferred)</vt:lpstr>
      <vt:lpstr>Query Syntax</vt:lpstr>
      <vt:lpstr>Syntax (Ienumerable)</vt:lpstr>
      <vt:lpstr>Syntax (Func)</vt:lpstr>
      <vt:lpstr>PowerPoint Presentation</vt:lpstr>
      <vt:lpstr>Referenced in slides</vt:lpstr>
      <vt:lpstr>.Select(Func)</vt:lpstr>
      <vt:lpstr>.Where(Func)</vt:lpstr>
      <vt:lpstr>.GroupBy(Func)</vt:lpstr>
      <vt:lpstr>.All(Func)</vt:lpstr>
      <vt:lpstr>.Any(Func)</vt:lpstr>
      <vt:lpstr>.Contains(obj, comparer)</vt:lpstr>
      <vt:lpstr>.Concat(IEnumerable)</vt:lpstr>
      <vt:lpstr>.Distinct(comparer)</vt:lpstr>
      <vt:lpstr>.Except(enumerable, comparer)</vt:lpstr>
      <vt:lpstr>.Intersect(enumerable, comparer)</vt:lpstr>
      <vt:lpstr>.Union(enumerable, comparer)</vt:lpstr>
      <vt:lpstr>.OrderBy &amp; .OrderByDescending(func)</vt:lpstr>
      <vt:lpstr>.ThenBy &amp; .ThenByDescending(func)</vt:lpstr>
      <vt:lpstr>.Reverse()</vt:lpstr>
      <vt:lpstr>.Average(func)</vt:lpstr>
      <vt:lpstr>.Sum(func)</vt:lpstr>
      <vt:lpstr>.Min(func) &amp; .Max(func)</vt:lpstr>
      <vt:lpstr>.Aggregate(func)</vt:lpstr>
      <vt:lpstr>.Take(int)</vt:lpstr>
      <vt:lpstr>.TakeWhile(func)</vt:lpstr>
      <vt:lpstr>Lab pt. 1</vt:lpstr>
      <vt:lpstr>Lab pt. 2</vt:lpstr>
      <vt:lpstr>HW 5 pt.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Coding and Design Thinking</dc:title>
  <cp:lastModifiedBy>Ryan Darras</cp:lastModifiedBy>
  <cp:revision>59</cp:revision>
  <dcterms:modified xsi:type="dcterms:W3CDTF">2019-02-25T07:03:58Z</dcterms:modified>
</cp:coreProperties>
</file>