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83" r:id="rId6"/>
    <p:sldId id="260" r:id="rId7"/>
    <p:sldId id="261" r:id="rId8"/>
    <p:sldId id="284" r:id="rId9"/>
    <p:sldId id="285" r:id="rId10"/>
    <p:sldId id="287" r:id="rId11"/>
    <p:sldId id="286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4" r:id="rId28"/>
    <p:sldId id="306" r:id="rId29"/>
    <p:sldId id="305" r:id="rId30"/>
    <p:sldId id="30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CC897-96D4-459B-ADE8-3419DCE42737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C0197-1F8B-4686-AC61-BB6B1A297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95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0197-1F8B-4686-AC61-BB6B1A2975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1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EE00369-E413-4ACE-B9B8-8BC6B988C86B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9C806E4-37C7-40C7-AF69-4AE0D678718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0369-E413-4ACE-B9B8-8BC6B988C86B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06E4-37C7-40C7-AF69-4AE0D67871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0369-E413-4ACE-B9B8-8BC6B988C86B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06E4-37C7-40C7-AF69-4AE0D67871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EE00369-E413-4ACE-B9B8-8BC6B988C86B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9C806E4-37C7-40C7-AF69-4AE0D67871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EE00369-E413-4ACE-B9B8-8BC6B988C86B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9C806E4-37C7-40C7-AF69-4AE0D678718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0369-E413-4ACE-B9B8-8BC6B988C86B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06E4-37C7-40C7-AF69-4AE0D678718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0369-E413-4ACE-B9B8-8BC6B988C86B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06E4-37C7-40C7-AF69-4AE0D678718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E00369-E413-4ACE-B9B8-8BC6B988C86B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9C806E4-37C7-40C7-AF69-4AE0D67871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0369-E413-4ACE-B9B8-8BC6B988C86B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06E4-37C7-40C7-AF69-4AE0D67871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EE00369-E413-4ACE-B9B8-8BC6B988C86B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9C806E4-37C7-40C7-AF69-4AE0D678718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E00369-E413-4ACE-B9B8-8BC6B988C86B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9C806E4-37C7-40C7-AF69-4AE0D678718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EE00369-E413-4ACE-B9B8-8BC6B988C86B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9C806E4-37C7-40C7-AF69-4AE0D678718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3z0aeatx.aspx" TargetMode="External"/><Relationship Id="rId7" Type="http://schemas.openxmlformats.org/officeDocument/2006/relationships/hyperlink" Target="https://msdn.microsoft.com/en-us/library/5ss5z206.aspx" TargetMode="External"/><Relationship Id="rId2" Type="http://schemas.openxmlformats.org/officeDocument/2006/relationships/hyperlink" Target="https://msdn.microsoft.com/en-us/library/bb385914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library/0c7wac46.aspx" TargetMode="External"/><Relationship Id="rId5" Type="http://schemas.openxmlformats.org/officeDocument/2006/relationships/hyperlink" Target="https://msdn.microsoft.com/en-us/library/fb3dyx26.aspx" TargetMode="External"/><Relationship Id="rId4" Type="http://schemas.openxmlformats.org/officeDocument/2006/relationships/hyperlink" Target="https://msdn.microsoft.com/en-us/library/a5adyhe9.aspx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5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 THIS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1905000"/>
            <a:ext cx="8194598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9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Refactor THIS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762000"/>
            <a:ext cx="7467600" cy="29529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886200"/>
            <a:ext cx="8809524" cy="27809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204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Refactor THIS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762000"/>
            <a:ext cx="4648200" cy="60575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62000"/>
            <a:ext cx="2285714" cy="5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79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/>
          </a:bodyPr>
          <a:lstStyle/>
          <a:p>
            <a:r>
              <a:rPr lang="en-US" dirty="0" smtClean="0"/>
              <a:t>Refactor THIS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85206" y="838200"/>
            <a:ext cx="7142857" cy="809524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1905000"/>
            <a:ext cx="4107506" cy="4873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065"/>
          <a:stretch/>
        </p:blipFill>
        <p:spPr>
          <a:xfrm>
            <a:off x="4412306" y="1905001"/>
            <a:ext cx="4531577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 THIS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1600200"/>
            <a:ext cx="889760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1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 THIS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703" y="1600200"/>
            <a:ext cx="8701799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4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Refactor THIS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38200" y="800191"/>
            <a:ext cx="6172200" cy="595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4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 THIS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54923" y="1905000"/>
            <a:ext cx="8734555" cy="360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 THIS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599" y="1752600"/>
            <a:ext cx="86636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7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dirty="0" smtClean="0"/>
              <a:t>Refactor THIS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81200" y="950308"/>
            <a:ext cx="4191000" cy="585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4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8768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Goal</a:t>
            </a:r>
            <a:endParaRPr lang="en-US" b="1" dirty="0"/>
          </a:p>
          <a:p>
            <a:pPr lvl="1"/>
            <a:r>
              <a:rPr lang="en-US" dirty="0"/>
              <a:t>Make software easier to </a:t>
            </a:r>
            <a:r>
              <a:rPr lang="en-US" b="1" u="sng" dirty="0"/>
              <a:t>understand</a:t>
            </a:r>
            <a:r>
              <a:rPr lang="en-US" dirty="0"/>
              <a:t> &amp; </a:t>
            </a:r>
            <a:r>
              <a:rPr lang="en-US" b="1" u="sng" dirty="0"/>
              <a:t>maintain</a:t>
            </a:r>
          </a:p>
          <a:p>
            <a:r>
              <a:rPr lang="en-US" dirty="0" smtClean="0"/>
              <a:t>Process to improve design</a:t>
            </a:r>
          </a:p>
          <a:p>
            <a:pPr lvl="1"/>
            <a:r>
              <a:rPr lang="en-US" dirty="0" smtClean="0"/>
              <a:t>Modification of internal structure/abstraction</a:t>
            </a:r>
          </a:p>
          <a:p>
            <a:pPr lvl="1"/>
            <a:r>
              <a:rPr lang="en-US" dirty="0" smtClean="0"/>
              <a:t>Maintains current functionality</a:t>
            </a:r>
          </a:p>
          <a:p>
            <a:pPr lvl="1"/>
            <a:r>
              <a:rPr lang="en-US" dirty="0" smtClean="0"/>
              <a:t>Guided by:</a:t>
            </a:r>
          </a:p>
          <a:p>
            <a:pPr lvl="2"/>
            <a:r>
              <a:rPr lang="en-US" dirty="0" smtClean="0"/>
              <a:t>Basic principles, experience, creativity</a:t>
            </a:r>
            <a:endParaRPr lang="en-US" dirty="0"/>
          </a:p>
          <a:p>
            <a:r>
              <a:rPr lang="en-US" dirty="0" smtClean="0"/>
              <a:t>Why not refactor?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dirty="0"/>
              <a:t>Fear:  introduce bugs, too </a:t>
            </a:r>
            <a:r>
              <a:rPr lang="en-US" dirty="0" smtClean="0"/>
              <a:t>costly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dirty="0" smtClean="0"/>
              <a:t>Client won’t pay if no new features</a:t>
            </a:r>
            <a:endParaRPr lang="en-US" dirty="0"/>
          </a:p>
          <a:p>
            <a:r>
              <a:rPr lang="en-US" dirty="0" smtClean="0"/>
              <a:t>Why refactor?</a:t>
            </a:r>
          </a:p>
          <a:p>
            <a:pPr lvl="1"/>
            <a:r>
              <a:rPr lang="en-US" dirty="0" smtClean="0"/>
              <a:t>Long-term benefit</a:t>
            </a:r>
          </a:p>
          <a:p>
            <a:pPr lvl="2"/>
            <a:r>
              <a:rPr lang="en-US" dirty="0" smtClean="0"/>
              <a:t>Easier to fix, modify, improve, maintain</a:t>
            </a:r>
          </a:p>
          <a:p>
            <a:pPr lvl="2"/>
            <a:r>
              <a:rPr lang="en-US" dirty="0" smtClean="0"/>
              <a:t>Lower long-term development costs</a:t>
            </a:r>
          </a:p>
          <a:p>
            <a:pPr lvl="2"/>
            <a:r>
              <a:rPr lang="en-US" dirty="0" smtClean="0"/>
              <a:t>Easier to integrate new developers</a:t>
            </a:r>
          </a:p>
          <a:p>
            <a:endParaRPr lang="en-US" dirty="0" smtClean="0"/>
          </a:p>
        </p:txBody>
      </p:sp>
      <p:pic>
        <p:nvPicPr>
          <p:cNvPr id="1026" name="Picture 2" descr="C:\Users\dwortman.UFP\AppData\Local\Microsoft\Windows\Temporary Internet Files\Content.IE5\YIRC337C\MC900078812[1]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7013" y="1828800"/>
            <a:ext cx="3384090" cy="402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94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 THIS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362200"/>
            <a:ext cx="3584937" cy="21714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209829"/>
            <a:ext cx="3714286" cy="2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0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 THIS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563" y="1600200"/>
            <a:ext cx="7296874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0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21771"/>
            <a:ext cx="7315200" cy="68362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0" y="381000"/>
            <a:ext cx="3657600" cy="563562"/>
          </a:xfrm>
        </p:spPr>
        <p:txBody>
          <a:bodyPr>
            <a:normAutofit/>
          </a:bodyPr>
          <a:lstStyle/>
          <a:p>
            <a:r>
              <a:rPr lang="en-US" dirty="0" smtClean="0"/>
              <a:t>Refactor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 THIS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8600" y="1600200"/>
            <a:ext cx="839234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4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dirty="0" smtClean="0"/>
              <a:t>Refactor THIS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367" y="914400"/>
            <a:ext cx="6523265" cy="584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1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 THIS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701" y="1600200"/>
            <a:ext cx="7058597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5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in Visual Studio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1676400"/>
            <a:ext cx="4262556" cy="4430429"/>
          </a:xfrm>
        </p:spPr>
      </p:pic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4724400" y="1600200"/>
            <a:ext cx="3657600" cy="4572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Rename</a:t>
            </a:r>
          </a:p>
          <a:p>
            <a:pPr lvl="1"/>
            <a:r>
              <a:rPr lang="en-US" dirty="0" smtClean="0"/>
              <a:t>Change namespace, class, method, field, or property name</a:t>
            </a:r>
          </a:p>
          <a:p>
            <a:r>
              <a:rPr lang="en-US" dirty="0" smtClean="0"/>
              <a:t>Encapsulate Field</a:t>
            </a:r>
          </a:p>
          <a:p>
            <a:pPr lvl="1"/>
            <a:r>
              <a:rPr lang="en-US" dirty="0" smtClean="0"/>
              <a:t>Change a field into a property with get/set</a:t>
            </a:r>
          </a:p>
          <a:p>
            <a:r>
              <a:rPr lang="en-US" dirty="0" smtClean="0"/>
              <a:t>Extract Interface</a:t>
            </a:r>
          </a:p>
          <a:p>
            <a:pPr lvl="1"/>
            <a:r>
              <a:rPr lang="en-US" dirty="0" smtClean="0"/>
              <a:t>Convert a common method into an interface</a:t>
            </a:r>
          </a:p>
          <a:p>
            <a:r>
              <a:rPr lang="en-US" dirty="0" smtClean="0"/>
              <a:t>Remove Parameters</a:t>
            </a:r>
          </a:p>
          <a:p>
            <a:pPr lvl="1"/>
            <a:r>
              <a:rPr lang="en-US" dirty="0" smtClean="0"/>
              <a:t>Simply a method interface</a:t>
            </a:r>
          </a:p>
          <a:p>
            <a:r>
              <a:rPr lang="en-US" dirty="0" smtClean="0"/>
              <a:t>Reorder Parameters</a:t>
            </a:r>
          </a:p>
          <a:p>
            <a:pPr lvl="1"/>
            <a:r>
              <a:rPr lang="en-US" dirty="0" smtClean="0"/>
              <a:t>Reorganize for clarity or to override a method</a:t>
            </a:r>
          </a:p>
          <a:p>
            <a:endParaRPr lang="en-US" dirty="0" smtClean="0"/>
          </a:p>
        </p:txBody>
      </p:sp>
      <p:sp>
        <p:nvSpPr>
          <p:cNvPr id="8" name="Oval 7"/>
          <p:cNvSpPr/>
          <p:nvPr/>
        </p:nvSpPr>
        <p:spPr>
          <a:xfrm>
            <a:off x="2049635" y="5029200"/>
            <a:ext cx="2674765" cy="12601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4800" y="5105400"/>
            <a:ext cx="990600" cy="2695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1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91895"/>
          </a:xfrm>
        </p:spPr>
        <p:txBody>
          <a:bodyPr>
            <a:normAutofit/>
          </a:bodyPr>
          <a:lstStyle/>
          <a:p>
            <a:r>
              <a:rPr lang="en-US" dirty="0" smtClean="0"/>
              <a:t>Code Analysis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71994" y="1246890"/>
            <a:ext cx="3180806" cy="317271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Enable Code Analysis in Project Properties</a:t>
            </a:r>
          </a:p>
          <a:p>
            <a:r>
              <a:rPr lang="en-US" dirty="0" smtClean="0"/>
              <a:t>Select “Microsoft All Rules” as the Rule Set</a:t>
            </a:r>
          </a:p>
          <a:p>
            <a:r>
              <a:rPr lang="en-US" dirty="0" smtClean="0"/>
              <a:t>Run Code Analysis on your project or solution</a:t>
            </a:r>
          </a:p>
          <a:p>
            <a:r>
              <a:rPr lang="en-US" dirty="0" smtClean="0"/>
              <a:t>Review the Errors/Warnings</a:t>
            </a:r>
          </a:p>
          <a:p>
            <a:r>
              <a:rPr lang="en-US" dirty="0" smtClean="0"/>
              <a:t>Consider making the changes suggested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8391" y="3103351"/>
            <a:ext cx="5533057" cy="13815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495800"/>
            <a:ext cx="8819048" cy="22380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62340" y="381000"/>
            <a:ext cx="5438767" cy="2620962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724400" y="762000"/>
            <a:ext cx="1752600" cy="4848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74860" y="1627890"/>
            <a:ext cx="1752600" cy="4848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11496" y="3342522"/>
            <a:ext cx="1752600" cy="4848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746" y="1676400"/>
            <a:ext cx="8424227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1667"/>
            <a:ext cx="7467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</a:t>
            </a:r>
            <a:br>
              <a:rPr lang="en-US" dirty="0" smtClean="0"/>
            </a:br>
            <a:r>
              <a:rPr lang="en-US" dirty="0" smtClean="0"/>
              <a:t>Metrics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70314" y="457200"/>
            <a:ext cx="6656067" cy="2773361"/>
          </a:xfrm>
          <a:prstGeom prst="rect">
            <a:avLst/>
          </a:prstGeom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424375068"/>
              </p:ext>
            </p:extLst>
          </p:nvPr>
        </p:nvGraphicFramePr>
        <p:xfrm>
          <a:off x="304801" y="3533184"/>
          <a:ext cx="8332466" cy="3126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999"/>
                <a:gridCol w="2667000"/>
                <a:gridCol w="1679077"/>
                <a:gridCol w="1110627"/>
                <a:gridCol w="970763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Header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Bad</a:t>
                      </a:r>
                      <a:endParaRPr lang="en-US" dirty="0"/>
                    </a:p>
                  </a:txBody>
                  <a:tcPr/>
                </a:tc>
              </a:tr>
              <a:tr h="412481">
                <a:tc>
                  <a:txBody>
                    <a:bodyPr/>
                    <a:lstStyle/>
                    <a:p>
                      <a:r>
                        <a:rPr lang="en-US" dirty="0" smtClean="0"/>
                        <a:t>Maintainability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Overall ease</a:t>
                      </a:r>
                      <a:r>
                        <a:rPr lang="en-US" baseline="0" dirty="0" smtClean="0"/>
                        <a:t> of maintenance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&gt;50% (MSDN</a:t>
                      </a:r>
                      <a:r>
                        <a:rPr lang="en-US" baseline="0" dirty="0" smtClean="0"/>
                        <a:t> says 20%)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10-50%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10%</a:t>
                      </a:r>
                      <a:endParaRPr lang="en-US" dirty="0"/>
                    </a:p>
                  </a:txBody>
                  <a:tcPr/>
                </a:tc>
              </a:tr>
              <a:tr h="41248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Cyclomatic</a:t>
                      </a:r>
                      <a:r>
                        <a:rPr lang="en-US" dirty="0" smtClean="0"/>
                        <a:t> 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Branching</a:t>
                      </a:r>
                      <a:r>
                        <a:rPr lang="en-US" baseline="0" dirty="0" smtClean="0"/>
                        <a:t> &amp; Looping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0-9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10-20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 20</a:t>
                      </a:r>
                      <a:endParaRPr lang="en-US" dirty="0"/>
                    </a:p>
                  </a:txBody>
                  <a:tcPr/>
                </a:tc>
              </a:tr>
              <a:tr h="412481">
                <a:tc>
                  <a:txBody>
                    <a:bodyPr/>
                    <a:lstStyle/>
                    <a:p>
                      <a:r>
                        <a:rPr lang="en-US" dirty="0" smtClean="0"/>
                        <a:t>Depth of Inheritance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base</a:t>
                      </a:r>
                      <a:r>
                        <a:rPr lang="en-US" baseline="0" dirty="0" smtClean="0"/>
                        <a:t> classes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3-4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 smtClean="0"/>
                        <a:t>&gt; 4</a:t>
                      </a:r>
                      <a:endParaRPr lang="en-US" dirty="0"/>
                    </a:p>
                  </a:txBody>
                  <a:tcPr/>
                </a:tc>
              </a:tr>
              <a:tr h="412481">
                <a:tc>
                  <a:txBody>
                    <a:bodyPr/>
                    <a:lstStyle/>
                    <a:p>
                      <a:r>
                        <a:rPr lang="en-US" dirty="0" smtClean="0"/>
                        <a:t>Class Coupling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Interactions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0-9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10-30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 smtClean="0"/>
                        <a:t>&gt; 30</a:t>
                      </a:r>
                      <a:endParaRPr lang="en-US" dirty="0"/>
                    </a:p>
                  </a:txBody>
                  <a:tcPr/>
                </a:tc>
              </a:tr>
              <a:tr h="412481">
                <a:tc>
                  <a:txBody>
                    <a:bodyPr/>
                    <a:lstStyle/>
                    <a:p>
                      <a:r>
                        <a:rPr lang="en-US" dirty="0" smtClean="0"/>
                        <a:t>Lines of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 lines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11-20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 smtClean="0"/>
                        <a:t>&gt; 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1514" y="1512676"/>
            <a:ext cx="1828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Don’t focus on absolute numbers, consider relative values instead. Focus on the “biggest” issues first…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644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029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Incremental improvements</a:t>
            </a:r>
          </a:p>
          <a:p>
            <a:pPr lvl="1"/>
            <a:r>
              <a:rPr lang="en-US" dirty="0" smtClean="0"/>
              <a:t>Thorough testing after each (no change in behavior!)</a:t>
            </a:r>
          </a:p>
          <a:p>
            <a:pPr lvl="1"/>
            <a:r>
              <a:rPr lang="en-US" dirty="0" smtClean="0"/>
              <a:t>Start with minor modifications, move on to major</a:t>
            </a:r>
          </a:p>
          <a:p>
            <a:r>
              <a:rPr lang="en-US" dirty="0" smtClean="0"/>
              <a:t>Modifications may include:</a:t>
            </a:r>
          </a:p>
          <a:p>
            <a:pPr lvl="1"/>
            <a:r>
              <a:rPr lang="en-US" dirty="0" smtClean="0"/>
              <a:t>Renaming class, method, parameter</a:t>
            </a:r>
          </a:p>
          <a:p>
            <a:pPr lvl="1"/>
            <a:r>
              <a:rPr lang="en-US" dirty="0" smtClean="0"/>
              <a:t>Moving field to another class</a:t>
            </a:r>
          </a:p>
          <a:p>
            <a:pPr lvl="1"/>
            <a:r>
              <a:rPr lang="en-US" dirty="0" smtClean="0"/>
              <a:t>Reducing/Simplifying parameters in a method</a:t>
            </a:r>
          </a:p>
          <a:p>
            <a:pPr lvl="1"/>
            <a:r>
              <a:rPr lang="en-US" dirty="0" smtClean="0"/>
              <a:t>Reordering parameters</a:t>
            </a:r>
          </a:p>
          <a:p>
            <a:pPr lvl="1"/>
            <a:r>
              <a:rPr lang="en-US" dirty="0" smtClean="0"/>
              <a:t>Extracting a new reusable method</a:t>
            </a:r>
          </a:p>
          <a:p>
            <a:pPr lvl="1"/>
            <a:r>
              <a:rPr lang="en-US" dirty="0" smtClean="0"/>
              <a:t>Moving method up/down inheritance hierarchy</a:t>
            </a:r>
          </a:p>
          <a:p>
            <a:pPr lvl="1"/>
            <a:r>
              <a:rPr lang="en-US" dirty="0" smtClean="0"/>
              <a:t>Extracting a new superclass</a:t>
            </a:r>
          </a:p>
          <a:p>
            <a:pPr lvl="1"/>
            <a:r>
              <a:rPr lang="en-US" dirty="0" smtClean="0"/>
              <a:t>Replacing branching with polymorphism</a:t>
            </a:r>
          </a:p>
          <a:p>
            <a:pPr lvl="1"/>
            <a:r>
              <a:rPr lang="en-US" dirty="0" smtClean="0"/>
              <a:t>Simplifying branching complexity</a:t>
            </a:r>
          </a:p>
          <a:p>
            <a:pPr lvl="1"/>
            <a:r>
              <a:rPr lang="en-US" dirty="0" smtClean="0"/>
              <a:t>Reduce nesting</a:t>
            </a:r>
            <a:endParaRPr lang="en-US" dirty="0"/>
          </a:p>
        </p:txBody>
      </p:sp>
      <p:pic>
        <p:nvPicPr>
          <p:cNvPr id="2050" name="Picture 2" descr="C:\Users\dwortman.UFP\AppData\Local\Microsoft\Windows\Temporary Internet Files\Content.IE5\VQ7DRVLB\MC900078824[1].wm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152400"/>
            <a:ext cx="2110142" cy="180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43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Links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Code Metrics Values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msdn.microsoft.com/en-us/library/bb385914.aspx</a:t>
            </a:r>
            <a:endParaRPr lang="en-US" dirty="0" smtClean="0"/>
          </a:p>
          <a:p>
            <a:r>
              <a:rPr lang="en-US" dirty="0" smtClean="0"/>
              <a:t>Code Analysis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msdn.microsoft.com/en-us/library/3z0aeatx.aspx</a:t>
            </a:r>
            <a:endParaRPr lang="en-US" dirty="0"/>
          </a:p>
          <a:p>
            <a:r>
              <a:rPr lang="en-US" dirty="0" smtClean="0"/>
              <a:t>Refactoring Features</a:t>
            </a:r>
          </a:p>
          <a:p>
            <a:pPr lvl="1"/>
            <a:r>
              <a:rPr lang="en-US" dirty="0" smtClean="0"/>
              <a:t>Encapsulate Field</a:t>
            </a:r>
          </a:p>
          <a:p>
            <a:pPr lvl="2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msdn.microsoft.com/en-us/library/a5adyhe9.aspx</a:t>
            </a:r>
            <a:endParaRPr lang="en-US" dirty="0" smtClean="0"/>
          </a:p>
          <a:p>
            <a:pPr lvl="1"/>
            <a:r>
              <a:rPr lang="en-US" dirty="0" smtClean="0"/>
              <a:t>Extract Interface</a:t>
            </a:r>
          </a:p>
          <a:p>
            <a:pPr lvl="2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msdn.microsoft.com/en-us/library/fb3dyx26.aspx</a:t>
            </a:r>
            <a:endParaRPr lang="en-US" dirty="0" smtClean="0"/>
          </a:p>
          <a:p>
            <a:pPr lvl="1"/>
            <a:r>
              <a:rPr lang="en-US" dirty="0" smtClean="0"/>
              <a:t>Remove Parameters</a:t>
            </a:r>
          </a:p>
          <a:p>
            <a:pPr lvl="2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msdn.microsoft.com/en-us/library/0c7wac46.aspx</a:t>
            </a:r>
            <a:endParaRPr lang="en-US" dirty="0" smtClean="0"/>
          </a:p>
          <a:p>
            <a:pPr lvl="1"/>
            <a:r>
              <a:rPr lang="en-US" dirty="0" smtClean="0"/>
              <a:t>Reorder Parameters</a:t>
            </a:r>
          </a:p>
          <a:p>
            <a:pPr lvl="2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msdn.microsoft.com/en-us/library/5ss5z206.aspx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0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Process</a:t>
            </a:r>
            <a:endParaRPr lang="en-US" dirty="0"/>
          </a:p>
        </p:txBody>
      </p:sp>
      <p:pic>
        <p:nvPicPr>
          <p:cNvPr id="7" name="Picture 3" descr="C:\Users\dwortman.UFP\AppData\Local\Microsoft\Windows\Temporary Internet Files\Content.IE5\L2MPJIPF\MP900430891[1]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9451" y="1600200"/>
            <a:ext cx="335309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4264152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Thoroughly test software after modification(s)</a:t>
            </a:r>
          </a:p>
          <a:p>
            <a:pPr lvl="1"/>
            <a:r>
              <a:rPr lang="en-US" dirty="0" smtClean="0"/>
              <a:t>Unit testing performed during process</a:t>
            </a:r>
          </a:p>
          <a:p>
            <a:pPr lvl="2"/>
            <a:r>
              <a:rPr lang="en-US" dirty="0" smtClean="0"/>
              <a:t>Tests on individual modules/methods/classes</a:t>
            </a:r>
          </a:p>
          <a:p>
            <a:r>
              <a:rPr lang="en-US" dirty="0" smtClean="0"/>
              <a:t>When to perform?  Difficult to know…</a:t>
            </a:r>
          </a:p>
          <a:p>
            <a:pPr lvl="1"/>
            <a:r>
              <a:rPr lang="en-US" dirty="0" smtClean="0"/>
              <a:t>Consider future cost of development</a:t>
            </a:r>
          </a:p>
          <a:p>
            <a:pPr lvl="1"/>
            <a:r>
              <a:rPr lang="en-US" dirty="0" smtClean="0"/>
              <a:t>How long will this code exist?</a:t>
            </a:r>
          </a:p>
          <a:p>
            <a:pPr lvl="1"/>
            <a:r>
              <a:rPr lang="en-US" dirty="0" smtClean="0"/>
              <a:t>Along the way….</a:t>
            </a:r>
          </a:p>
          <a:p>
            <a:r>
              <a:rPr lang="en-US" dirty="0" smtClean="0"/>
              <a:t>When are you done?  Never…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0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Step by Step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05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This is not an exhaustive list…</a:t>
            </a:r>
          </a:p>
          <a:p>
            <a:pPr lvl="1"/>
            <a:r>
              <a:rPr lang="en-US" dirty="0"/>
              <a:t>J</a:t>
            </a:r>
            <a:r>
              <a:rPr lang="en-US" dirty="0" smtClean="0"/>
              <a:t>ust some “rules of thumb” to give you a starting place…</a:t>
            </a:r>
          </a:p>
          <a:p>
            <a:endParaRPr lang="en-US" dirty="0"/>
          </a:p>
          <a:p>
            <a:r>
              <a:rPr lang="en-US" dirty="0" smtClean="0"/>
              <a:t>Refactor Namespace &amp; Class Names</a:t>
            </a:r>
          </a:p>
          <a:p>
            <a:pPr lvl="1"/>
            <a:r>
              <a:rPr lang="en-US" dirty="0" smtClean="0"/>
              <a:t>Consider the JOB of the class…</a:t>
            </a:r>
          </a:p>
          <a:p>
            <a:pPr lvl="1"/>
            <a:r>
              <a:rPr lang="en-US" dirty="0" smtClean="0"/>
              <a:t>Singular Noun, Upper camel-case, no underscores</a:t>
            </a:r>
          </a:p>
          <a:p>
            <a:r>
              <a:rPr lang="en-US" dirty="0" smtClean="0"/>
              <a:t>Refactor Method names</a:t>
            </a:r>
          </a:p>
          <a:p>
            <a:pPr lvl="1"/>
            <a:r>
              <a:rPr lang="en-US" dirty="0" smtClean="0"/>
              <a:t>Consider the TASK of the method…</a:t>
            </a:r>
          </a:p>
          <a:p>
            <a:pPr lvl="1"/>
            <a:r>
              <a:rPr lang="en-US" dirty="0" smtClean="0"/>
              <a:t>Verb or Verb-phrase</a:t>
            </a:r>
          </a:p>
          <a:p>
            <a:r>
              <a:rPr lang="en-US" dirty="0" smtClean="0"/>
              <a:t>Refactor Variable/Object names</a:t>
            </a:r>
          </a:p>
          <a:p>
            <a:pPr lvl="1"/>
            <a:r>
              <a:rPr lang="en-US" dirty="0" smtClean="0"/>
              <a:t>Clarify the role of this variable/object</a:t>
            </a:r>
          </a:p>
          <a:p>
            <a:pPr lvl="1"/>
            <a:r>
              <a:rPr lang="en-US" dirty="0" smtClean="0"/>
              <a:t>Each variable gets a comment!</a:t>
            </a:r>
          </a:p>
          <a:p>
            <a:r>
              <a:rPr lang="en-US" dirty="0" smtClean="0"/>
              <a:t>Refactor Parameter Lists</a:t>
            </a:r>
          </a:p>
          <a:p>
            <a:pPr lvl="1"/>
            <a:r>
              <a:rPr lang="en-US" dirty="0" smtClean="0"/>
              <a:t>Too many parameters? Poorly named?</a:t>
            </a:r>
          </a:p>
          <a:p>
            <a:pPr lvl="1"/>
            <a:r>
              <a:rPr lang="en-US" dirty="0" smtClean="0"/>
              <a:t>Combine into objects</a:t>
            </a:r>
          </a:p>
          <a:p>
            <a:r>
              <a:rPr lang="en-US" dirty="0" smtClean="0"/>
              <a:t>Refactor Code</a:t>
            </a:r>
          </a:p>
          <a:p>
            <a:pPr lvl="1"/>
            <a:r>
              <a:rPr lang="en-US" dirty="0" smtClean="0"/>
              <a:t>Repeated code?  Make it a method…</a:t>
            </a:r>
          </a:p>
          <a:p>
            <a:pPr lvl="1"/>
            <a:r>
              <a:rPr lang="en-US" dirty="0" smtClean="0"/>
              <a:t>Redundant code?  Remove it…</a:t>
            </a:r>
          </a:p>
          <a:p>
            <a:pPr lvl="1"/>
            <a:r>
              <a:rPr lang="en-US" dirty="0" smtClean="0"/>
              <a:t>Type-driven branching structures?  Replace with inheritance…</a:t>
            </a:r>
          </a:p>
          <a:p>
            <a:pPr lvl="1"/>
            <a:r>
              <a:rPr lang="en-US" dirty="0" smtClean="0"/>
              <a:t>Built your own data structure?  Replace with standard library…</a:t>
            </a:r>
          </a:p>
          <a:p>
            <a:pPr lvl="1"/>
            <a:r>
              <a:rPr lang="en-US" dirty="0" smtClean="0"/>
              <a:t>Long methods (&gt; 1 screen)?  Break into multiple methods…</a:t>
            </a:r>
          </a:p>
          <a:p>
            <a:pPr lvl="1"/>
            <a:r>
              <a:rPr lang="en-US" dirty="0" smtClean="0"/>
              <a:t>Remove global variables</a:t>
            </a:r>
          </a:p>
          <a:p>
            <a:pPr lvl="1"/>
            <a:r>
              <a:rPr lang="en-US" dirty="0" smtClean="0"/>
              <a:t>Reduce coupling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691616">
            <a:off x="5486400" y="2438400"/>
            <a:ext cx="312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Bang for your Buck…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Make changes to large, complex classes, methods, and algorithms before you focus on smaller 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1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in Method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Extracting new methods</a:t>
            </a:r>
          </a:p>
          <a:p>
            <a:pPr lvl="1"/>
            <a:r>
              <a:rPr lang="en-US" dirty="0" smtClean="0"/>
              <a:t>From “long” method(s)</a:t>
            </a:r>
          </a:p>
          <a:p>
            <a:pPr lvl="1"/>
            <a:r>
              <a:rPr lang="en-US" dirty="0" smtClean="0"/>
              <a:t>Don’t arbitrarily break…</a:t>
            </a:r>
          </a:p>
          <a:p>
            <a:pPr lvl="1"/>
            <a:endParaRPr lang="en-US" dirty="0"/>
          </a:p>
          <a:p>
            <a:r>
              <a:rPr lang="en-US" dirty="0" smtClean="0"/>
              <a:t>Look for…</a:t>
            </a:r>
          </a:p>
          <a:p>
            <a:pPr lvl="1"/>
            <a:r>
              <a:rPr lang="en-US" dirty="0" smtClean="0"/>
              <a:t>Comments that “break” code into chunks</a:t>
            </a:r>
          </a:p>
          <a:p>
            <a:pPr lvl="1"/>
            <a:r>
              <a:rPr lang="en-US" dirty="0" smtClean="0"/>
              <a:t>White-space delimiters</a:t>
            </a:r>
          </a:p>
          <a:p>
            <a:pPr lvl="1"/>
            <a:r>
              <a:rPr lang="en-US" dirty="0" smtClean="0"/>
              <a:t>Duplicated code (or almost duplicated code…)</a:t>
            </a:r>
          </a:p>
          <a:p>
            <a:pPr lvl="1"/>
            <a:r>
              <a:rPr lang="en-US" dirty="0" smtClean="0"/>
              <a:t>Method does “more than one” task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Manage “intellectual” overhead</a:t>
            </a:r>
          </a:p>
          <a:p>
            <a:pPr lvl="1"/>
            <a:r>
              <a:rPr lang="en-US" dirty="0" smtClean="0"/>
              <a:t>Programmer’s thinking time is more expensive than machine cycles</a:t>
            </a:r>
          </a:p>
          <a:p>
            <a:endParaRPr lang="en-US" dirty="0"/>
          </a:p>
          <a:p>
            <a:r>
              <a:rPr lang="en-US" dirty="0" smtClean="0"/>
              <a:t>Consider the mission</a:t>
            </a:r>
          </a:p>
          <a:p>
            <a:pPr lvl="1"/>
            <a:r>
              <a:rPr lang="en-US" dirty="0" smtClean="0"/>
              <a:t>Simple, well-defined</a:t>
            </a:r>
          </a:p>
          <a:p>
            <a:pPr lvl="1"/>
            <a:r>
              <a:rPr lang="en-US" dirty="0" smtClean="0"/>
              <a:t>Methods should do one task</a:t>
            </a:r>
          </a:p>
          <a:p>
            <a:pPr lvl="1"/>
            <a:r>
              <a:rPr lang="en-US" dirty="0" smtClean="0"/>
              <a:t>Do that task very well</a:t>
            </a:r>
          </a:p>
          <a:p>
            <a:pPr lvl="1"/>
            <a:r>
              <a:rPr lang="en-US" dirty="0" smtClean="0"/>
              <a:t>Identify parameterized sub-tasks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1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Principles in Parameter Refactoring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Simplifying parameter lists</a:t>
            </a:r>
          </a:p>
          <a:p>
            <a:pPr lvl="1"/>
            <a:r>
              <a:rPr lang="en-US" dirty="0" smtClean="0"/>
              <a:t>From “long” list</a:t>
            </a:r>
          </a:p>
          <a:p>
            <a:pPr lvl="1"/>
            <a:r>
              <a:rPr lang="en-US" dirty="0" smtClean="0"/>
              <a:t>Don’t arbitrarily reduce…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Look for:</a:t>
            </a:r>
          </a:p>
          <a:p>
            <a:pPr lvl="1"/>
            <a:r>
              <a:rPr lang="en-US" dirty="0" smtClean="0"/>
              <a:t>Parameters that represent object parts</a:t>
            </a:r>
          </a:p>
          <a:p>
            <a:pPr lvl="2"/>
            <a:r>
              <a:rPr lang="en-US" dirty="0" smtClean="0"/>
              <a:t>Ex: x and y coordinates</a:t>
            </a:r>
          </a:p>
          <a:p>
            <a:pPr lvl="1"/>
            <a:r>
              <a:rPr lang="en-US" dirty="0" smtClean="0"/>
              <a:t>Lengthy parameter lists</a:t>
            </a:r>
          </a:p>
          <a:p>
            <a:pPr lvl="1"/>
            <a:r>
              <a:rPr lang="en-US" dirty="0" smtClean="0"/>
              <a:t>Ambiguous parameters</a:t>
            </a:r>
          </a:p>
          <a:p>
            <a:pPr lvl="1"/>
            <a:r>
              <a:rPr lang="en-US" dirty="0" smtClean="0"/>
              <a:t>Repeated parameters</a:t>
            </a:r>
          </a:p>
          <a:p>
            <a:pPr lvl="2"/>
            <a:r>
              <a:rPr lang="en-US" dirty="0" smtClean="0"/>
              <a:t>Duplicate return value?</a:t>
            </a:r>
          </a:p>
          <a:p>
            <a:pPr lvl="1"/>
            <a:r>
              <a:rPr lang="en-US" dirty="0" smtClean="0"/>
              <a:t>Unnecessary parameters</a:t>
            </a:r>
          </a:p>
          <a:p>
            <a:pPr lvl="1"/>
            <a:r>
              <a:rPr lang="en-US" dirty="0" smtClean="0"/>
              <a:t>State-related parameters</a:t>
            </a:r>
          </a:p>
          <a:p>
            <a:pPr lvl="2"/>
            <a:r>
              <a:rPr lang="en-US" dirty="0" smtClean="0"/>
              <a:t>Move to member data?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Consider the mission…</a:t>
            </a:r>
          </a:p>
          <a:p>
            <a:pPr lvl="1"/>
            <a:r>
              <a:rPr lang="en-US" smtClean="0"/>
              <a:t>What is necessary?</a:t>
            </a:r>
          </a:p>
          <a:p>
            <a:pPr lvl="1"/>
            <a:endParaRPr lang="en-US" smtClean="0"/>
          </a:p>
          <a:p>
            <a:r>
              <a:rPr lang="en-US" smtClean="0"/>
              <a:t>Options:</a:t>
            </a:r>
          </a:p>
          <a:p>
            <a:pPr lvl="1"/>
            <a:r>
              <a:rPr lang="en-US" smtClean="0"/>
              <a:t>Combine parameters into a single object</a:t>
            </a:r>
          </a:p>
          <a:p>
            <a:pPr lvl="2"/>
            <a:r>
              <a:rPr lang="en-US" smtClean="0"/>
              <a:t>Ex: Point instead of x and y</a:t>
            </a:r>
          </a:p>
          <a:p>
            <a:pPr lvl="1"/>
            <a:r>
              <a:rPr lang="en-US" smtClean="0"/>
              <a:t>Move parameters to data members</a:t>
            </a:r>
          </a:p>
          <a:p>
            <a:pPr lvl="1"/>
            <a:r>
              <a:rPr lang="en-US" smtClean="0"/>
              <a:t>Remove unnecessary, repeated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85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Refactor THIS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800" y="1676400"/>
            <a:ext cx="8763000" cy="450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6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dirty="0" smtClean="0"/>
              <a:t>Refactor THIS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838200"/>
            <a:ext cx="7521436" cy="58923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05400" y="1981200"/>
            <a:ext cx="3886200" cy="4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5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337</TotalTime>
  <Words>754</Words>
  <Application>Microsoft Office PowerPoint</Application>
  <PresentationFormat>On-screen Show (4:3)</PresentationFormat>
  <Paragraphs>193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Century Schoolbook</vt:lpstr>
      <vt:lpstr>Wingdings</vt:lpstr>
      <vt:lpstr>Wingdings 2</vt:lpstr>
      <vt:lpstr>Oriel</vt:lpstr>
      <vt:lpstr>Refactoring</vt:lpstr>
      <vt:lpstr>Refactoring</vt:lpstr>
      <vt:lpstr>Refactoring Process</vt:lpstr>
      <vt:lpstr>Refactoring Process</vt:lpstr>
      <vt:lpstr>Refactoring Step by Step</vt:lpstr>
      <vt:lpstr>Principles in Method Extraction</vt:lpstr>
      <vt:lpstr>Principles in Parameter Refactoring </vt:lpstr>
      <vt:lpstr>Refactor THIS</vt:lpstr>
      <vt:lpstr>Refactor THIS</vt:lpstr>
      <vt:lpstr>Refactor THIS</vt:lpstr>
      <vt:lpstr>Refactor THIS</vt:lpstr>
      <vt:lpstr>Refactor THIS</vt:lpstr>
      <vt:lpstr>Refactor THIS</vt:lpstr>
      <vt:lpstr>Refactor THIS</vt:lpstr>
      <vt:lpstr>Refactor THIS</vt:lpstr>
      <vt:lpstr>Refactor THIS</vt:lpstr>
      <vt:lpstr>Refactor THIS</vt:lpstr>
      <vt:lpstr>Refactor THIS</vt:lpstr>
      <vt:lpstr>Refactor THIS</vt:lpstr>
      <vt:lpstr>Refactor THIS</vt:lpstr>
      <vt:lpstr>Refactor THIS</vt:lpstr>
      <vt:lpstr>Refactor THIS</vt:lpstr>
      <vt:lpstr>Refactor THIS</vt:lpstr>
      <vt:lpstr>Refactor THIS</vt:lpstr>
      <vt:lpstr>Refactor THIS</vt:lpstr>
      <vt:lpstr>Refactoring in Visual Studio</vt:lpstr>
      <vt:lpstr>Code Analysis</vt:lpstr>
      <vt:lpstr>Code Analysis</vt:lpstr>
      <vt:lpstr>Code Metrics</vt:lpstr>
      <vt:lpstr>Visual Studio 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</dc:title>
  <dc:creator>Dana Wortman</dc:creator>
  <cp:lastModifiedBy>Dana Wortman</cp:lastModifiedBy>
  <cp:revision>37</cp:revision>
  <dcterms:created xsi:type="dcterms:W3CDTF">2012-03-06T17:21:51Z</dcterms:created>
  <dcterms:modified xsi:type="dcterms:W3CDTF">2016-04-01T08:19:22Z</dcterms:modified>
</cp:coreProperties>
</file>