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0" r:id="rId4"/>
    <p:sldId id="271" r:id="rId5"/>
    <p:sldId id="272" r:id="rId6"/>
    <p:sldId id="273" r:id="rId7"/>
    <p:sldId id="276" r:id="rId8"/>
    <p:sldId id="277" r:id="rId9"/>
    <p:sldId id="278" r:id="rId10"/>
    <p:sldId id="279" r:id="rId11"/>
    <p:sldId id="274" r:id="rId12"/>
    <p:sldId id="282" r:id="rId13"/>
    <p:sldId id="27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78" autoAdjust="0"/>
  </p:normalViewPr>
  <p:slideViewPr>
    <p:cSldViewPr>
      <p:cViewPr varScale="1">
        <p:scale>
          <a:sx n="84" d="100"/>
          <a:sy n="84" d="100"/>
        </p:scale>
        <p:origin x="23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99EEE-1779-4E9D-9E75-B7E66AAA356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B0591-C279-4349-82C1-6126AFF98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bad path – How far do we have to go while only visiting a certain amount of nodes before we have determined this was a bad route to take vs others?</a:t>
            </a:r>
          </a:p>
          <a:p>
            <a:r>
              <a:rPr lang="en-US" dirty="0"/>
              <a:t>Clustering – Organizing nodes in clusters like cities to optimize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0591-C279-4349-82C1-6126AFF989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Overlap – How many nodes did I just nullify that were already nullified?</a:t>
            </a:r>
          </a:p>
          <a:p>
            <a:r>
              <a:rPr lang="en-US" dirty="0"/>
              <a:t>Nullification – How many nodes did I just nullify?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0591-C279-4349-82C1-6126AFF989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acceptance ranking – How many options does the given color have to be satisfied.</a:t>
            </a:r>
          </a:p>
          <a:p>
            <a:r>
              <a:rPr lang="en-US" dirty="0"/>
              <a:t>Node vulnerabilities – When do we consider a node to be vulnerable, and how do we handle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0591-C279-4349-82C1-6126AFF989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6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Heuristic Model to Solve Constraint Satisfaction 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Ryan Darras</a:t>
            </a:r>
          </a:p>
          <a:p>
            <a:r>
              <a:rPr lang="en-US" dirty="0"/>
              <a:t>Sudhanshu </a:t>
            </a:r>
            <a:r>
              <a:rPr lang="en-US" dirty="0" err="1"/>
              <a:t>Semwal</a:t>
            </a:r>
            <a:endParaRPr lang="en-US" dirty="0"/>
          </a:p>
          <a:p>
            <a:r>
              <a:rPr lang="en-US" dirty="0" err="1"/>
              <a:t>Yanyan</a:t>
            </a:r>
            <a:r>
              <a:rPr lang="en-US" dirty="0"/>
              <a:t> Zhuang</a:t>
            </a:r>
          </a:p>
          <a:p>
            <a:r>
              <a:rPr lang="en-US" dirty="0"/>
              <a:t>Tim </a:t>
            </a:r>
            <a:r>
              <a:rPr lang="en-US" dirty="0" err="1"/>
              <a:t>Chamillard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E22E-E533-4FA3-A149-CD48B720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6633-8D29-4B11-B2CC-2E467F95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Variables</a:t>
            </a:r>
          </a:p>
          <a:p>
            <a:pPr lvl="1"/>
            <a:r>
              <a:rPr lang="en-US" dirty="0"/>
              <a:t>Color acceptance ranking</a:t>
            </a:r>
          </a:p>
          <a:p>
            <a:pPr lvl="1"/>
            <a:r>
              <a:rPr lang="en-US" dirty="0"/>
              <a:t>Node vulnerabilities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 err="1"/>
              <a:t>Moalic</a:t>
            </a:r>
            <a:r>
              <a:rPr lang="en-US" dirty="0"/>
              <a:t> &amp; </a:t>
            </a:r>
            <a:r>
              <a:rPr lang="en-US" dirty="0" err="1"/>
              <a:t>Gondran</a:t>
            </a:r>
            <a:r>
              <a:rPr lang="en-US" dirty="0"/>
              <a:t> [4]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2A5E6-1ED4-4813-A7D8-2E47DB95B5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17" y="3429000"/>
            <a:ext cx="4445984" cy="26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D134-1EF5-4E0E-8F32-8EE24417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F056-30BD-4809-93C0-0FD9908C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</a:t>
            </a:r>
          </a:p>
          <a:p>
            <a:pPr lvl="1"/>
            <a:r>
              <a:rPr lang="en-US" dirty="0"/>
              <a:t>seconds</a:t>
            </a:r>
          </a:p>
          <a:p>
            <a:r>
              <a:rPr lang="en-US" dirty="0"/>
              <a:t>Space complexity </a:t>
            </a:r>
          </a:p>
          <a:p>
            <a:pPr lvl="1"/>
            <a:r>
              <a:rPr lang="en-US" dirty="0"/>
              <a:t># vertices</a:t>
            </a:r>
          </a:p>
          <a:p>
            <a:r>
              <a:rPr lang="en-US" dirty="0"/>
              <a:t>Accuracy </a:t>
            </a:r>
          </a:p>
          <a:p>
            <a:pPr lvl="1"/>
            <a:r>
              <a:rPr lang="en-US" dirty="0"/>
              <a:t>percentage of optimal</a:t>
            </a:r>
          </a:p>
          <a:p>
            <a:r>
              <a:rPr lang="en-US" dirty="0"/>
              <a:t>Ease of use</a:t>
            </a:r>
          </a:p>
          <a:p>
            <a:pPr lvl="1"/>
            <a:r>
              <a:rPr lang="en-US" dirty="0"/>
              <a:t>Estimation of model effectiveness for user</a:t>
            </a:r>
          </a:p>
        </p:txBody>
      </p:sp>
    </p:spTree>
    <p:extLst>
      <p:ext uri="{BB962C8B-B14F-4D97-AF65-F5344CB8AC3E}">
        <p14:creationId xmlns:p14="http://schemas.microsoft.com/office/powerpoint/2010/main" val="248318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0432-F127-4012-9548-92F6B362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235E-5AF8-4B15-B496-D61175BA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easy to use model for generating heuristics for CSPs.</a:t>
            </a:r>
          </a:p>
          <a:p>
            <a:r>
              <a:rPr lang="en-US" dirty="0"/>
              <a:t>Collect variable data when solving these problems to determine which variables have the biggest impact.</a:t>
            </a:r>
          </a:p>
          <a:p>
            <a:r>
              <a:rPr lang="en-US" dirty="0"/>
              <a:t>Deliver comprehensive and expandable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3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6615-BE2B-4F05-9601-E4DEC902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0709-37FD-428D-B312-895E818F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[1] S. Song, Kai Hwang and Yu-</a:t>
            </a:r>
            <a:r>
              <a:rPr lang="en-US" sz="1100" dirty="0" err="1"/>
              <a:t>Kwong</a:t>
            </a:r>
            <a:r>
              <a:rPr lang="en-US" sz="1100" dirty="0"/>
              <a:t> Kwok, "Risk-resilient heuristics and genetic algorithms for security-assured grid job scheduling," in </a:t>
            </a:r>
            <a:r>
              <a:rPr lang="en-US" sz="1100" i="1" dirty="0"/>
              <a:t>IEEE Transactions on Computers</a:t>
            </a:r>
            <a:r>
              <a:rPr lang="en-US" sz="1100" dirty="0"/>
              <a:t>, vol. 55, no. 6, pp. 703-719, June 2006. </a:t>
            </a:r>
            <a:r>
              <a:rPr lang="en-US" sz="1100" dirty="0" err="1"/>
              <a:t>doi</a:t>
            </a:r>
            <a:r>
              <a:rPr lang="en-US" sz="1100" dirty="0"/>
              <a:t>: 10.1109/TC.2006.89</a:t>
            </a:r>
          </a:p>
          <a:p>
            <a:pPr marL="0" indent="0">
              <a:buNone/>
            </a:pPr>
            <a:r>
              <a:rPr lang="en-US" sz="1100" dirty="0"/>
              <a:t>[2] T. </a:t>
            </a:r>
            <a:r>
              <a:rPr lang="en-US" sz="1100" dirty="0" err="1"/>
              <a:t>Bektas</a:t>
            </a:r>
            <a:r>
              <a:rPr lang="en-US" sz="1100" dirty="0"/>
              <a:t>, “The multiple traveling salesman problem: an overview of formulations and solution procedures,” Omega, vol. 34, no. 3, pp. 209– 219, 2006. </a:t>
            </a:r>
          </a:p>
          <a:p>
            <a:pPr marL="0" indent="0">
              <a:buNone/>
            </a:pPr>
            <a:r>
              <a:rPr lang="en-US" sz="1100" dirty="0"/>
              <a:t>[3] J. Bell and B. Stevens, “A survey of known results and research areas for n-queens,” Discrete Mathematics, vol. 309, no. 1, pp. 1–31, 2009.</a:t>
            </a:r>
          </a:p>
          <a:p>
            <a:pPr marL="0" indent="0">
              <a:buNone/>
            </a:pPr>
            <a:r>
              <a:rPr lang="en-US" sz="1100" dirty="0"/>
              <a:t>[4] Laurent </a:t>
            </a:r>
            <a:r>
              <a:rPr lang="en-US" sz="1100" dirty="0" err="1"/>
              <a:t>Moalic</a:t>
            </a:r>
            <a:r>
              <a:rPr lang="en-US" sz="1100" dirty="0"/>
              <a:t> and Alexandre </a:t>
            </a:r>
            <a:r>
              <a:rPr lang="en-US" sz="1100" dirty="0" err="1"/>
              <a:t>Gondran</a:t>
            </a:r>
            <a:r>
              <a:rPr lang="en-US" sz="1100" dirty="0"/>
              <a:t>. 2017. Heuristic rope team: a parallel algorithm for graph coloring. In Proceedings of the Genetic and Evolutionary Computation Conference (GECCO '17). ACM, New York, NY, USA, 314-320. DOI: https://doi.org/10.1145/3071178.3071291</a:t>
            </a:r>
          </a:p>
        </p:txBody>
      </p:sp>
    </p:spTree>
    <p:extLst>
      <p:ext uri="{BB962C8B-B14F-4D97-AF65-F5344CB8AC3E}">
        <p14:creationId xmlns:p14="http://schemas.microsoft.com/office/powerpoint/2010/main" val="316470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n-US" dirty="0"/>
              <a:t>Constraint Satisfaction Problem (CSP)</a:t>
            </a:r>
          </a:p>
          <a:p>
            <a:pPr lvl="1"/>
            <a:r>
              <a:rPr lang="en-US" dirty="0"/>
              <a:t>Set of objects, set of constraints on objects</a:t>
            </a:r>
          </a:p>
          <a:p>
            <a:pPr lvl="1"/>
            <a:r>
              <a:rPr lang="en-US" dirty="0"/>
              <a:t>Solved state = every constraint is satisfied</a:t>
            </a:r>
          </a:p>
          <a:p>
            <a:pPr lvl="1"/>
            <a:r>
              <a:rPr lang="en-US" dirty="0"/>
              <a:t>High complexity</a:t>
            </a:r>
          </a:p>
          <a:p>
            <a:pPr lvl="2"/>
            <a:r>
              <a:rPr lang="en-US" dirty="0"/>
              <a:t>Requires heuristics and search algorithms</a:t>
            </a:r>
          </a:p>
          <a:p>
            <a:r>
              <a:rPr lang="en-US" dirty="0"/>
              <a:t>Heuristic</a:t>
            </a:r>
          </a:p>
          <a:p>
            <a:pPr lvl="1"/>
            <a:r>
              <a:rPr lang="en-US" dirty="0"/>
              <a:t>Improves algorithm performance</a:t>
            </a:r>
          </a:p>
          <a:p>
            <a:pPr lvl="1"/>
            <a:r>
              <a:rPr lang="en-US" dirty="0"/>
              <a:t>Not guaranteed to get optimal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n-US" dirty="0"/>
              <a:t>CSPs are everywhere</a:t>
            </a:r>
          </a:p>
          <a:p>
            <a:pPr lvl="1"/>
            <a:r>
              <a:rPr lang="en-US" dirty="0"/>
              <a:t>Traveling Salesman Problem (TSP)</a:t>
            </a:r>
          </a:p>
          <a:p>
            <a:pPr lvl="1"/>
            <a:r>
              <a:rPr lang="en-US" dirty="0"/>
              <a:t>Job Shop Scheduling Problem (JSP)</a:t>
            </a:r>
          </a:p>
          <a:p>
            <a:pPr lvl="1"/>
            <a:r>
              <a:rPr lang="en-US" dirty="0"/>
              <a:t>Graph Coloring Problem (GCP)</a:t>
            </a:r>
          </a:p>
          <a:p>
            <a:r>
              <a:rPr lang="en-US" dirty="0"/>
              <a:t>Heuristics aren’t perfect</a:t>
            </a:r>
          </a:p>
          <a:p>
            <a:pPr lvl="1"/>
            <a:r>
              <a:rPr lang="en-US" dirty="0"/>
              <a:t>Song [1] looks at how to modify existing heuristics to be risk-resilient</a:t>
            </a:r>
          </a:p>
          <a:p>
            <a:pPr lvl="2"/>
            <a:r>
              <a:rPr lang="en-US" dirty="0"/>
              <a:t>Claim their results are effective, but not perfect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3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n-US" dirty="0"/>
              <a:t>Quality of testing applicants</a:t>
            </a:r>
          </a:p>
          <a:p>
            <a:pPr lvl="1"/>
            <a:r>
              <a:rPr lang="en-US" dirty="0"/>
              <a:t>Do we have a diverse enough set?</a:t>
            </a:r>
          </a:p>
          <a:p>
            <a:r>
              <a:rPr lang="en-US" dirty="0"/>
              <a:t>Quantity of testing applicants</a:t>
            </a:r>
          </a:p>
          <a:p>
            <a:pPr lvl="1"/>
            <a:r>
              <a:rPr lang="en-US" dirty="0"/>
              <a:t>Enough for a few sub groups?</a:t>
            </a:r>
          </a:p>
          <a:p>
            <a:r>
              <a:rPr lang="en-US" dirty="0"/>
              <a:t>Unrealistic to handle every CSP</a:t>
            </a:r>
          </a:p>
          <a:p>
            <a:pPr lvl="1"/>
            <a:r>
              <a:rPr lang="en-US" dirty="0"/>
              <a:t>Study a subset of diverse &amp; popular CSPs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4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n-US" dirty="0"/>
              <a:t>To create a successful model for creating heuristics for CSPs.</a:t>
            </a:r>
          </a:p>
          <a:p>
            <a:r>
              <a:rPr lang="en-US" dirty="0"/>
              <a:t>We hypothesize that students using this model will produce more efficient heuristics while maintaining minimal error in accuracy.</a:t>
            </a:r>
          </a:p>
        </p:txBody>
      </p:sp>
    </p:spTree>
    <p:extLst>
      <p:ext uri="{BB962C8B-B14F-4D97-AF65-F5344CB8AC3E}">
        <p14:creationId xmlns:p14="http://schemas.microsoft.com/office/powerpoint/2010/main" val="154157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B176-4EDB-4C8B-8EE9-E5A3011C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F48C-D2AB-433C-83BD-6E2DBE794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simulation with state of the art algorithms to compare against.</a:t>
            </a:r>
          </a:p>
          <a:p>
            <a:r>
              <a:rPr lang="en-US" dirty="0"/>
              <a:t>Genetic algorithm to study which variables of system are most/least significant.</a:t>
            </a:r>
          </a:p>
          <a:p>
            <a:r>
              <a:rPr lang="en-US" dirty="0"/>
              <a:t>Develop &amp; test model iteratively.</a:t>
            </a:r>
          </a:p>
          <a:p>
            <a:pPr lvl="1"/>
            <a:r>
              <a:rPr lang="en-US" dirty="0"/>
              <a:t>Start with one CSP, then apply to another.</a:t>
            </a:r>
          </a:p>
          <a:p>
            <a:r>
              <a:rPr lang="en-US" dirty="0"/>
              <a:t>Test with applicants.</a:t>
            </a:r>
          </a:p>
        </p:txBody>
      </p:sp>
    </p:spTree>
    <p:extLst>
      <p:ext uri="{BB962C8B-B14F-4D97-AF65-F5344CB8AC3E}">
        <p14:creationId xmlns:p14="http://schemas.microsoft.com/office/powerpoint/2010/main" val="416078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AA62-EB3A-4F39-95A1-BA389541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FB8A-2E9F-4AFE-8EB3-C6F15D7B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  <a:p>
            <a:r>
              <a:rPr lang="en-US" dirty="0"/>
              <a:t>n Queens Problem</a:t>
            </a:r>
          </a:p>
          <a:p>
            <a:r>
              <a:rPr lang="en-US" dirty="0"/>
              <a:t>Graph Coloring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2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A687-ABC7-47C1-B464-8F1664E8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83E3-2E73-42F5-8E1A-8B512BB7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Variables</a:t>
            </a:r>
          </a:p>
          <a:p>
            <a:pPr lvl="1"/>
            <a:r>
              <a:rPr lang="en-US" dirty="0"/>
              <a:t>Willingness to Backtrack</a:t>
            </a:r>
          </a:p>
          <a:p>
            <a:pPr lvl="1"/>
            <a:r>
              <a:rPr lang="en-US" dirty="0"/>
              <a:t>Determine bad path</a:t>
            </a:r>
          </a:p>
          <a:p>
            <a:pPr lvl="1"/>
            <a:r>
              <a:rPr lang="en-US" dirty="0"/>
              <a:t>Clustering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 err="1"/>
              <a:t>Bektas</a:t>
            </a:r>
            <a:r>
              <a:rPr lang="en-US" dirty="0"/>
              <a:t> [2]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13333-DE43-4BA7-80A2-64AA95133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66" y="3429000"/>
            <a:ext cx="4448834" cy="26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646-299A-43E2-85E9-B174152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FFC5-B11F-4A85-8D5D-95C55029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4419600"/>
          </a:xfrm>
        </p:spPr>
        <p:txBody>
          <a:bodyPr/>
          <a:lstStyle/>
          <a:p>
            <a:r>
              <a:rPr lang="en-US" dirty="0"/>
              <a:t>Heuristic Variables</a:t>
            </a:r>
          </a:p>
          <a:p>
            <a:pPr lvl="1"/>
            <a:r>
              <a:rPr lang="en-US" dirty="0"/>
              <a:t>Overlap</a:t>
            </a:r>
          </a:p>
          <a:p>
            <a:pPr lvl="1"/>
            <a:r>
              <a:rPr lang="en-US" dirty="0"/>
              <a:t>Nullification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Bell &amp; Stevens [3]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33E50-2BDE-4FAA-AAD0-6823ECD95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05000"/>
            <a:ext cx="4191532" cy="41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993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472</Words>
  <Application>Microsoft Office PowerPoint</Application>
  <PresentationFormat>On-screen Show (4:3)</PresentationFormat>
  <Paragraphs>88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uccs-powerpoint-template-2014-cobranded</vt:lpstr>
      <vt:lpstr>A Heuristic Model to Solve Constraint Satisfaction Problem</vt:lpstr>
      <vt:lpstr>Background</vt:lpstr>
      <vt:lpstr>Significance</vt:lpstr>
      <vt:lpstr>Limitations</vt:lpstr>
      <vt:lpstr>Purpose</vt:lpstr>
      <vt:lpstr>How</vt:lpstr>
      <vt:lpstr>Targeted CSPs</vt:lpstr>
      <vt:lpstr>Traveling Salesman Problem</vt:lpstr>
      <vt:lpstr>n Queens Problem</vt:lpstr>
      <vt:lpstr>Graph Coloring Problem</vt:lpstr>
      <vt:lpstr>Evaluation Metrics</vt:lpstr>
      <vt:lpstr>Goals and Conclusions</vt:lpstr>
      <vt:lpstr>References</vt:lpstr>
      <vt:lpstr>PowerPoint Presentation</vt:lpstr>
    </vt:vector>
  </TitlesOfParts>
  <Company>University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Foster</dc:creator>
  <cp:lastModifiedBy>Ryan Darras</cp:lastModifiedBy>
  <cp:revision>16</cp:revision>
  <dcterms:created xsi:type="dcterms:W3CDTF">2011-02-03T16:25:53Z</dcterms:created>
  <dcterms:modified xsi:type="dcterms:W3CDTF">2019-02-26T16:44:40Z</dcterms:modified>
</cp:coreProperties>
</file>