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8" r:id="rId3"/>
    <p:sldId id="270" r:id="rId4"/>
    <p:sldId id="271" r:id="rId5"/>
    <p:sldId id="272" r:id="rId6"/>
    <p:sldId id="276" r:id="rId7"/>
    <p:sldId id="273" r:id="rId8"/>
    <p:sldId id="274" r:id="rId9"/>
    <p:sldId id="275" r:id="rId10"/>
    <p:sldId id="26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B879"/>
    <a:srgbClr val="D3B979"/>
    <a:srgbClr val="D2C121"/>
    <a:srgbClr val="D2B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678" autoAdjust="0"/>
  </p:normalViewPr>
  <p:slideViewPr>
    <p:cSldViewPr>
      <p:cViewPr varScale="1">
        <p:scale>
          <a:sx n="119" d="100"/>
          <a:sy n="119" d="100"/>
        </p:scale>
        <p:origin x="226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B99EEE-1779-4E9D-9E75-B7E66AAA3560}" type="datetimeFigureOut">
              <a:rPr lang="en-US" smtClean="0"/>
              <a:t>1/20/2021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CB0591-C279-4349-82C1-6126AFF98915}" type="slidenum">
              <a:rPr lang="en-US" smtClean="0"/>
              <a:t>‹#›</a:t>
            </a:fld>
            <a:endParaRPr lang="en-US"/>
          </a:p>
        </p:txBody>
      </p:sp>
    </p:spTree>
    <p:extLst>
      <p:ext uri="{BB962C8B-B14F-4D97-AF65-F5344CB8AC3E}">
        <p14:creationId xmlns:p14="http://schemas.microsoft.com/office/powerpoint/2010/main" val="2504413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Khot’s conjecture – I’ve always been able to “imagine” a solution to a problem until I really started looking at this conjecture. It gave me the opportunity as a young software engineer to research something that stumps even the most brilliant minds. I also wanted to portray the conjecture in a way that less experienced people like myself can understand; think of it like this, when you’re at a family reunion but you’re sitting at the kids table because you’re 12 years old. The grown ups are talking about politics, bills, work, and so on, and despite how much you want to be “grown up” you don’t understand any of it. I wanted to be the one that reached out to those interested, but unable to understand, and help give them a clearer picture.</a:t>
            </a:r>
          </a:p>
          <a:p>
            <a:endParaRPr lang="en-US" dirty="0"/>
          </a:p>
          <a:p>
            <a:r>
              <a:rPr lang="en-US" dirty="0"/>
              <a:t>Focus problems</a:t>
            </a:r>
          </a:p>
          <a:p>
            <a:r>
              <a:rPr lang="en-US" dirty="0"/>
              <a:t>0-1 Knapsack – Honestly, I started with the 0-1 knapsack because I understood it very well and could easily debug my implementation if I was getting unexpected results. The solution space is reasonable for a human brain to grasp.</a:t>
            </a:r>
          </a:p>
          <a:p>
            <a:r>
              <a:rPr lang="en-US" dirty="0"/>
              <a:t>Graph Coloring – One of the most relatable problems to Khot’s Conjecture. Working with this problem was ultimately what inspired me to create the Random Game which really helped me get a better understanding of why Khot’s Conjecture is so important.</a:t>
            </a:r>
          </a:p>
          <a:p>
            <a:r>
              <a:rPr lang="en-US" dirty="0"/>
              <a:t>The Random Game – After hours and hours of trying to figure out how to make a “better” algorithm that could solve the Graph Coloring problem I decided I would simply find every possible solution to a small graph and use that data to help understand why these types of problems are so challenging. This is where I truly discovered Khot’s discussion of how it can be NP-Hard to prove that there is no solution to a given problem. Sometimes you can easily tell that the constraints will not work B – G – B with constraints B &amp; G, G &amp; G. But in the end, you need to do a near full solution space search to find some of these conflicts.</a:t>
            </a:r>
          </a:p>
          <a:p>
            <a:r>
              <a:rPr lang="en-US" dirty="0"/>
              <a:t>Goals and objectives</a:t>
            </a:r>
          </a:p>
        </p:txBody>
      </p:sp>
      <p:sp>
        <p:nvSpPr>
          <p:cNvPr id="4" name="Slide Number Placeholder 3"/>
          <p:cNvSpPr>
            <a:spLocks noGrp="1"/>
          </p:cNvSpPr>
          <p:nvPr>
            <p:ph type="sldNum" sz="quarter" idx="5"/>
          </p:nvPr>
        </p:nvSpPr>
        <p:spPr/>
        <p:txBody>
          <a:bodyPr/>
          <a:lstStyle/>
          <a:p>
            <a:fld id="{72CB0591-C279-4349-82C1-6126AFF98915}" type="slidenum">
              <a:rPr lang="en-US" smtClean="0"/>
              <a:t>3</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 unique game is essentially picking an edge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v,w</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fixing a label to v which results in w having one, and only one option.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interesting thing about the unique games conjecture to me is that solving for the value of a satisfiable problem is (relatively) simple. Once you find a satisfied state of the problem, the answer is 1. However, trying to find the value of an un-satisfiable problem is much more complicated because (in theory) the only way to do it is to try every single possible state and calculate the value to find the best.</a:t>
            </a:r>
          </a:p>
        </p:txBody>
      </p:sp>
      <p:sp>
        <p:nvSpPr>
          <p:cNvPr id="4" name="Slide Number Placeholder 3"/>
          <p:cNvSpPr>
            <a:spLocks noGrp="1"/>
          </p:cNvSpPr>
          <p:nvPr>
            <p:ph type="sldNum" sz="quarter" idx="5"/>
          </p:nvPr>
        </p:nvSpPr>
        <p:spPr/>
        <p:txBody>
          <a:bodyPr/>
          <a:lstStyle/>
          <a:p>
            <a:fld id="{72CB0591-C279-4349-82C1-6126AFF98915}" type="slidenum">
              <a:rPr lang="en-US" smtClean="0"/>
              <a:t>4</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well-known approximation algorithm for the 0-1 knapsack is the “greedy” knapsack algorithm. It simply calculates v/w for each item, sorts, and takes from the top until the knapsack can’t take the next item.</a:t>
            </a:r>
          </a:p>
        </p:txBody>
      </p:sp>
      <p:sp>
        <p:nvSpPr>
          <p:cNvPr id="4" name="Slide Number Placeholder 3"/>
          <p:cNvSpPr>
            <a:spLocks noGrp="1"/>
          </p:cNvSpPr>
          <p:nvPr>
            <p:ph type="sldNum" sz="quarter" idx="5"/>
          </p:nvPr>
        </p:nvSpPr>
        <p:spPr/>
        <p:txBody>
          <a:bodyPr/>
          <a:lstStyle/>
          <a:p>
            <a:fld id="{72CB0591-C279-4349-82C1-6126AFF98915}" type="slidenum">
              <a:rPr lang="en-US" smtClean="0"/>
              <a:t>5</a:t>
            </a:fld>
            <a:endParaRPr lang="en-US"/>
          </a:p>
        </p:txBody>
      </p:sp>
    </p:spTree>
    <p:extLst>
      <p:ext uri="{BB962C8B-B14F-4D97-AF65-F5344CB8AC3E}">
        <p14:creationId xmlns:p14="http://schemas.microsoft.com/office/powerpoint/2010/main" val="3288697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the confusing nature of Khot’s Conjecture and my interest in genetic algorithms, I wanted to see what a genetic algorithm would do when faced against this problem. My thought was that seeing how the genetic algorithm worked might inspire me to try different methods on the other problems. I learned a ton from this process and watching the genetic algorithm progressed helped me understand why Khot’s Conjecture is so interesting.</a:t>
            </a:r>
          </a:p>
          <a:p>
            <a:endParaRPr lang="en-US" dirty="0"/>
          </a:p>
          <a:p>
            <a:r>
              <a:rPr lang="en-US" dirty="0"/>
              <a:t>I produced an interesting formula that forces the size of the total population, and the fittest population used for breeding, to be the perfect value that allows for all the fittest to breed with all others; giving us a fully encapsulated new generation of all parent combinations. Dependent on the variables randomly selected though determines how much of parent 1 the new child will be vs how much of parent 2. Same with the mutation variable.</a:t>
            </a:r>
          </a:p>
          <a:p>
            <a:endParaRPr lang="en-US" dirty="0"/>
          </a:p>
          <a:p>
            <a:r>
              <a:rPr lang="en-US" dirty="0"/>
              <a:t>I used very simple heuristic variables and was correct in my prediction of how the genetic algorithm would tune them. However, what I found incredibly interesting is that you would think the variables would be 1-0-0-1 low weight, high weight, low value, high value, but the genetic algorithm would figure out more optimal solutions for each given instance. For example, you have 5 weight left available in the knapsack, but the next highest “greedy” option weighs 4 leaving space for 1 weight. You, however, have 4 objects left. (v, w) (4, 4) (2.85, 3) (1.85, 2) (.2, 1). A greedy algorithm would take the object with a weight of 4, then an object with a weight of 1 giving you a value of 4.2 for that 5 weight. The optimal answer would be to take the objects with a weight of 3 and 2, giving you a value of 4.7. The genetic algorithm applied very slight adjustments to the heuristic variables to account for these situations. Assume the previous example where the object with weight 1 was .5 weight – with a “low weight” variable set to 1, the 4,.5 weight option would be more satisfying than the 3,2 weight option. By slightly adjusting low weight a little lower, and high weight a little higher the genetic algorithm forced itself to find the correct solution.</a:t>
            </a:r>
          </a:p>
          <a:p>
            <a:endParaRPr lang="en-US" dirty="0"/>
          </a:p>
          <a:p>
            <a:r>
              <a:rPr lang="en-US" dirty="0"/>
              <a:t>Here I learned that while I used the genetic algorithm to solve for the optimal heuristics for a given knapsack problem, that those optional heuristics don’t apply to all knapsack problems. This demonstrated that while using genetic algorithms to solve for heuristic variables can be useful, it shouldn’t be a go-to solution for all CSPs.</a:t>
            </a:r>
          </a:p>
        </p:txBody>
      </p:sp>
      <p:sp>
        <p:nvSpPr>
          <p:cNvPr id="4" name="Slide Number Placeholder 3"/>
          <p:cNvSpPr>
            <a:spLocks noGrp="1"/>
          </p:cNvSpPr>
          <p:nvPr>
            <p:ph type="sldNum" sz="quarter" idx="5"/>
          </p:nvPr>
        </p:nvSpPr>
        <p:spPr/>
        <p:txBody>
          <a:bodyPr/>
          <a:lstStyle/>
          <a:p>
            <a:fld id="{72CB0591-C279-4349-82C1-6126AFF98915}" type="slidenum">
              <a:rPr lang="en-US" smtClean="0"/>
              <a:t>6</a:t>
            </a:fld>
            <a:endParaRPr lang="en-US"/>
          </a:p>
        </p:txBody>
      </p:sp>
    </p:spTree>
    <p:extLst>
      <p:ext uri="{BB962C8B-B14F-4D97-AF65-F5344CB8AC3E}">
        <p14:creationId xmlns:p14="http://schemas.microsoft.com/office/powerpoint/2010/main" val="4235753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CB0591-C279-4349-82C1-6126AFF98915}" type="slidenum">
              <a:rPr lang="en-US" smtClean="0"/>
              <a:t>7</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CB0591-C279-4349-82C1-6126AFF98915}" type="slidenum">
              <a:rPr lang="en-US" smtClean="0"/>
              <a:t>8</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CB0591-C279-4349-82C1-6126AFF98915}" type="slidenum">
              <a:rPr lang="en-US" smtClean="0"/>
              <a:t>9</a:t>
            </a:fld>
            <a:endParaRPr lang="en-US"/>
          </a:p>
        </p:txBody>
      </p:sp>
    </p:spTree>
    <p:extLst>
      <p:ext uri="{BB962C8B-B14F-4D97-AF65-F5344CB8AC3E}">
        <p14:creationId xmlns:p14="http://schemas.microsoft.com/office/powerpoint/2010/main" val="420856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381000" y="5807075"/>
            <a:ext cx="2133600" cy="365125"/>
          </a:xfrm>
        </p:spPr>
        <p:txBody>
          <a:bodyPr/>
          <a:lstStyle/>
          <a:p>
            <a:endParaRPr lang="en-US" dirty="0"/>
          </a:p>
        </p:txBody>
      </p:sp>
      <p:sp>
        <p:nvSpPr>
          <p:cNvPr id="5" name="Footer Placeholder 4"/>
          <p:cNvSpPr>
            <a:spLocks noGrp="1"/>
          </p:cNvSpPr>
          <p:nvPr>
            <p:ph type="ftr" sz="quarter" idx="11"/>
          </p:nvPr>
        </p:nvSpPr>
        <p:spPr>
          <a:xfrm>
            <a:off x="3124200" y="5807075"/>
            <a:ext cx="2895600" cy="365125"/>
          </a:xfrm>
        </p:spPr>
        <p:txBody>
          <a:bodyPr/>
          <a:lstStyle/>
          <a:p>
            <a:endParaRPr lang="en-US" dirty="0"/>
          </a:p>
        </p:txBody>
      </p:sp>
      <p:sp>
        <p:nvSpPr>
          <p:cNvPr id="6"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381000" y="5807075"/>
            <a:ext cx="2133600" cy="365125"/>
          </a:xfrm>
        </p:spPr>
        <p:txBody>
          <a:bodyPr/>
          <a:lstStyle/>
          <a:p>
            <a:endParaRPr lang="en-US" dirty="0"/>
          </a:p>
        </p:txBody>
      </p:sp>
      <p:sp>
        <p:nvSpPr>
          <p:cNvPr id="8" name="Footer Placeholder 4"/>
          <p:cNvSpPr>
            <a:spLocks noGrp="1"/>
          </p:cNvSpPr>
          <p:nvPr>
            <p:ph type="ftr" sz="quarter" idx="11"/>
          </p:nvPr>
        </p:nvSpPr>
        <p:spPr>
          <a:xfrm>
            <a:off x="3124200" y="5807075"/>
            <a:ext cx="2895600" cy="365125"/>
          </a:xfrm>
        </p:spPr>
        <p:txBody>
          <a:bodyPr/>
          <a:lstStyle/>
          <a:p>
            <a:endParaRPr lang="en-US" dirty="0"/>
          </a:p>
        </p:txBody>
      </p:sp>
      <p:sp>
        <p:nvSpPr>
          <p:cNvPr id="9"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381000" y="5807075"/>
            <a:ext cx="2133600" cy="365125"/>
          </a:xfrm>
        </p:spPr>
        <p:txBody>
          <a:bodyPr/>
          <a:lstStyle/>
          <a:p>
            <a:endParaRPr lang="en-US" dirty="0"/>
          </a:p>
        </p:txBody>
      </p:sp>
      <p:sp>
        <p:nvSpPr>
          <p:cNvPr id="8" name="Footer Placeholder 4"/>
          <p:cNvSpPr>
            <a:spLocks noGrp="1"/>
          </p:cNvSpPr>
          <p:nvPr>
            <p:ph type="ftr" sz="quarter" idx="11"/>
          </p:nvPr>
        </p:nvSpPr>
        <p:spPr>
          <a:xfrm>
            <a:off x="3124200" y="5807075"/>
            <a:ext cx="2895600" cy="365125"/>
          </a:xfrm>
        </p:spPr>
        <p:txBody>
          <a:bodyPr/>
          <a:lstStyle/>
          <a:p>
            <a:endParaRPr lang="en-US" dirty="0"/>
          </a:p>
        </p:txBody>
      </p:sp>
      <p:sp>
        <p:nvSpPr>
          <p:cNvPr id="9"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10" name="Picture 9" descr="UCCS Signature - Revers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76300" y="2438400"/>
            <a:ext cx="7391400" cy="1023257"/>
          </a:xfrm>
          <a:prstGeom prst="rect">
            <a:avLst/>
          </a:prstGeom>
        </p:spPr>
      </p:pic>
      <p:pic>
        <p:nvPicPr>
          <p:cNvPr id="5" name="Picture 4" descr="UCwCampusesRev.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86000" y="4191000"/>
            <a:ext cx="5029200" cy="960704"/>
          </a:xfrm>
          <a:prstGeom prst="rect">
            <a:avLst/>
          </a:prstGeom>
        </p:spPr>
      </p:pic>
    </p:spTree>
    <p:extLst>
      <p:ext uri="{BB962C8B-B14F-4D97-AF65-F5344CB8AC3E}">
        <p14:creationId xmlns:p14="http://schemas.microsoft.com/office/powerpoint/2010/main" val="173747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381000" y="5807075"/>
            <a:ext cx="2133600" cy="365125"/>
          </a:xfrm>
        </p:spPr>
        <p:txBody>
          <a:bodyPr/>
          <a:lstStyle/>
          <a:p>
            <a:endParaRPr lang="en-US" dirty="0"/>
          </a:p>
        </p:txBody>
      </p:sp>
      <p:sp>
        <p:nvSpPr>
          <p:cNvPr id="11" name="Footer Placeholder 4"/>
          <p:cNvSpPr>
            <a:spLocks noGrp="1"/>
          </p:cNvSpPr>
          <p:nvPr>
            <p:ph type="ftr" sz="quarter" idx="11"/>
          </p:nvPr>
        </p:nvSpPr>
        <p:spPr>
          <a:xfrm>
            <a:off x="3124200" y="5807075"/>
            <a:ext cx="2895600" cy="365125"/>
          </a:xfrm>
        </p:spPr>
        <p:txBody>
          <a:bodyPr/>
          <a:lstStyle/>
          <a:p>
            <a:endParaRPr lang="en-US" dirty="0"/>
          </a:p>
        </p:txBody>
      </p:sp>
      <p:sp>
        <p:nvSpPr>
          <p:cNvPr id="12"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0"/>
          </p:nvPr>
        </p:nvSpPr>
        <p:spPr>
          <a:xfrm>
            <a:off x="381000" y="5807075"/>
            <a:ext cx="2133600" cy="365125"/>
          </a:xfrm>
        </p:spPr>
        <p:txBody>
          <a:bodyPr/>
          <a:lstStyle/>
          <a:p>
            <a:endParaRPr lang="en-US" dirty="0"/>
          </a:p>
        </p:txBody>
      </p:sp>
      <p:sp>
        <p:nvSpPr>
          <p:cNvPr id="8" name="Footer Placeholder 4"/>
          <p:cNvSpPr>
            <a:spLocks noGrp="1"/>
          </p:cNvSpPr>
          <p:nvPr>
            <p:ph type="ftr" sz="quarter" idx="11"/>
          </p:nvPr>
        </p:nvSpPr>
        <p:spPr>
          <a:xfrm>
            <a:off x="3124200" y="5807075"/>
            <a:ext cx="2895600" cy="365125"/>
          </a:xfrm>
        </p:spPr>
        <p:txBody>
          <a:bodyPr/>
          <a:lstStyle/>
          <a:p>
            <a:endParaRPr lang="en-US" dirty="0"/>
          </a:p>
        </p:txBody>
      </p:sp>
      <p:sp>
        <p:nvSpPr>
          <p:cNvPr id="9"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381000" y="5807075"/>
            <a:ext cx="2133600" cy="365125"/>
          </a:xfrm>
        </p:spPr>
        <p:txBody>
          <a:bodyPr/>
          <a:lstStyle/>
          <a:p>
            <a:endParaRPr lang="en-US" dirty="0"/>
          </a:p>
        </p:txBody>
      </p:sp>
      <p:sp>
        <p:nvSpPr>
          <p:cNvPr id="9" name="Footer Placeholder 4"/>
          <p:cNvSpPr>
            <a:spLocks noGrp="1"/>
          </p:cNvSpPr>
          <p:nvPr>
            <p:ph type="ftr" sz="quarter" idx="11"/>
          </p:nvPr>
        </p:nvSpPr>
        <p:spPr>
          <a:xfrm>
            <a:off x="3124200" y="5807075"/>
            <a:ext cx="2895600" cy="365125"/>
          </a:xfrm>
        </p:spPr>
        <p:txBody>
          <a:bodyPr/>
          <a:lstStyle/>
          <a:p>
            <a:endParaRPr lang="en-US" dirty="0"/>
          </a:p>
        </p:txBody>
      </p:sp>
      <p:sp>
        <p:nvSpPr>
          <p:cNvPr id="10"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381000" y="5807075"/>
            <a:ext cx="2133600" cy="365125"/>
          </a:xfrm>
        </p:spPr>
        <p:txBody>
          <a:bodyPr/>
          <a:lstStyle/>
          <a:p>
            <a:endParaRPr lang="en-US" dirty="0"/>
          </a:p>
        </p:txBody>
      </p:sp>
      <p:sp>
        <p:nvSpPr>
          <p:cNvPr id="11" name="Footer Placeholder 4"/>
          <p:cNvSpPr>
            <a:spLocks noGrp="1"/>
          </p:cNvSpPr>
          <p:nvPr>
            <p:ph type="ftr" sz="quarter" idx="11"/>
          </p:nvPr>
        </p:nvSpPr>
        <p:spPr>
          <a:xfrm>
            <a:off x="3124200" y="5807075"/>
            <a:ext cx="2895600" cy="365125"/>
          </a:xfrm>
        </p:spPr>
        <p:txBody>
          <a:bodyPr/>
          <a:lstStyle/>
          <a:p>
            <a:endParaRPr lang="en-US" dirty="0"/>
          </a:p>
        </p:txBody>
      </p:sp>
      <p:sp>
        <p:nvSpPr>
          <p:cNvPr id="12"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10"/>
          </p:nvPr>
        </p:nvSpPr>
        <p:spPr>
          <a:xfrm>
            <a:off x="381000" y="5807075"/>
            <a:ext cx="2133600" cy="365125"/>
          </a:xfrm>
        </p:spPr>
        <p:txBody>
          <a:bodyPr/>
          <a:lstStyle/>
          <a:p>
            <a:endParaRPr lang="en-US" dirty="0"/>
          </a:p>
        </p:txBody>
      </p:sp>
      <p:sp>
        <p:nvSpPr>
          <p:cNvPr id="7" name="Footer Placeholder 4"/>
          <p:cNvSpPr>
            <a:spLocks noGrp="1"/>
          </p:cNvSpPr>
          <p:nvPr>
            <p:ph type="ftr" sz="quarter" idx="11"/>
          </p:nvPr>
        </p:nvSpPr>
        <p:spPr>
          <a:xfrm>
            <a:off x="3124200" y="5807075"/>
            <a:ext cx="2895600" cy="365125"/>
          </a:xfrm>
        </p:spPr>
        <p:txBody>
          <a:bodyPr/>
          <a:lstStyle/>
          <a:p>
            <a:endParaRPr lang="en-US" dirty="0"/>
          </a:p>
        </p:txBody>
      </p:sp>
      <p:sp>
        <p:nvSpPr>
          <p:cNvPr id="8"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381000" y="5807075"/>
            <a:ext cx="2133600" cy="365125"/>
          </a:xfrm>
        </p:spPr>
        <p:txBody>
          <a:bodyPr/>
          <a:lstStyle/>
          <a:p>
            <a:endParaRPr lang="en-US" dirty="0"/>
          </a:p>
        </p:txBody>
      </p:sp>
      <p:sp>
        <p:nvSpPr>
          <p:cNvPr id="6" name="Footer Placeholder 4"/>
          <p:cNvSpPr>
            <a:spLocks noGrp="1"/>
          </p:cNvSpPr>
          <p:nvPr>
            <p:ph type="ftr" sz="quarter" idx="11"/>
          </p:nvPr>
        </p:nvSpPr>
        <p:spPr>
          <a:xfrm>
            <a:off x="3124200" y="5807075"/>
            <a:ext cx="2895600" cy="365125"/>
          </a:xfrm>
        </p:spPr>
        <p:txBody>
          <a:bodyPr/>
          <a:lstStyle/>
          <a:p>
            <a:endParaRPr lang="en-US" dirty="0"/>
          </a:p>
        </p:txBody>
      </p:sp>
      <p:sp>
        <p:nvSpPr>
          <p:cNvPr id="7"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381000" y="5807075"/>
            <a:ext cx="2133600" cy="365125"/>
          </a:xfrm>
        </p:spPr>
        <p:txBody>
          <a:bodyPr/>
          <a:lstStyle/>
          <a:p>
            <a:endParaRPr lang="en-US" dirty="0"/>
          </a:p>
        </p:txBody>
      </p:sp>
      <p:sp>
        <p:nvSpPr>
          <p:cNvPr id="9" name="Footer Placeholder 4"/>
          <p:cNvSpPr>
            <a:spLocks noGrp="1"/>
          </p:cNvSpPr>
          <p:nvPr>
            <p:ph type="ftr" sz="quarter" idx="11"/>
          </p:nvPr>
        </p:nvSpPr>
        <p:spPr>
          <a:xfrm>
            <a:off x="3124200" y="5807075"/>
            <a:ext cx="2895600" cy="365125"/>
          </a:xfrm>
        </p:spPr>
        <p:txBody>
          <a:bodyPr/>
          <a:lstStyle/>
          <a:p>
            <a:endParaRPr lang="en-US" dirty="0"/>
          </a:p>
        </p:txBody>
      </p:sp>
      <p:sp>
        <p:nvSpPr>
          <p:cNvPr id="10"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381000" y="5807075"/>
            <a:ext cx="2133600" cy="365125"/>
          </a:xfrm>
        </p:spPr>
        <p:txBody>
          <a:bodyPr/>
          <a:lstStyle/>
          <a:p>
            <a:endParaRPr lang="en-US" dirty="0"/>
          </a:p>
        </p:txBody>
      </p:sp>
      <p:sp>
        <p:nvSpPr>
          <p:cNvPr id="9" name="Footer Placeholder 4"/>
          <p:cNvSpPr>
            <a:spLocks noGrp="1"/>
          </p:cNvSpPr>
          <p:nvPr>
            <p:ph type="ftr" sz="quarter" idx="11"/>
          </p:nvPr>
        </p:nvSpPr>
        <p:spPr>
          <a:xfrm>
            <a:off x="3124200" y="5807075"/>
            <a:ext cx="2895600" cy="365125"/>
          </a:xfrm>
        </p:spPr>
        <p:txBody>
          <a:bodyPr/>
          <a:lstStyle/>
          <a:p>
            <a:endParaRPr lang="en-US" dirty="0"/>
          </a:p>
        </p:txBody>
      </p:sp>
      <p:sp>
        <p:nvSpPr>
          <p:cNvPr id="10"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1"/>
            <a:ext cx="8229600" cy="4419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9ADDE-98E8-4149-84E6-9A28F99CE161}" type="datetimeFigureOut">
              <a:rPr lang="en-US" smtClean="0"/>
              <a:pPr/>
              <a:t>1/20/2021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EFB43-BEAF-4970-A06C-24B01B76FA99}" type="slidenum">
              <a:rPr lang="en-US" smtClean="0"/>
              <a:pPr/>
              <a:t>‹#›</a:t>
            </a:fld>
            <a:endParaRPr lang="en-US"/>
          </a:p>
        </p:txBody>
      </p:sp>
      <p:sp>
        <p:nvSpPr>
          <p:cNvPr id="7" name="Rectangle 6"/>
          <p:cNvSpPr/>
          <p:nvPr/>
        </p:nvSpPr>
        <p:spPr>
          <a:xfrm>
            <a:off x="0" y="6172200"/>
            <a:ext cx="9144000" cy="685800"/>
          </a:xfrm>
          <a:prstGeom prst="rect">
            <a:avLst/>
          </a:prstGeom>
          <a:solidFill>
            <a:schemeClr val="tx1"/>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UCCS Signature - Reverse.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57200" y="6351379"/>
            <a:ext cx="2581774" cy="354221"/>
          </a:xfrm>
          <a:prstGeom prst="rect">
            <a:avLst/>
          </a:prstGeom>
        </p:spPr>
      </p:pic>
      <p:pic>
        <p:nvPicPr>
          <p:cNvPr id="12" name="Picture 11" descr="UCwCampusesRev.png"/>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477000" y="6283472"/>
            <a:ext cx="2209801" cy="4221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Black"/>
          <a:ea typeface="+mn-ea"/>
          <a:cs typeface="Arial Black"/>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a:t>A Heuristic Model to Solve Constraint Satisfaction Problem</a:t>
            </a:r>
          </a:p>
        </p:txBody>
      </p:sp>
      <p:sp>
        <p:nvSpPr>
          <p:cNvPr id="5" name="Subtitle 4"/>
          <p:cNvSpPr>
            <a:spLocks noGrp="1"/>
          </p:cNvSpPr>
          <p:nvPr>
            <p:ph type="subTitle" idx="1"/>
          </p:nvPr>
        </p:nvSpPr>
        <p:spPr/>
        <p:txBody>
          <a:bodyPr>
            <a:normAutofit fontScale="92500" lnSpcReduction="20000"/>
          </a:bodyPr>
          <a:lstStyle/>
          <a:p>
            <a:r>
              <a:rPr lang="en-US" dirty="0"/>
              <a:t>Ryan Darras</a:t>
            </a:r>
          </a:p>
          <a:p>
            <a:r>
              <a:rPr lang="en-US" dirty="0"/>
              <a:t>Sudhanshu </a:t>
            </a:r>
            <a:r>
              <a:rPr lang="en-US" dirty="0" err="1"/>
              <a:t>Semwal</a:t>
            </a:r>
            <a:endParaRPr lang="en-US" dirty="0"/>
          </a:p>
          <a:p>
            <a:r>
              <a:rPr lang="en-US" dirty="0" err="1"/>
              <a:t>Yanyan</a:t>
            </a:r>
            <a:r>
              <a:rPr lang="en-US" dirty="0"/>
              <a:t> Zhuang</a:t>
            </a:r>
          </a:p>
          <a:p>
            <a:r>
              <a:rPr lang="en-US" dirty="0"/>
              <a:t>Tim </a:t>
            </a:r>
            <a:r>
              <a:rPr lang="en-US" dirty="0" err="1"/>
              <a:t>Chamillard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Outline</a:t>
            </a:r>
          </a:p>
        </p:txBody>
      </p:sp>
      <p:sp>
        <p:nvSpPr>
          <p:cNvPr id="7" name="Content Placeholder 6"/>
          <p:cNvSpPr>
            <a:spLocks noGrp="1"/>
          </p:cNvSpPr>
          <p:nvPr>
            <p:ph idx="1"/>
          </p:nvPr>
        </p:nvSpPr>
        <p:spPr>
          <a:xfrm>
            <a:off x="457200" y="1600201"/>
            <a:ext cx="8229600" cy="4419600"/>
          </a:xfrm>
        </p:spPr>
        <p:txBody>
          <a:bodyPr>
            <a:normAutofit lnSpcReduction="10000"/>
          </a:bodyPr>
          <a:lstStyle/>
          <a:p>
            <a:r>
              <a:rPr lang="en-US" dirty="0"/>
              <a:t>Introduction</a:t>
            </a:r>
          </a:p>
          <a:p>
            <a:r>
              <a:rPr lang="en-US" dirty="0"/>
              <a:t>Khot’s Unique Games Conjecture</a:t>
            </a:r>
          </a:p>
          <a:p>
            <a:r>
              <a:rPr lang="en-US" dirty="0"/>
              <a:t>0-1 Knapsack</a:t>
            </a:r>
          </a:p>
          <a:p>
            <a:pPr lvl="1"/>
            <a:r>
              <a:rPr lang="en-US" dirty="0"/>
              <a:t>Implementation &amp; Data</a:t>
            </a:r>
          </a:p>
          <a:p>
            <a:r>
              <a:rPr lang="en-US" dirty="0"/>
              <a:t>Graph Coloring</a:t>
            </a:r>
          </a:p>
          <a:p>
            <a:pPr lvl="1"/>
            <a:r>
              <a:rPr lang="en-US" dirty="0"/>
              <a:t>Implementation &amp; Data</a:t>
            </a:r>
          </a:p>
          <a:p>
            <a:r>
              <a:rPr lang="en-US" dirty="0"/>
              <a:t>The Random Game</a:t>
            </a:r>
          </a:p>
          <a:p>
            <a:pPr lvl="1"/>
            <a:r>
              <a:rPr lang="en-US" dirty="0"/>
              <a:t>Implementation &amp; Data</a:t>
            </a:r>
          </a:p>
          <a:p>
            <a:r>
              <a:rPr lang="en-US" dirty="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Introduction</a:t>
            </a:r>
          </a:p>
        </p:txBody>
      </p:sp>
      <p:sp>
        <p:nvSpPr>
          <p:cNvPr id="7" name="Content Placeholder 6"/>
          <p:cNvSpPr>
            <a:spLocks noGrp="1"/>
          </p:cNvSpPr>
          <p:nvPr>
            <p:ph idx="1"/>
          </p:nvPr>
        </p:nvSpPr>
        <p:spPr>
          <a:xfrm>
            <a:off x="457200" y="1600201"/>
            <a:ext cx="8229600" cy="4419600"/>
          </a:xfrm>
        </p:spPr>
        <p:txBody>
          <a:bodyPr/>
          <a:lstStyle/>
          <a:p>
            <a:r>
              <a:rPr lang="en-US" dirty="0"/>
              <a:t>Why Khot’s Conjecture?</a:t>
            </a:r>
          </a:p>
          <a:p>
            <a:r>
              <a:rPr lang="en-US" dirty="0"/>
              <a:t>Why the focus problems?</a:t>
            </a:r>
          </a:p>
          <a:p>
            <a:pPr lvl="1"/>
            <a:r>
              <a:rPr lang="en-US" dirty="0"/>
              <a:t>0-1 Knapsack</a:t>
            </a:r>
          </a:p>
          <a:p>
            <a:pPr lvl="1"/>
            <a:r>
              <a:rPr lang="en-US" dirty="0"/>
              <a:t>Graph Coloring</a:t>
            </a:r>
          </a:p>
          <a:p>
            <a:pPr lvl="1"/>
            <a:r>
              <a:rPr lang="en-US" dirty="0"/>
              <a:t>The Random Game</a:t>
            </a:r>
          </a:p>
        </p:txBody>
      </p:sp>
    </p:spTree>
    <p:extLst>
      <p:ext uri="{BB962C8B-B14F-4D97-AF65-F5344CB8AC3E}">
        <p14:creationId xmlns:p14="http://schemas.microsoft.com/office/powerpoint/2010/main" val="1648329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Khot’s Unique Games Conjecture</a:t>
            </a:r>
          </a:p>
        </p:txBody>
      </p:sp>
      <p:sp>
        <p:nvSpPr>
          <p:cNvPr id="7" name="Content Placeholder 6"/>
          <p:cNvSpPr>
            <a:spLocks noGrp="1"/>
          </p:cNvSpPr>
          <p:nvPr>
            <p:ph idx="1"/>
          </p:nvPr>
        </p:nvSpPr>
        <p:spPr>
          <a:xfrm>
            <a:off x="457200" y="1600201"/>
            <a:ext cx="8229600" cy="4419600"/>
          </a:xfrm>
        </p:spPr>
        <p:txBody>
          <a:bodyPr/>
          <a:lstStyle/>
          <a:p>
            <a:pPr lvl="1"/>
            <a:r>
              <a:rPr lang="en-US" dirty="0"/>
              <a:t>Proposes that it is NP-Hard to approximate the value of the Unique Game.</a:t>
            </a:r>
          </a:p>
          <a:p>
            <a:pPr lvl="1"/>
            <a:r>
              <a:rPr lang="en-US" dirty="0"/>
              <a:t>The value of the Unique Game is the largest fraction of constraints that can be satisfied by any state of the problem. 0 = fully satisfiable, 0 = fully unsatisfiable</a:t>
            </a:r>
          </a:p>
        </p:txBody>
      </p:sp>
    </p:spTree>
    <p:extLst>
      <p:ext uri="{BB962C8B-B14F-4D97-AF65-F5344CB8AC3E}">
        <p14:creationId xmlns:p14="http://schemas.microsoft.com/office/powerpoint/2010/main" val="1905589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0-1 Knapsack</a:t>
            </a:r>
          </a:p>
        </p:txBody>
      </p:sp>
      <p:sp>
        <p:nvSpPr>
          <p:cNvPr id="7" name="Content Placeholder 6"/>
          <p:cNvSpPr>
            <a:spLocks noGrp="1"/>
          </p:cNvSpPr>
          <p:nvPr>
            <p:ph idx="1"/>
          </p:nvPr>
        </p:nvSpPr>
        <p:spPr>
          <a:xfrm>
            <a:off x="457200" y="1600201"/>
            <a:ext cx="8229600" cy="4419600"/>
          </a:xfrm>
        </p:spPr>
        <p:txBody>
          <a:bodyPr/>
          <a:lstStyle/>
          <a:p>
            <a:pPr lvl="1"/>
            <a:r>
              <a:rPr lang="en-US" dirty="0"/>
              <a:t>Knapsack with a weight limit W, a collection of items N each with a value v and weight w.</a:t>
            </a:r>
          </a:p>
          <a:p>
            <a:pPr lvl="1"/>
            <a:r>
              <a:rPr lang="en-US" dirty="0"/>
              <a:t>A knapsack problem in which partial items may not be </a:t>
            </a:r>
            <a:r>
              <a:rPr lang="en-US"/>
              <a:t>selected.</a:t>
            </a:r>
          </a:p>
          <a:p>
            <a:pPr lvl="1"/>
            <a:endParaRPr lang="en-US" dirty="0"/>
          </a:p>
        </p:txBody>
      </p:sp>
      <p:graphicFrame>
        <p:nvGraphicFramePr>
          <p:cNvPr id="3" name="Table 2">
            <a:extLst>
              <a:ext uri="{FF2B5EF4-FFF2-40B4-BE49-F238E27FC236}">
                <a16:creationId xmlns:a16="http://schemas.microsoft.com/office/drawing/2014/main" id="{108C15E9-AC3C-431F-9A35-684EC956CA46}"/>
              </a:ext>
            </a:extLst>
          </p:cNvPr>
          <p:cNvGraphicFramePr/>
          <p:nvPr>
            <p:extLst>
              <p:ext uri="{D42A27DB-BD31-4B8C-83A1-F6EECF244321}">
                <p14:modId xmlns:p14="http://schemas.microsoft.com/office/powerpoint/2010/main" val="1497610662"/>
              </p:ext>
            </p:extLst>
          </p:nvPr>
        </p:nvGraphicFramePr>
        <p:xfrm>
          <a:off x="1828800" y="3826043"/>
          <a:ext cx="5486400" cy="1501140"/>
        </p:xfrm>
        <a:graphic>
          <a:graphicData uri="http://schemas.openxmlformats.org/drawingml/2006/table">
            <a:tbl>
              <a:tblPr firstRow="1" firstCol="1" bandRow="1">
                <a:tableStyleId>{5C22544A-7EE6-4342-B048-85BDC9FD1C3A}</a:tableStyleId>
              </a:tblPr>
              <a:tblGrid>
                <a:gridCol w="914400">
                  <a:extLst>
                    <a:ext uri="{9D8B030D-6E8A-4147-A177-3AD203B41FA5}">
                      <a16:colId xmlns:a16="http://schemas.microsoft.com/office/drawing/2014/main" val="4173754430"/>
                    </a:ext>
                  </a:extLst>
                </a:gridCol>
                <a:gridCol w="914400">
                  <a:extLst>
                    <a:ext uri="{9D8B030D-6E8A-4147-A177-3AD203B41FA5}">
                      <a16:colId xmlns:a16="http://schemas.microsoft.com/office/drawing/2014/main" val="3310425569"/>
                    </a:ext>
                  </a:extLst>
                </a:gridCol>
                <a:gridCol w="914400">
                  <a:extLst>
                    <a:ext uri="{9D8B030D-6E8A-4147-A177-3AD203B41FA5}">
                      <a16:colId xmlns:a16="http://schemas.microsoft.com/office/drawing/2014/main" val="522726831"/>
                    </a:ext>
                  </a:extLst>
                </a:gridCol>
                <a:gridCol w="914400">
                  <a:extLst>
                    <a:ext uri="{9D8B030D-6E8A-4147-A177-3AD203B41FA5}">
                      <a16:colId xmlns:a16="http://schemas.microsoft.com/office/drawing/2014/main" val="1241245036"/>
                    </a:ext>
                  </a:extLst>
                </a:gridCol>
                <a:gridCol w="914400">
                  <a:extLst>
                    <a:ext uri="{9D8B030D-6E8A-4147-A177-3AD203B41FA5}">
                      <a16:colId xmlns:a16="http://schemas.microsoft.com/office/drawing/2014/main" val="468900775"/>
                    </a:ext>
                  </a:extLst>
                </a:gridCol>
                <a:gridCol w="914400">
                  <a:extLst>
                    <a:ext uri="{9D8B030D-6E8A-4147-A177-3AD203B41FA5}">
                      <a16:colId xmlns:a16="http://schemas.microsoft.com/office/drawing/2014/main" val="4289128959"/>
                    </a:ext>
                  </a:extLst>
                </a:gridCol>
              </a:tblGrid>
              <a:tr h="182880">
                <a:tc>
                  <a:txBody>
                    <a:bodyPr/>
                    <a:lstStyle/>
                    <a:p>
                      <a:pPr marL="0" marR="0" algn="ctr" fontAlgn="ctr">
                        <a:lnSpc>
                          <a:spcPct val="200000"/>
                        </a:lnSpc>
                        <a:spcBef>
                          <a:spcPts val="0"/>
                        </a:spcBef>
                        <a:spcAft>
                          <a:spcPts val="800"/>
                        </a:spcAft>
                      </a:pPr>
                      <a:r>
                        <a:rPr lang="en-US" sz="1200" u="none" strike="noStrike">
                          <a:effectLst/>
                        </a:rPr>
                        <a:t>Item</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0</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1</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2</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3</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4</a:t>
                      </a:r>
                      <a:endParaRPr lang="en-US"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2676814197"/>
                  </a:ext>
                </a:extLst>
              </a:tr>
              <a:tr h="182880">
                <a:tc>
                  <a:txBody>
                    <a:bodyPr/>
                    <a:lstStyle/>
                    <a:p>
                      <a:pPr marL="0" marR="0" algn="ctr" fontAlgn="ctr">
                        <a:lnSpc>
                          <a:spcPct val="200000"/>
                        </a:lnSpc>
                        <a:spcBef>
                          <a:spcPts val="0"/>
                        </a:spcBef>
                        <a:spcAft>
                          <a:spcPts val="800"/>
                        </a:spcAft>
                      </a:pPr>
                      <a:r>
                        <a:rPr lang="en-US" sz="1200" u="none" strike="noStrike">
                          <a:effectLst/>
                        </a:rPr>
                        <a:t>Weight (w)</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1</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4</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1</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12</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2</a:t>
                      </a:r>
                      <a:endParaRPr lang="en-US"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4152863233"/>
                  </a:ext>
                </a:extLst>
              </a:tr>
              <a:tr h="182880">
                <a:tc>
                  <a:txBody>
                    <a:bodyPr/>
                    <a:lstStyle/>
                    <a:p>
                      <a:pPr marL="0" marR="0" algn="ctr" fontAlgn="ctr">
                        <a:lnSpc>
                          <a:spcPct val="200000"/>
                        </a:lnSpc>
                        <a:spcBef>
                          <a:spcPts val="0"/>
                        </a:spcBef>
                        <a:spcAft>
                          <a:spcPts val="800"/>
                        </a:spcAft>
                      </a:pPr>
                      <a:r>
                        <a:rPr lang="en-US" sz="1200" u="none" strike="noStrike">
                          <a:effectLst/>
                        </a:rPr>
                        <a:t>Value (v)</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3</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7</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2</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9</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8</a:t>
                      </a:r>
                      <a:endParaRPr lang="en-US"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3056690873"/>
                  </a:ext>
                </a:extLst>
              </a:tr>
              <a:tr h="182880">
                <a:tc>
                  <a:txBody>
                    <a:bodyPr/>
                    <a:lstStyle/>
                    <a:p>
                      <a:pPr marL="0" marR="0" algn="ctr" fontAlgn="ctr">
                        <a:lnSpc>
                          <a:spcPct val="200000"/>
                        </a:lnSpc>
                        <a:spcBef>
                          <a:spcPts val="0"/>
                        </a:spcBef>
                        <a:spcAft>
                          <a:spcPts val="800"/>
                        </a:spcAft>
                      </a:pPr>
                      <a:r>
                        <a:rPr lang="en-US" sz="1200" u="none" strike="noStrike">
                          <a:effectLst/>
                        </a:rPr>
                        <a:t>v/w</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3</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1.75</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2</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0.75</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4</a:t>
                      </a:r>
                      <a:endParaRPr lang="en-US"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4215497207"/>
                  </a:ext>
                </a:extLst>
              </a:tr>
            </a:tbl>
          </a:graphicData>
        </a:graphic>
      </p:graphicFrame>
    </p:spTree>
    <p:extLst>
      <p:ext uri="{BB962C8B-B14F-4D97-AF65-F5344CB8AC3E}">
        <p14:creationId xmlns:p14="http://schemas.microsoft.com/office/powerpoint/2010/main" val="2298709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41D3C4-BE86-443C-B568-9CAF2EA03028}"/>
              </a:ext>
            </a:extLst>
          </p:cNvPr>
          <p:cNvPicPr/>
          <p:nvPr/>
        </p:nvPicPr>
        <p:blipFill>
          <a:blip r:embed="rId3">
            <a:extLst>
              <a:ext uri="{28A0092B-C50C-407E-A947-70E740481C1C}">
                <a14:useLocalDpi xmlns:a14="http://schemas.microsoft.com/office/drawing/2010/main" val="0"/>
              </a:ext>
            </a:extLst>
          </a:blip>
          <a:stretch>
            <a:fillRect/>
          </a:stretch>
        </p:blipFill>
        <p:spPr>
          <a:xfrm>
            <a:off x="3657600" y="1495107"/>
            <a:ext cx="5486400" cy="3867785"/>
          </a:xfrm>
          <a:prstGeom prst="rect">
            <a:avLst/>
          </a:prstGeom>
        </p:spPr>
      </p:pic>
      <p:sp>
        <p:nvSpPr>
          <p:cNvPr id="2" name="Title 1">
            <a:extLst>
              <a:ext uri="{FF2B5EF4-FFF2-40B4-BE49-F238E27FC236}">
                <a16:creationId xmlns:a16="http://schemas.microsoft.com/office/drawing/2014/main" id="{4EFC5FAD-3CA1-4744-B185-4DC4203D24D3}"/>
              </a:ext>
            </a:extLst>
          </p:cNvPr>
          <p:cNvSpPr>
            <a:spLocks noGrp="1"/>
          </p:cNvSpPr>
          <p:nvPr>
            <p:ph type="title"/>
          </p:nvPr>
        </p:nvSpPr>
        <p:spPr/>
        <p:txBody>
          <a:bodyPr/>
          <a:lstStyle/>
          <a:p>
            <a:r>
              <a:rPr lang="en-US" dirty="0"/>
              <a:t>0-1 Knapsack Genetic Algorithm</a:t>
            </a:r>
          </a:p>
        </p:txBody>
      </p:sp>
      <p:sp>
        <p:nvSpPr>
          <p:cNvPr id="3" name="Content Placeholder 2">
            <a:extLst>
              <a:ext uri="{FF2B5EF4-FFF2-40B4-BE49-F238E27FC236}">
                <a16:creationId xmlns:a16="http://schemas.microsoft.com/office/drawing/2014/main" id="{B72B3CA9-BED0-4C6F-9D62-F44C94E219E2}"/>
              </a:ext>
            </a:extLst>
          </p:cNvPr>
          <p:cNvSpPr>
            <a:spLocks noGrp="1"/>
          </p:cNvSpPr>
          <p:nvPr>
            <p:ph idx="1"/>
          </p:nvPr>
        </p:nvSpPr>
        <p:spPr>
          <a:xfrm>
            <a:off x="457200" y="1600201"/>
            <a:ext cx="4724400" cy="4419600"/>
          </a:xfrm>
        </p:spPr>
        <p:txBody>
          <a:bodyPr/>
          <a:lstStyle/>
          <a:p>
            <a:pPr lvl="1"/>
            <a:r>
              <a:rPr lang="en-US" dirty="0"/>
              <a:t>Size = x + y</a:t>
            </a:r>
          </a:p>
          <a:p>
            <a:pPr lvl="1"/>
            <a:r>
              <a:rPr lang="en-US" dirty="0"/>
              <a:t>Where x = y(y-1)/2</a:t>
            </a:r>
          </a:p>
          <a:p>
            <a:pPr lvl="1"/>
            <a:r>
              <a:rPr lang="en-US" dirty="0"/>
              <a:t>Heuristic variables</a:t>
            </a:r>
          </a:p>
          <a:p>
            <a:pPr lvl="2"/>
            <a:r>
              <a:rPr lang="en-US" dirty="0"/>
              <a:t>Priority of low weight</a:t>
            </a:r>
          </a:p>
          <a:p>
            <a:pPr lvl="2"/>
            <a:r>
              <a:rPr lang="en-US" dirty="0"/>
              <a:t>Priority of high weight</a:t>
            </a:r>
          </a:p>
          <a:p>
            <a:pPr lvl="2"/>
            <a:r>
              <a:rPr lang="en-US" dirty="0"/>
              <a:t>Priority of low value</a:t>
            </a:r>
          </a:p>
          <a:p>
            <a:pPr lvl="2"/>
            <a:r>
              <a:rPr lang="en-US" dirty="0"/>
              <a:t>Priority of high value</a:t>
            </a:r>
          </a:p>
        </p:txBody>
      </p:sp>
    </p:spTree>
    <p:extLst>
      <p:ext uri="{BB962C8B-B14F-4D97-AF65-F5344CB8AC3E}">
        <p14:creationId xmlns:p14="http://schemas.microsoft.com/office/powerpoint/2010/main" val="1242380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Graph Coloring</a:t>
            </a:r>
          </a:p>
        </p:txBody>
      </p:sp>
      <p:sp>
        <p:nvSpPr>
          <p:cNvPr id="7" name="Content Placeholder 6"/>
          <p:cNvSpPr>
            <a:spLocks noGrp="1"/>
          </p:cNvSpPr>
          <p:nvPr>
            <p:ph idx="1"/>
          </p:nvPr>
        </p:nvSpPr>
        <p:spPr>
          <a:xfrm>
            <a:off x="457200" y="1600201"/>
            <a:ext cx="8229600" cy="4419600"/>
          </a:xfrm>
        </p:spPr>
        <p:txBody>
          <a:bodyPr/>
          <a:lstStyle/>
          <a:p>
            <a:endParaRPr lang="en-US" dirty="0"/>
          </a:p>
        </p:txBody>
      </p:sp>
    </p:spTree>
    <p:extLst>
      <p:ext uri="{BB962C8B-B14F-4D97-AF65-F5344CB8AC3E}">
        <p14:creationId xmlns:p14="http://schemas.microsoft.com/office/powerpoint/2010/main" val="861326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Random Game</a:t>
            </a:r>
          </a:p>
        </p:txBody>
      </p:sp>
      <p:sp>
        <p:nvSpPr>
          <p:cNvPr id="7" name="Content Placeholder 6"/>
          <p:cNvSpPr>
            <a:spLocks noGrp="1"/>
          </p:cNvSpPr>
          <p:nvPr>
            <p:ph idx="1"/>
          </p:nvPr>
        </p:nvSpPr>
        <p:spPr>
          <a:xfrm>
            <a:off x="457200" y="1600201"/>
            <a:ext cx="8229600" cy="4419600"/>
          </a:xfrm>
        </p:spPr>
        <p:txBody>
          <a:bodyPr/>
          <a:lstStyle/>
          <a:p>
            <a:endParaRPr lang="en-US" dirty="0"/>
          </a:p>
        </p:txBody>
      </p:sp>
    </p:spTree>
    <p:extLst>
      <p:ext uri="{BB962C8B-B14F-4D97-AF65-F5344CB8AC3E}">
        <p14:creationId xmlns:p14="http://schemas.microsoft.com/office/powerpoint/2010/main" val="1801136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Conclusion</a:t>
            </a:r>
          </a:p>
        </p:txBody>
      </p:sp>
      <p:sp>
        <p:nvSpPr>
          <p:cNvPr id="7" name="Content Placeholder 6"/>
          <p:cNvSpPr>
            <a:spLocks noGrp="1"/>
          </p:cNvSpPr>
          <p:nvPr>
            <p:ph idx="1"/>
          </p:nvPr>
        </p:nvSpPr>
        <p:spPr>
          <a:xfrm>
            <a:off x="457200" y="1600201"/>
            <a:ext cx="8229600" cy="4419600"/>
          </a:xfrm>
        </p:spPr>
        <p:txBody>
          <a:bodyPr/>
          <a:lstStyle/>
          <a:p>
            <a:endParaRPr lang="en-US" dirty="0"/>
          </a:p>
        </p:txBody>
      </p:sp>
    </p:spTree>
    <p:extLst>
      <p:ext uri="{BB962C8B-B14F-4D97-AF65-F5344CB8AC3E}">
        <p14:creationId xmlns:p14="http://schemas.microsoft.com/office/powerpoint/2010/main" val="34706079"/>
      </p:ext>
    </p:extLst>
  </p:cSld>
  <p:clrMapOvr>
    <a:masterClrMapping/>
  </p:clrMapOvr>
</p:sld>
</file>

<file path=ppt/theme/theme1.xml><?xml version="1.0" encoding="utf-8"?>
<a:theme xmlns:a="http://schemas.openxmlformats.org/drawingml/2006/main" name="uccs-powerpoint-template-2014-cobrand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990</TotalTime>
  <Words>1233</Words>
  <Application>Microsoft Office PowerPoint</Application>
  <PresentationFormat>On-screen Show (4:3)</PresentationFormat>
  <Paragraphs>87</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Black</vt:lpstr>
      <vt:lpstr>Calibri</vt:lpstr>
      <vt:lpstr>uccs-powerpoint-template-2014-cobranded</vt:lpstr>
      <vt:lpstr>A Heuristic Model to Solve Constraint Satisfaction Problem</vt:lpstr>
      <vt:lpstr>Outline</vt:lpstr>
      <vt:lpstr>Introduction</vt:lpstr>
      <vt:lpstr>Khot’s Unique Games Conjecture</vt:lpstr>
      <vt:lpstr>0-1 Knapsack</vt:lpstr>
      <vt:lpstr>0-1 Knapsack Genetic Algorithm</vt:lpstr>
      <vt:lpstr>Graph Coloring</vt:lpstr>
      <vt:lpstr>The Random Game</vt:lpstr>
      <vt:lpstr>Conclusion</vt:lpstr>
      <vt:lpstr>PowerPoint Presentation</vt:lpstr>
    </vt:vector>
  </TitlesOfParts>
  <Company>University of Colorado at Colorado Springs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 Foster</dc:creator>
  <cp:lastModifiedBy>Ryan Darras</cp:lastModifiedBy>
  <cp:revision>23</cp:revision>
  <dcterms:created xsi:type="dcterms:W3CDTF">2011-02-03T16:25:53Z</dcterms:created>
  <dcterms:modified xsi:type="dcterms:W3CDTF">2021-01-20T18:19:17Z</dcterms:modified>
</cp:coreProperties>
</file>